
<file path=[Content_Types].xml><?xml version="1.0" encoding="utf-8"?>
<Types xmlns="http://schemas.openxmlformats.org/package/2006/content-types">
  <Default Extension="xml" ContentType="application/xml"/>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Override PartName="/customXml/itemProps11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handoutMasterIdLst>
    <p:handoutMasterId r:id="rId30"/>
  </p:handoutMasterIdLst>
  <p:sldIdLst>
    <p:sldId id="256" r:id="rId3"/>
    <p:sldId id="278" r:id="rId4"/>
    <p:sldId id="279" r:id="rId5"/>
    <p:sldId id="280" r:id="rId6"/>
    <p:sldId id="257" r:id="rId7"/>
    <p:sldId id="259" r:id="rId9"/>
    <p:sldId id="276" r:id="rId10"/>
    <p:sldId id="258" r:id="rId11"/>
    <p:sldId id="260" r:id="rId12"/>
    <p:sldId id="262" r:id="rId13"/>
    <p:sldId id="263" r:id="rId14"/>
    <p:sldId id="265" r:id="rId15"/>
    <p:sldId id="266" r:id="rId16"/>
    <p:sldId id="267" r:id="rId17"/>
    <p:sldId id="268" r:id="rId18"/>
    <p:sldId id="269" r:id="rId19"/>
    <p:sldId id="270" r:id="rId20"/>
    <p:sldId id="271" r:id="rId21"/>
    <p:sldId id="272" r:id="rId22"/>
    <p:sldId id="273" r:id="rId23"/>
    <p:sldId id="274" r:id="rId24"/>
    <p:sldId id="275" r:id="rId25"/>
    <p:sldId id="264" r:id="rId26"/>
    <p:sldId id="282" r:id="rId27"/>
    <p:sldId id="277" r:id="rId28"/>
    <p:sldId id="283"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customXml" Target="../customXml/item1.xml"/><Relationship Id="rId34" Type="http://schemas.openxmlformats.org/officeDocument/2006/relationships/customXmlProps" Target="../customXml/itemProps11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循证医学：意为</a:t>
            </a:r>
            <a:r>
              <a:rPr lang="en-US" altLang="zh-CN"/>
              <a:t>“</a:t>
            </a:r>
            <a:r>
              <a:rPr lang="zh-CN" altLang="en-US"/>
              <a:t>遵循证据的医学</a:t>
            </a:r>
            <a:r>
              <a:rPr lang="en-US" altLang="zh-CN"/>
              <a:t>”</a:t>
            </a:r>
            <a:r>
              <a:rPr lang="zh-CN" altLang="en-US"/>
              <a:t>，医疗决策应尽量以</a:t>
            </a:r>
            <a:r>
              <a:rPr lang="zh-CN" altLang="en-US">
                <a:highlight>
                  <a:srgbClr val="808080"/>
                </a:highlight>
              </a:rPr>
              <a:t>客观研究结果</a:t>
            </a:r>
            <a:r>
              <a:rPr lang="zh-CN" altLang="en-US"/>
              <a:t>为依据</a:t>
            </a:r>
            <a:br>
              <a:rPr lang="zh-CN" altLang="en-US"/>
            </a:br>
            <a:r>
              <a:rPr lang="zh-CN" altLang="en-US"/>
              <a:t>不同的研究类型的客观性存在</a:t>
            </a:r>
            <a:r>
              <a:rPr lang="zh-CN" altLang="en-US"/>
              <a:t>差异</a:t>
            </a:r>
            <a:endParaRPr lang="zh-CN" altLang="en-US"/>
          </a:p>
          <a:p>
            <a:endParaRPr lang="zh-CN" altLang="en-US"/>
          </a:p>
          <a:p>
            <a:r>
              <a:rPr lang="en-US" altLang="zh-CN"/>
              <a:t>RCT</a:t>
            </a:r>
            <a:r>
              <a:rPr lang="zh-CN" altLang="en-US"/>
              <a:t>：随机控制</a:t>
            </a:r>
            <a:r>
              <a:rPr lang="zh-CN" altLang="en-US"/>
              <a:t>实验</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研究的异质性较大时，采用随机效应模型（一般都采用</a:t>
            </a:r>
            <a:r>
              <a:rPr lang="zh-CN" altLang="en-US"/>
              <a:t>随机）</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研究的稳定性</a:t>
            </a:r>
            <a:r>
              <a:rPr lang="zh-CN" altLang="en-US"/>
              <a:t>分析</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二型糖尿病患者</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通过综述了解领域研究</a:t>
            </a:r>
            <a:r>
              <a:rPr lang="zh-CN" altLang="en-US"/>
              <a:t>现状</a:t>
            </a:r>
            <a:endParaRPr lang="zh-CN" altLang="en-US"/>
          </a:p>
          <a:p>
            <a:r>
              <a:rPr lang="en-US" altLang="zh-CN"/>
              <a:t>MODY</a:t>
            </a:r>
            <a:r>
              <a:rPr lang="zh-CN" altLang="en-US"/>
              <a:t>：成年发病型</a:t>
            </a:r>
            <a:r>
              <a:rPr lang="zh-CN" altLang="en-US"/>
              <a:t>糖尿病</a:t>
            </a:r>
            <a:endParaRPr lang="zh-CN" altLang="en-US"/>
          </a:p>
          <a:p>
            <a:r>
              <a:rPr lang="en-US" altLang="zh-CN"/>
              <a:t>metagenimics:</a:t>
            </a:r>
            <a:r>
              <a:rPr lang="zh-CN" altLang="en-US"/>
              <a:t>宏基因组学：</a:t>
            </a:r>
            <a:r>
              <a:rPr lang="zh-CN" altLang="en-US"/>
              <a:t>微生物</a:t>
            </a:r>
            <a:endParaRPr lang="zh-CN" altLang="en-US"/>
          </a:p>
          <a:p>
            <a:r>
              <a:rPr lang="en-US" altLang="zh-CN"/>
              <a:t>metabolomics</a:t>
            </a:r>
            <a:r>
              <a:rPr lang="zh-CN" altLang="en-US"/>
              <a:t>：代谢组</a:t>
            </a:r>
            <a:r>
              <a:rPr lang="zh-CN" altLang="en-US"/>
              <a:t>学</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通过综述了解领域研究</a:t>
            </a:r>
            <a:r>
              <a:rPr lang="zh-CN" altLang="en-US"/>
              <a:t>现状</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心理学的四个目的：描述、解释、预测和</a:t>
            </a:r>
            <a:r>
              <a:rPr lang="zh-CN" altLang="en-US"/>
              <a:t>控制</a:t>
            </a:r>
            <a:endParaRPr lang="zh-CN" altLang="en-US"/>
          </a:p>
          <a:p>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转录本是指从</a:t>
            </a:r>
            <a:r>
              <a:rPr lang="en-US" altLang="zh-CN"/>
              <a:t>DNA</a:t>
            </a:r>
            <a:r>
              <a:rPr lang="zh-CN" altLang="en-US"/>
              <a:t>序列通过转录过程生成的</a:t>
            </a:r>
            <a:r>
              <a:rPr lang="en-US" altLang="zh-CN"/>
              <a:t>RNA</a:t>
            </a:r>
            <a:r>
              <a:rPr lang="zh-CN" altLang="en-US"/>
              <a:t>分子。简单来说，就是</a:t>
            </a:r>
            <a:r>
              <a:rPr lang="en-US" altLang="zh-CN"/>
              <a:t>DNA</a:t>
            </a:r>
            <a:r>
              <a:rPr lang="zh-CN" altLang="en-US"/>
              <a:t>上的遗传信息被</a:t>
            </a:r>
            <a:r>
              <a:rPr lang="en-US" altLang="zh-CN"/>
              <a:t>“</a:t>
            </a:r>
            <a:r>
              <a:rPr lang="zh-CN" altLang="en-US"/>
              <a:t>誊写</a:t>
            </a:r>
            <a:r>
              <a:rPr lang="en-US" altLang="zh-CN"/>
              <a:t>”</a:t>
            </a:r>
            <a:r>
              <a:rPr lang="zh-CN" altLang="en-US"/>
              <a:t>到</a:t>
            </a:r>
            <a:r>
              <a:rPr lang="en-US" altLang="zh-CN"/>
              <a:t>RNA</a:t>
            </a:r>
            <a:r>
              <a:rPr lang="zh-CN" altLang="en-US"/>
              <a:t>上形成的产物，它携带了</a:t>
            </a:r>
            <a:r>
              <a:rPr lang="en-US" altLang="zh-CN"/>
              <a:t>DNA</a:t>
            </a:r>
            <a:r>
              <a:rPr lang="zh-CN" altLang="en-US"/>
              <a:t>的部分或全部遗传信息，</a:t>
            </a:r>
            <a:r>
              <a:rPr lang="zh-CN" altLang="en-US"/>
              <a:t>是后续蛋白质合成等生命活动的重要中间环节。</a:t>
            </a:r>
            <a:br>
              <a:rPr lang="zh-CN" altLang="en-US"/>
            </a:br>
            <a:r>
              <a:rPr lang="zh-CN" altLang="en-US"/>
              <a:t>转录本在基因表达调控和细胞功能维持中起着关键作用。通过转录本，</a:t>
            </a:r>
            <a:r>
              <a:rPr lang="en-US" altLang="zh-CN"/>
              <a:t>DNA</a:t>
            </a:r>
            <a:r>
              <a:rPr lang="zh-CN" altLang="en-US"/>
              <a:t>上的遗传信息得以传递和表达，从而参与细胞的生长、分化、代谢、应激反应等几乎所有的生命活动过程。</a:t>
            </a:r>
            <a:r>
              <a:rPr lang="zh-CN" altLang="en-US"/>
              <a:t>异常的转录本生成或加工可能导致各种疾病的发生，如癌症、神经退行性疾病等。</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latin typeface="Times New Roman" panose="02020603050405020304" charset="0"/>
                <a:ea typeface="Inter"/>
                <a:cs typeface="Times New Roman" panose="02020603050405020304" charset="0"/>
                <a:sym typeface="+mn-ea"/>
              </a:rPr>
              <a:t>糖尿病视网膜病变（</a:t>
            </a:r>
            <a:r>
              <a:rPr lang="en-US" altLang="zh-CN">
                <a:latin typeface="Times New Roman" panose="02020603050405020304" charset="0"/>
                <a:ea typeface="Inter"/>
                <a:cs typeface="Times New Roman" panose="02020603050405020304" charset="0"/>
                <a:sym typeface="+mn-ea"/>
              </a:rPr>
              <a:t>DR</a:t>
            </a:r>
            <a:r>
              <a:rPr lang="zh-CN" altLang="en-US">
                <a:latin typeface="Times New Roman" panose="02020603050405020304" charset="0"/>
                <a:ea typeface="Inter"/>
                <a:cs typeface="Times New Roman" panose="02020603050405020304" charset="0"/>
                <a:sym typeface="+mn-ea"/>
              </a:rPr>
              <a:t>）致视力损伤病例增多。维生素</a:t>
            </a:r>
            <a:r>
              <a:rPr lang="en-US" altLang="zh-CN">
                <a:latin typeface="Times New Roman" panose="02020603050405020304" charset="0"/>
                <a:ea typeface="Inter"/>
                <a:cs typeface="Times New Roman" panose="02020603050405020304" charset="0"/>
                <a:sym typeface="+mn-ea"/>
              </a:rPr>
              <a:t>B12</a:t>
            </a:r>
            <a:r>
              <a:rPr lang="zh-CN" altLang="en-US">
                <a:latin typeface="Times New Roman" panose="02020603050405020304" charset="0"/>
                <a:ea typeface="Inter"/>
                <a:cs typeface="Times New Roman" panose="02020603050405020304" charset="0"/>
                <a:sym typeface="+mn-ea"/>
              </a:rPr>
              <a:t>在人体代谢中至关重要，缺乏维生素 </a:t>
            </a:r>
            <a:r>
              <a:rPr lang="en-US" altLang="zh-CN">
                <a:latin typeface="Times New Roman" panose="02020603050405020304" charset="0"/>
                <a:ea typeface="Inter"/>
                <a:cs typeface="Times New Roman" panose="02020603050405020304" charset="0"/>
                <a:sym typeface="+mn-ea"/>
              </a:rPr>
              <a:t>B12</a:t>
            </a:r>
            <a:r>
              <a:rPr lang="zh-CN" altLang="en-US">
                <a:latin typeface="Times New Roman" panose="02020603050405020304" charset="0"/>
                <a:ea typeface="Inter"/>
                <a:cs typeface="Times New Roman" panose="02020603050405020304" charset="0"/>
                <a:sym typeface="+mn-ea"/>
              </a:rPr>
              <a:t>会影响同型半胱氨酸（</a:t>
            </a:r>
            <a:r>
              <a:rPr lang="en-US" altLang="zh-CN">
                <a:latin typeface="Times New Roman" panose="02020603050405020304" charset="0"/>
                <a:ea typeface="Inter"/>
                <a:cs typeface="Times New Roman" panose="02020603050405020304" charset="0"/>
                <a:sym typeface="+mn-ea"/>
              </a:rPr>
              <a:t>Hcy</a:t>
            </a:r>
            <a:r>
              <a:rPr lang="zh-CN" altLang="en-US">
                <a:latin typeface="Times New Roman" panose="02020603050405020304" charset="0"/>
                <a:ea typeface="Inter"/>
                <a:cs typeface="Times New Roman" panose="02020603050405020304" charset="0"/>
                <a:sym typeface="+mn-ea"/>
              </a:rPr>
              <a:t>）代谢，进而与</a:t>
            </a:r>
            <a:r>
              <a:rPr lang="en-US" altLang="zh-CN">
                <a:latin typeface="Times New Roman" panose="02020603050405020304" charset="0"/>
                <a:ea typeface="Inter"/>
                <a:cs typeface="Times New Roman" panose="02020603050405020304" charset="0"/>
                <a:sym typeface="+mn-ea"/>
              </a:rPr>
              <a:t>DR</a:t>
            </a:r>
            <a:r>
              <a:rPr lang="zh-CN" altLang="en-US">
                <a:latin typeface="Times New Roman" panose="02020603050405020304" charset="0"/>
                <a:ea typeface="Inter"/>
                <a:cs typeface="Times New Roman" panose="02020603050405020304" charset="0"/>
                <a:sym typeface="+mn-ea"/>
              </a:rPr>
              <a:t>的发生发展相关。</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本研究针对</a:t>
            </a:r>
            <a:r>
              <a:rPr lang="en-US" altLang="zh-CN"/>
              <a:t> 2 </a:t>
            </a:r>
            <a:r>
              <a:rPr lang="zh-CN" altLang="en-US"/>
              <a:t>型糖尿病（</a:t>
            </a:r>
            <a:r>
              <a:rPr lang="en-US" altLang="zh-CN"/>
              <a:t>T2DM</a:t>
            </a:r>
            <a:r>
              <a:rPr lang="zh-CN" altLang="en-US"/>
              <a:t>）患者，对</a:t>
            </a:r>
            <a:r>
              <a:rPr lang="en-US" altLang="zh-CN"/>
              <a:t>62 </a:t>
            </a:r>
            <a:r>
              <a:rPr lang="zh-CN" altLang="en-US"/>
              <a:t>项随机对照试验（</a:t>
            </a:r>
            <a:r>
              <a:rPr lang="en-US" altLang="zh-CN"/>
              <a:t>RCTs</a:t>
            </a:r>
            <a:r>
              <a:rPr lang="zh-CN" altLang="en-US"/>
              <a:t>）</a:t>
            </a:r>
            <a:r>
              <a:rPr lang="en-US" altLang="zh-CN"/>
              <a:t> </a:t>
            </a:r>
            <a:r>
              <a:rPr lang="zh-CN" altLang="en-US"/>
              <a:t>开展网络荟萃分析，结果显示：特定益生菌制剂在改善患者血糖和血脂指标上效果显著，其中含</a:t>
            </a:r>
            <a:r>
              <a:rPr lang="en-US" altLang="zh-CN"/>
              <a:t>8 </a:t>
            </a:r>
            <a:r>
              <a:rPr lang="zh-CN" altLang="en-US"/>
              <a:t>种菌株（双歧杆菌和乳杆菌属组合）</a:t>
            </a:r>
            <a:r>
              <a:rPr lang="en-US" altLang="zh-CN"/>
              <a:t> </a:t>
            </a:r>
            <a:r>
              <a:rPr lang="zh-CN" altLang="en-US"/>
              <a:t>的制剂降低</a:t>
            </a:r>
            <a:r>
              <a:rPr lang="zh-CN" altLang="en-US">
                <a:highlight>
                  <a:srgbClr val="808080"/>
                </a:highlight>
              </a:rPr>
              <a:t>空腹血糖（</a:t>
            </a:r>
            <a:r>
              <a:rPr lang="en-US" altLang="zh-CN">
                <a:highlight>
                  <a:srgbClr val="808080"/>
                </a:highlight>
              </a:rPr>
              <a:t>FPG</a:t>
            </a:r>
            <a:r>
              <a:rPr lang="zh-CN" altLang="en-US">
                <a:highlight>
                  <a:srgbClr val="808080"/>
                </a:highlight>
              </a:rPr>
              <a:t>）</a:t>
            </a:r>
            <a:r>
              <a:rPr lang="zh-CN" altLang="en-US"/>
              <a:t>效果最优（</a:t>
            </a:r>
            <a:r>
              <a:rPr lang="en-US" altLang="zh-CN"/>
              <a:t>MD=-73.50</a:t>
            </a:r>
            <a:r>
              <a:rPr lang="zh-CN" altLang="en-US"/>
              <a:t>，</a:t>
            </a:r>
            <a:r>
              <a:rPr lang="en-US" altLang="zh-CN"/>
              <a:t>95% CI</a:t>
            </a:r>
            <a:r>
              <a:rPr lang="zh-CN" altLang="en-US"/>
              <a:t>：</a:t>
            </a:r>
            <a:r>
              <a:rPr lang="en-US" altLang="zh-CN"/>
              <a:t>-113.13 </a:t>
            </a:r>
            <a:r>
              <a:rPr lang="zh-CN" altLang="en-US"/>
              <a:t>至</a:t>
            </a:r>
            <a:r>
              <a:rPr lang="en-US" altLang="zh-CN"/>
              <a:t> - 33.86</a:t>
            </a:r>
            <a:r>
              <a:rPr lang="zh-CN" altLang="en-US"/>
              <a:t>），含嗜酸乳杆菌</a:t>
            </a:r>
            <a:r>
              <a:rPr lang="en-US" altLang="zh-CN"/>
              <a:t> La5</a:t>
            </a:r>
            <a:r>
              <a:rPr lang="zh-CN" altLang="en-US"/>
              <a:t>、双歧杆菌</a:t>
            </a:r>
            <a:r>
              <a:rPr lang="en-US" altLang="zh-CN"/>
              <a:t> Bb12 </a:t>
            </a:r>
            <a:r>
              <a:rPr lang="zh-CN" altLang="en-US"/>
              <a:t>及南瓜籽的酸奶</a:t>
            </a:r>
            <a:r>
              <a:rPr lang="en-US" altLang="zh-CN"/>
              <a:t> </a:t>
            </a:r>
            <a:r>
              <a:rPr lang="zh-CN" altLang="en-US"/>
              <a:t>降低</a:t>
            </a:r>
            <a:r>
              <a:rPr lang="zh-CN" altLang="en-US">
                <a:highlight>
                  <a:srgbClr val="808080"/>
                </a:highlight>
              </a:rPr>
              <a:t>糖化血红蛋白（</a:t>
            </a:r>
            <a:r>
              <a:rPr lang="en-US" altLang="zh-CN">
                <a:highlight>
                  <a:srgbClr val="808080"/>
                </a:highlight>
              </a:rPr>
              <a:t>HbA1c</a:t>
            </a:r>
            <a:r>
              <a:rPr lang="zh-CN" altLang="en-US">
                <a:highlight>
                  <a:srgbClr val="808080"/>
                </a:highlight>
              </a:rPr>
              <a:t>）</a:t>
            </a:r>
            <a:r>
              <a:rPr lang="zh-CN" altLang="en-US"/>
              <a:t>效果最佳（</a:t>
            </a:r>
            <a:r>
              <a:rPr lang="en-US" altLang="zh-CN"/>
              <a:t>MD=-1.59</a:t>
            </a:r>
            <a:r>
              <a:rPr lang="zh-CN" altLang="en-US"/>
              <a:t>，</a:t>
            </a:r>
            <a:r>
              <a:rPr lang="en-US" altLang="zh-CN"/>
              <a:t>95% CI</a:t>
            </a:r>
            <a:r>
              <a:rPr lang="zh-CN" altLang="en-US"/>
              <a:t>：</a:t>
            </a:r>
            <a:r>
              <a:rPr lang="en-US" altLang="zh-CN"/>
              <a:t>-3.07 </a:t>
            </a:r>
            <a:r>
              <a:rPr lang="zh-CN" altLang="en-US"/>
              <a:t>至</a:t>
            </a:r>
            <a:r>
              <a:rPr lang="en-US" altLang="zh-CN"/>
              <a:t> - 0.12</a:t>
            </a:r>
            <a:r>
              <a:rPr lang="zh-CN" altLang="en-US"/>
              <a:t>），含酿酒酵母的酵母制剂</a:t>
            </a:r>
            <a:r>
              <a:rPr lang="en-US" altLang="zh-CN"/>
              <a:t> </a:t>
            </a:r>
            <a:r>
              <a:rPr lang="zh-CN" altLang="en-US"/>
              <a:t>降低</a:t>
            </a:r>
            <a:r>
              <a:rPr lang="zh-CN" altLang="en-US">
                <a:highlight>
                  <a:srgbClr val="808080"/>
                </a:highlight>
              </a:rPr>
              <a:t>总胆固醇</a:t>
            </a:r>
            <a:r>
              <a:rPr lang="zh-CN" altLang="en-US"/>
              <a:t>效果最好（</a:t>
            </a:r>
            <a:r>
              <a:rPr lang="en-US" altLang="zh-CN"/>
              <a:t>MD=-43.67</a:t>
            </a:r>
            <a:r>
              <a:rPr lang="zh-CN" altLang="en-US"/>
              <a:t>，</a:t>
            </a:r>
            <a:r>
              <a:rPr lang="en-US" altLang="zh-CN"/>
              <a:t>95% CI</a:t>
            </a:r>
            <a:r>
              <a:rPr lang="zh-CN" altLang="en-US"/>
              <a:t>：</a:t>
            </a:r>
            <a:r>
              <a:rPr lang="en-US" altLang="zh-CN"/>
              <a:t>-57.07 </a:t>
            </a:r>
            <a:r>
              <a:rPr lang="zh-CN" altLang="en-US"/>
              <a:t>至</a:t>
            </a:r>
            <a:r>
              <a:rPr lang="en-US" altLang="zh-CN"/>
              <a:t> - 30.27</a:t>
            </a:r>
            <a:r>
              <a:rPr lang="zh-CN" altLang="en-US"/>
              <a:t>）；但因研究设计、益生菌方案差异及潜在偏倚风险，结论需谨慎解读，这些制剂或可作为</a:t>
            </a:r>
            <a:r>
              <a:rPr lang="en-US" altLang="zh-CN"/>
              <a:t> T2DM </a:t>
            </a:r>
            <a:r>
              <a:rPr lang="zh-CN" altLang="en-US"/>
              <a:t>患者的辅助治疗选择。</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关键词：</a:t>
            </a:r>
            <a:r>
              <a:rPr lang="zh-CN" altLang="en-US">
                <a:highlight>
                  <a:srgbClr val="FFFF00"/>
                </a:highlight>
                <a:sym typeface="+mn-ea"/>
              </a:rPr>
              <a:t>特定的益生菌</a:t>
            </a:r>
            <a:r>
              <a:rPr lang="zh-CN" altLang="en-US">
                <a:sym typeface="+mn-ea"/>
              </a:rPr>
              <a:t>对</a:t>
            </a:r>
            <a:r>
              <a:rPr lang="zh-CN" altLang="en-US">
                <a:highlight>
                  <a:srgbClr val="FFFF00"/>
                </a:highlight>
                <a:sym typeface="+mn-ea"/>
              </a:rPr>
              <a:t>糖尿病人认知功能</a:t>
            </a:r>
            <a:r>
              <a:rPr lang="zh-CN" altLang="en-US">
                <a:sym typeface="+mn-ea"/>
              </a:rPr>
              <a:t>和</a:t>
            </a:r>
            <a:r>
              <a:rPr lang="zh-CN" altLang="en-US">
                <a:highlight>
                  <a:srgbClr val="FFFF00"/>
                </a:highlight>
                <a:sym typeface="+mn-ea"/>
              </a:rPr>
              <a:t>血糖水平</a:t>
            </a:r>
            <a:r>
              <a:rPr lang="zh-CN" altLang="en-US">
                <a:sym typeface="+mn-ea"/>
              </a:rPr>
              <a:t>的影响</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RCT</a:t>
            </a:r>
            <a:r>
              <a:rPr lang="zh-CN" altLang="en-US"/>
              <a:t>：随机控制</a:t>
            </a:r>
            <a:r>
              <a:rPr lang="zh-CN" altLang="en-US"/>
              <a:t>实验</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tags" Target="../tags/tag81.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tags" Target="../tags/tag8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4.xml"/><Relationship Id="rId2" Type="http://schemas.openxmlformats.org/officeDocument/2006/relationships/image" Target="../media/image14.png"/><Relationship Id="rId1" Type="http://schemas.openxmlformats.org/officeDocument/2006/relationships/tags" Target="../tags/tag83.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4.xml"/><Relationship Id="rId2" Type="http://schemas.openxmlformats.org/officeDocument/2006/relationships/image" Target="../media/image19.png"/><Relationship Id="rId1" Type="http://schemas.openxmlformats.org/officeDocument/2006/relationships/tags" Target="../tags/tag93.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6.xml"/><Relationship Id="rId2" Type="http://schemas.openxmlformats.org/officeDocument/2006/relationships/image" Target="../media/image20.png"/><Relationship Id="rId1" Type="http://schemas.openxmlformats.org/officeDocument/2006/relationships/tags" Target="../tags/tag95.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image" Target="../media/image21.png"/><Relationship Id="rId1" Type="http://schemas.openxmlformats.org/officeDocument/2006/relationships/tags" Target="../tags/tag97.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tags" Target="../tags/tag101.xml"/><Relationship Id="rId2" Type="http://schemas.openxmlformats.org/officeDocument/2006/relationships/image" Target="../media/image22.png"/><Relationship Id="rId1" Type="http://schemas.openxmlformats.org/officeDocument/2006/relationships/tags" Target="../tags/tag100.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tags" Target="../tags/tag103.xml"/><Relationship Id="rId2" Type="http://schemas.openxmlformats.org/officeDocument/2006/relationships/image" Target="../media/image23.png"/><Relationship Id="rId1" Type="http://schemas.openxmlformats.org/officeDocument/2006/relationships/tags" Target="../tags/tag102.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tags" Target="../tags/tag105.xml"/><Relationship Id="rId3" Type="http://schemas.openxmlformats.org/officeDocument/2006/relationships/image" Target="../media/image24.wmf"/><Relationship Id="rId2" Type="http://schemas.openxmlformats.org/officeDocument/2006/relationships/oleObject" Target="../embeddings/oleObject1.bin"/><Relationship Id="rId1" Type="http://schemas.openxmlformats.org/officeDocument/2006/relationships/tags" Target="../tags/tag104.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108.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9.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tags" Target="../tags/tag111.xml"/><Relationship Id="rId1" Type="http://schemas.openxmlformats.org/officeDocument/2006/relationships/tags" Target="../tags/tag110.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0.xml"/><Relationship Id="rId3" Type="http://schemas.openxmlformats.org/officeDocument/2006/relationships/image" Target="../media/image1.png"/><Relationship Id="rId2" Type="http://schemas.openxmlformats.org/officeDocument/2006/relationships/tags" Target="../tags/tag69.xml"/><Relationship Id="rId1" Type="http://schemas.openxmlformats.org/officeDocument/2006/relationships/tags" Target="../tags/tag68.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tags" Target="../tags/tag75.xml"/><Relationship Id="rId2" Type="http://schemas.openxmlformats.org/officeDocument/2006/relationships/image" Target="../media/image2.png"/><Relationship Id="rId1" Type="http://schemas.openxmlformats.org/officeDocument/2006/relationships/tags" Target="../tags/tag74.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tags" Target="../tags/tag76.xml"/><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77.xml"/><Relationship Id="rId2" Type="http://schemas.openxmlformats.org/officeDocument/2006/relationships/image" Target="../media/image7.emf"/><Relationship Id="rId1" Type="http://schemas.openxmlformats.org/officeDocument/2006/relationships/image" Target="../media/image6.emf"/></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tags" Target="../tags/tag79.xml"/><Relationship Id="rId2" Type="http://schemas.openxmlformats.org/officeDocument/2006/relationships/image" Target="../media/image8.png"/><Relationship Id="rId1" Type="http://schemas.openxmlformats.org/officeDocument/2006/relationships/tags" Target="../tags/tag78.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tags" Target="../tags/tag80.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ltLang="zh-CN"/>
              <a:t>元分析</a:t>
            </a:r>
            <a:r>
              <a:rPr lang="zh-CN" altLang="zh-CN"/>
              <a:t>导论</a:t>
            </a:r>
            <a:endParaRPr lang="zh-CN" altLang="zh-CN"/>
          </a:p>
        </p:txBody>
      </p:sp>
      <p:sp>
        <p:nvSpPr>
          <p:cNvPr id="3" name="文本框 2"/>
          <p:cNvSpPr txBox="1"/>
          <p:nvPr/>
        </p:nvSpPr>
        <p:spPr>
          <a:xfrm>
            <a:off x="9740900" y="5865495"/>
            <a:ext cx="1678305" cy="368300"/>
          </a:xfrm>
          <a:prstGeom prst="rect">
            <a:avLst/>
          </a:prstGeom>
          <a:noFill/>
        </p:spPr>
        <p:txBody>
          <a:bodyPr wrap="square" rtlCol="0">
            <a:spAutoFit/>
          </a:bodyPr>
          <a:p>
            <a:r>
              <a:rPr lang="zh-CN" altLang="en-US"/>
              <a:t>刘畅屿</a:t>
            </a:r>
            <a:endParaRPr lang="zh-CN" altLang="en-US"/>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266055" y="6212840"/>
            <a:ext cx="6925945" cy="645160"/>
          </a:xfrm>
          <a:prstGeom prst="rect">
            <a:avLst/>
          </a:prstGeom>
        </p:spPr>
        <p:txBody>
          <a:bodyPr wrap="square">
            <a:spAutoFit/>
          </a:bodyPr>
          <a:p>
            <a:pPr marL="0" indent="0"/>
            <a:r>
              <a:rPr lang="en-US" altLang="zh-CN" sz="1200" b="0" i="0">
                <a:solidFill>
                  <a:srgbClr val="212121"/>
                </a:solidFill>
                <a:latin typeface="Times New Roman" panose="02020603050405020304" charset="0"/>
                <a:ea typeface="BlinkMacSystemFont"/>
                <a:cs typeface="Times New Roman" panose="02020603050405020304" charset="0"/>
              </a:rPr>
              <a:t>Yang, X., Hu, R., Zhu, Y., Wang, Z., Hou, Y., Su, K., He, X., &amp; Song, G. (2023). Meta-analysis of Serum Vitamin B12 Levels and Diabetic Retinopathy in Type 2 Diabetes. </a:t>
            </a:r>
            <a:r>
              <a:rPr lang="en-US" altLang="zh-CN" sz="1200" b="0" i="1">
                <a:solidFill>
                  <a:srgbClr val="212121"/>
                </a:solidFill>
                <a:latin typeface="Times New Roman" panose="02020603050405020304" charset="0"/>
                <a:ea typeface="BlinkMacSystemFont"/>
                <a:cs typeface="Times New Roman" panose="02020603050405020304" charset="0"/>
              </a:rPr>
              <a:t>Archives of medical research</a:t>
            </a:r>
            <a:r>
              <a:rPr lang="en-US" altLang="zh-CN" sz="1200" b="0" i="0">
                <a:solidFill>
                  <a:srgbClr val="212121"/>
                </a:solidFill>
                <a:latin typeface="Times New Roman" panose="02020603050405020304" charset="0"/>
                <a:ea typeface="BlinkMacSystemFont"/>
                <a:cs typeface="Times New Roman" panose="02020603050405020304" charset="0"/>
              </a:rPr>
              <a:t>, </a:t>
            </a:r>
            <a:r>
              <a:rPr lang="en-US" altLang="zh-CN" sz="1200" b="0" i="1">
                <a:solidFill>
                  <a:srgbClr val="212121"/>
                </a:solidFill>
                <a:latin typeface="Times New Roman" panose="02020603050405020304" charset="0"/>
                <a:ea typeface="BlinkMacSystemFont"/>
                <a:cs typeface="Times New Roman" panose="02020603050405020304" charset="0"/>
              </a:rPr>
              <a:t>54</a:t>
            </a:r>
            <a:r>
              <a:rPr lang="en-US" altLang="zh-CN" sz="1200" b="0" i="0">
                <a:solidFill>
                  <a:srgbClr val="212121"/>
                </a:solidFill>
                <a:latin typeface="Times New Roman" panose="02020603050405020304" charset="0"/>
                <a:ea typeface="BlinkMacSystemFont"/>
                <a:cs typeface="Times New Roman" panose="02020603050405020304" charset="0"/>
              </a:rPr>
              <a:t>(1), 64–73. https://doi.org/10.1016/j.arcmed.2022.12.006</a:t>
            </a:r>
            <a:endParaRPr lang="en-US" altLang="zh-CN" sz="1200" b="0" i="0">
              <a:solidFill>
                <a:srgbClr val="212121"/>
              </a:solidFill>
              <a:latin typeface="Times New Roman" panose="02020603050405020304" charset="0"/>
              <a:ea typeface="BlinkMacSystemFont"/>
              <a:cs typeface="Times New Roman" panose="02020603050405020304" charset="0"/>
            </a:endParaRPr>
          </a:p>
        </p:txBody>
      </p:sp>
      <p:pic>
        <p:nvPicPr>
          <p:cNvPr id="5" name="图片 4"/>
          <p:cNvPicPr>
            <a:picLocks noChangeAspect="1"/>
          </p:cNvPicPr>
          <p:nvPr/>
        </p:nvPicPr>
        <p:blipFill>
          <a:blip r:embed="rId1"/>
          <a:stretch>
            <a:fillRect/>
          </a:stretch>
        </p:blipFill>
        <p:spPr>
          <a:xfrm>
            <a:off x="0" y="0"/>
            <a:ext cx="6275705" cy="4088765"/>
          </a:xfrm>
          <a:prstGeom prst="rect">
            <a:avLst/>
          </a:prstGeom>
        </p:spPr>
      </p:pic>
      <p:pic>
        <p:nvPicPr>
          <p:cNvPr id="7" name="图片 6"/>
          <p:cNvPicPr>
            <a:picLocks noChangeAspect="1"/>
          </p:cNvPicPr>
          <p:nvPr/>
        </p:nvPicPr>
        <p:blipFill>
          <a:blip r:embed="rId2"/>
          <a:stretch>
            <a:fillRect/>
          </a:stretch>
        </p:blipFill>
        <p:spPr>
          <a:xfrm>
            <a:off x="5966460" y="504190"/>
            <a:ext cx="6225540" cy="3080385"/>
          </a:xfrm>
          <a:prstGeom prst="rect">
            <a:avLst/>
          </a:prstGeom>
        </p:spPr>
      </p:pic>
      <p:pic>
        <p:nvPicPr>
          <p:cNvPr id="8" name="图片 7"/>
          <p:cNvPicPr>
            <a:picLocks noChangeAspect="1"/>
          </p:cNvPicPr>
          <p:nvPr/>
        </p:nvPicPr>
        <p:blipFill>
          <a:blip r:embed="rId3"/>
          <a:stretch>
            <a:fillRect/>
          </a:stretch>
        </p:blipFill>
        <p:spPr>
          <a:xfrm>
            <a:off x="1430020" y="293370"/>
            <a:ext cx="8432800" cy="5662295"/>
          </a:xfrm>
          <a:prstGeom prst="rect">
            <a:avLst/>
          </a:prstGeom>
        </p:spPr>
      </p:pic>
      <p:sp>
        <p:nvSpPr>
          <p:cNvPr id="9" name="文本框 8"/>
          <p:cNvSpPr txBox="1"/>
          <p:nvPr/>
        </p:nvSpPr>
        <p:spPr>
          <a:xfrm>
            <a:off x="9035415" y="0"/>
            <a:ext cx="3156585" cy="337185"/>
          </a:xfrm>
          <a:prstGeom prst="rect">
            <a:avLst/>
          </a:prstGeom>
        </p:spPr>
        <p:txBody>
          <a:bodyPr wrap="square">
            <a:spAutoFit/>
          </a:bodyPr>
          <a:p>
            <a:pPr marL="0" indent="0"/>
            <a:r>
              <a:rPr lang="zh-CN" altLang="en-US" sz="1600" b="1" i="0">
                <a:solidFill>
                  <a:srgbClr val="212121"/>
                </a:solidFill>
                <a:latin typeface="Times New Roman" panose="02020603050405020304" charset="0"/>
                <a:ea typeface="BlinkMacSystemFont"/>
                <a:cs typeface="Times New Roman" panose="02020603050405020304" charset="0"/>
              </a:rPr>
              <a:t>维生素</a:t>
            </a:r>
            <a:r>
              <a:rPr lang="en-US" altLang="zh-CN" sz="1600" b="1" i="0">
                <a:solidFill>
                  <a:srgbClr val="212121"/>
                </a:solidFill>
                <a:latin typeface="Times New Roman" panose="02020603050405020304" charset="0"/>
                <a:ea typeface="BlinkMacSystemFont"/>
                <a:cs typeface="Times New Roman" panose="02020603050405020304" charset="0"/>
              </a:rPr>
              <a:t>B12</a:t>
            </a:r>
            <a:r>
              <a:rPr lang="zh-CN" altLang="en-US" sz="1600" b="1" i="0">
                <a:solidFill>
                  <a:srgbClr val="212121"/>
                </a:solidFill>
                <a:latin typeface="Times New Roman" panose="02020603050405020304" charset="0"/>
                <a:ea typeface="BlinkMacSystemFont"/>
                <a:cs typeface="Times New Roman" panose="02020603050405020304" charset="0"/>
              </a:rPr>
              <a:t>与视网膜病变的关系</a:t>
            </a:r>
            <a:endParaRPr lang="zh-CN" altLang="en-US" sz="1600" b="1" i="0">
              <a:solidFill>
                <a:srgbClr val="212121"/>
              </a:solidFill>
              <a:latin typeface="Times New Roman" panose="02020603050405020304" charset="0"/>
              <a:ea typeface="BlinkMacSystemFont"/>
              <a:cs typeface="Times New Roman" panose="02020603050405020304" charset="0"/>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
                                          </p:val>
                                        </p:tav>
                                      </p:tavLst>
                                    </p:anim>
                                    <p:anim calcmode="lin" valueType="num">
                                      <p:cBhvr additive="base">
                                        <p:cTn id="11" dur="500"/>
                                        <p:tgtEl>
                                          <p:spTgt spid="7"/>
                                        </p:tgtEl>
                                        <p:attrNameLst>
                                          <p:attrName>ppt_y</p:attrName>
                                        </p:attrNameLst>
                                      </p:cBhvr>
                                      <p:tavLst>
                                        <p:tav tm="0">
                                          <p:val>
                                            <p:strVal val="ppt_y"/>
                                          </p:val>
                                        </p:tav>
                                        <p:tav tm="100000">
                                          <p:val>
                                            <p:strVal val="1+ppt_h/2"/>
                                          </p:val>
                                        </p:tav>
                                      </p:tavLst>
                                    </p:anim>
                                    <p:set>
                                      <p:cBhvr>
                                        <p:cTn id="12" dur="1" fill="hold">
                                          <p:stCondLst>
                                            <p:cond delay="499"/>
                                          </p:stCondLst>
                                        </p:cTn>
                                        <p:tgtEl>
                                          <p:spTgt spid="7"/>
                                        </p:tgtEl>
                                        <p:attrNameLst>
                                          <p:attrName>style.visibility</p:attrName>
                                        </p:attrNameLst>
                                      </p:cBhvr>
                                      <p:to>
                                        <p:strVal val="hidden"/>
                                      </p:to>
                                    </p:set>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266055" y="6212840"/>
            <a:ext cx="6925945" cy="645160"/>
          </a:xfrm>
          <a:prstGeom prst="rect">
            <a:avLst/>
          </a:prstGeom>
        </p:spPr>
        <p:txBody>
          <a:bodyPr wrap="square">
            <a:spAutoFit/>
          </a:bodyPr>
          <a:p>
            <a:pPr marL="0" indent="0"/>
            <a:r>
              <a:rPr lang="en-US" altLang="zh-CN" sz="1200" b="0" i="0">
                <a:solidFill>
                  <a:srgbClr val="212121"/>
                </a:solidFill>
                <a:latin typeface="Times New Roman" panose="02020603050405020304" charset="0"/>
                <a:ea typeface="BlinkMacSystemFont"/>
                <a:cs typeface="Times New Roman" panose="02020603050405020304" charset="0"/>
              </a:rPr>
              <a:t>Allam, A.R., Helal, M.B., Alhateem, M.S. et al. </a:t>
            </a:r>
            <a:r>
              <a:rPr lang="en-US" altLang="zh-CN" sz="1200">
                <a:solidFill>
                  <a:srgbClr val="212121"/>
                </a:solidFill>
                <a:latin typeface="Times New Roman" panose="02020603050405020304" charset="0"/>
                <a:ea typeface="BlinkMacSystemFont"/>
                <a:cs typeface="Times New Roman" panose="02020603050405020304" charset="0"/>
                <a:sym typeface="+mn-ea"/>
              </a:rPr>
              <a:t> (2025). </a:t>
            </a:r>
            <a:r>
              <a:rPr lang="en-US" altLang="zh-CN" sz="1200" b="0" i="0">
                <a:solidFill>
                  <a:srgbClr val="212121"/>
                </a:solidFill>
                <a:latin typeface="Times New Roman" panose="02020603050405020304" charset="0"/>
                <a:ea typeface="BlinkMacSystemFont"/>
                <a:cs typeface="Times New Roman" panose="02020603050405020304" charset="0"/>
              </a:rPr>
              <a:t>Network meta-analysis of randomized control trials evaluating the effectiveness of various probiotic formulations in patients with type 2 diabetes mellitus. </a:t>
            </a:r>
            <a:r>
              <a:rPr lang="en-US" altLang="zh-CN" sz="1200" b="0" i="1">
                <a:solidFill>
                  <a:srgbClr val="212121"/>
                </a:solidFill>
                <a:latin typeface="Times New Roman" panose="02020603050405020304" charset="0"/>
                <a:ea typeface="BlinkMacSystemFont"/>
                <a:cs typeface="Times New Roman" panose="02020603050405020304" charset="0"/>
              </a:rPr>
              <a:t>Diabetol Metab Syndr, 17</a:t>
            </a:r>
            <a:r>
              <a:rPr lang="en-US" altLang="zh-CN" sz="1200" b="0" i="0">
                <a:solidFill>
                  <a:srgbClr val="212121"/>
                </a:solidFill>
                <a:latin typeface="Times New Roman" panose="02020603050405020304" charset="0"/>
                <a:ea typeface="BlinkMacSystemFont"/>
                <a:cs typeface="Times New Roman" panose="02020603050405020304" charset="0"/>
              </a:rPr>
              <a:t>, 265. https://doi.org/10.1186/s13098-025-01841-2</a:t>
            </a:r>
            <a:endParaRPr lang="en-US" altLang="zh-CN" sz="1200" b="0" i="0">
              <a:solidFill>
                <a:srgbClr val="212121"/>
              </a:solidFill>
              <a:latin typeface="Times New Roman" panose="02020603050405020304" charset="0"/>
              <a:ea typeface="BlinkMacSystemFont"/>
              <a:cs typeface="Times New Roman" panose="02020603050405020304" charset="0"/>
            </a:endParaRPr>
          </a:p>
        </p:txBody>
      </p:sp>
      <p:pic>
        <p:nvPicPr>
          <p:cNvPr id="2" name="图片 1"/>
          <p:cNvPicPr>
            <a:picLocks noChangeAspect="1"/>
          </p:cNvPicPr>
          <p:nvPr/>
        </p:nvPicPr>
        <p:blipFill>
          <a:blip r:embed="rId1"/>
          <a:stretch>
            <a:fillRect/>
          </a:stretch>
        </p:blipFill>
        <p:spPr>
          <a:xfrm>
            <a:off x="1837055" y="948055"/>
            <a:ext cx="8660130" cy="4087495"/>
          </a:xfrm>
          <a:prstGeom prst="rect">
            <a:avLst/>
          </a:prstGeom>
        </p:spPr>
      </p:pic>
      <p:sp>
        <p:nvSpPr>
          <p:cNvPr id="15" name="文本框 14"/>
          <p:cNvSpPr txBox="1"/>
          <p:nvPr/>
        </p:nvSpPr>
        <p:spPr>
          <a:xfrm>
            <a:off x="7421245" y="0"/>
            <a:ext cx="4743450" cy="337185"/>
          </a:xfrm>
          <a:prstGeom prst="rect">
            <a:avLst/>
          </a:prstGeom>
        </p:spPr>
        <p:txBody>
          <a:bodyPr wrap="square">
            <a:spAutoFit/>
          </a:bodyPr>
          <a:p>
            <a:pPr marL="0" indent="0"/>
            <a:r>
              <a:rPr lang="zh-CN" altLang="en-US" sz="1600">
                <a:sym typeface="+mn-ea"/>
              </a:rPr>
              <a:t>特定益生菌对二型糖尿病治疗干预的网络</a:t>
            </a:r>
            <a:r>
              <a:rPr lang="zh-CN" altLang="en-US" sz="1600">
                <a:sym typeface="+mn-ea"/>
              </a:rPr>
              <a:t>元分析</a:t>
            </a:r>
            <a:endParaRPr lang="zh-CN" altLang="en-US" sz="1600">
              <a:sym typeface="+mn-ea"/>
            </a:endParaRPr>
          </a:p>
        </p:txBody>
      </p:sp>
    </p:spTree>
    <p:custDataLst>
      <p:tags r:id="rId2"/>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custDataLst>
              <p:tags r:id="rId1"/>
            </p:custDataLst>
          </p:nvPr>
        </p:nvSpPr>
        <p:spPr/>
        <p:txBody>
          <a:bodyPr/>
          <a:p>
            <a:r>
              <a:rPr lang="zh-CN" altLang="en-US"/>
              <a:t>元分析的核心</a:t>
            </a:r>
            <a:r>
              <a:rPr lang="zh-CN" altLang="en-US"/>
              <a:t>步骤</a:t>
            </a:r>
            <a:endParaRPr lang="zh-CN" altLang="en-US"/>
          </a:p>
        </p:txBody>
      </p:sp>
      <p:pic>
        <p:nvPicPr>
          <p:cNvPr id="2" name="图片 1"/>
          <p:cNvPicPr>
            <a:picLocks noChangeAspect="1"/>
          </p:cNvPicPr>
          <p:nvPr/>
        </p:nvPicPr>
        <p:blipFill>
          <a:blip r:embed="rId2"/>
          <a:stretch>
            <a:fillRect/>
          </a:stretch>
        </p:blipFill>
        <p:spPr>
          <a:xfrm>
            <a:off x="642620" y="1737995"/>
            <a:ext cx="10934700" cy="3022600"/>
          </a:xfrm>
          <a:prstGeom prst="rect">
            <a:avLst/>
          </a:prstGeom>
        </p:spPr>
      </p:pic>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608330" y="1477010"/>
            <a:ext cx="9467850" cy="4152900"/>
          </a:xfrm>
          <a:prstGeom prst="rect">
            <a:avLst/>
          </a:prstGeom>
        </p:spPr>
      </p:pic>
      <p:sp>
        <p:nvSpPr>
          <p:cNvPr id="5" name="标题 4"/>
          <p:cNvSpPr>
            <a:spLocks noGrp="1"/>
          </p:cNvSpPr>
          <p:nvPr>
            <p:ph type="title"/>
            <p:custDataLst>
              <p:tags r:id="rId2"/>
            </p:custDataLst>
          </p:nvPr>
        </p:nvSpPr>
        <p:spPr/>
        <p:txBody>
          <a:bodyPr/>
          <a:p>
            <a:r>
              <a:rPr lang="zh-CN" altLang="en-US"/>
              <a:t>确定</a:t>
            </a:r>
            <a:r>
              <a:rPr lang="zh-CN" altLang="en-US"/>
              <a:t>效应值</a:t>
            </a:r>
            <a:endParaRPr lang="zh-CN" altLang="en-US"/>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95935" y="1422400"/>
            <a:ext cx="9277350" cy="5105400"/>
          </a:xfrm>
          <a:prstGeom prst="rect">
            <a:avLst/>
          </a:prstGeom>
        </p:spPr>
      </p:pic>
      <p:sp>
        <p:nvSpPr>
          <p:cNvPr id="5" name="标题 4"/>
          <p:cNvSpPr>
            <a:spLocks noGrp="1"/>
          </p:cNvSpPr>
          <p:nvPr>
            <p:ph type="title"/>
            <p:custDataLst>
              <p:tags r:id="rId2"/>
            </p:custDataLst>
          </p:nvPr>
        </p:nvSpPr>
        <p:spPr/>
        <p:txBody>
          <a:bodyPr/>
          <a:p>
            <a:r>
              <a:rPr lang="zh-CN" altLang="en-US"/>
              <a:t>文献检索与</a:t>
            </a:r>
            <a:r>
              <a:rPr lang="zh-CN" altLang="en-US"/>
              <a:t>筛选</a:t>
            </a:r>
            <a:endParaRPr lang="zh-CN" altLang="en-US"/>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504825" y="1546860"/>
            <a:ext cx="9480550" cy="4813300"/>
          </a:xfrm>
          <a:prstGeom prst="rect">
            <a:avLst/>
          </a:prstGeom>
        </p:spPr>
      </p:pic>
      <p:sp>
        <p:nvSpPr>
          <p:cNvPr id="6" name="标题 5"/>
          <p:cNvSpPr>
            <a:spLocks noGrp="1"/>
          </p:cNvSpPr>
          <p:nvPr>
            <p:ph type="title"/>
            <p:custDataLst>
              <p:tags r:id="rId2"/>
            </p:custDataLst>
          </p:nvPr>
        </p:nvSpPr>
        <p:spPr/>
        <p:txBody>
          <a:bodyPr/>
          <a:p>
            <a:r>
              <a:rPr lang="zh-CN" altLang="en-US"/>
              <a:t>文献</a:t>
            </a:r>
            <a:r>
              <a:rPr lang="zh-CN" altLang="en-US"/>
              <a:t>编码</a:t>
            </a:r>
            <a:endParaRPr lang="zh-CN" altLang="en-US"/>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96240" y="1621790"/>
            <a:ext cx="8966200" cy="4762500"/>
          </a:xfrm>
          <a:prstGeom prst="rect">
            <a:avLst/>
          </a:prstGeom>
        </p:spPr>
      </p:pic>
      <p:sp>
        <p:nvSpPr>
          <p:cNvPr id="6" name="标题 5"/>
          <p:cNvSpPr>
            <a:spLocks noGrp="1"/>
          </p:cNvSpPr>
          <p:nvPr>
            <p:ph type="title"/>
            <p:custDataLst>
              <p:tags r:id="rId2"/>
            </p:custDataLst>
          </p:nvPr>
        </p:nvSpPr>
        <p:spPr/>
        <p:txBody>
          <a:bodyPr/>
          <a:p>
            <a:r>
              <a:rPr lang="zh-CN" altLang="en-US"/>
              <a:t>文献质量</a:t>
            </a:r>
            <a:r>
              <a:rPr lang="zh-CN" altLang="en-US"/>
              <a:t>评价</a:t>
            </a:r>
            <a:endParaRPr lang="zh-CN" altLang="en-US"/>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custDataLst>
              <p:tags r:id="rId1"/>
            </p:custDataLst>
          </p:nvPr>
        </p:nvSpPr>
        <p:spPr/>
        <p:txBody>
          <a:bodyPr/>
          <a:p>
            <a:r>
              <a:rPr lang="zh-CN" altLang="en-US"/>
              <a:t>文献质量</a:t>
            </a:r>
            <a:r>
              <a:rPr lang="zh-CN" altLang="en-US"/>
              <a:t>评价</a:t>
            </a:r>
            <a:endParaRPr lang="zh-CN" altLang="en-US"/>
          </a:p>
        </p:txBody>
      </p:sp>
      <p:pic>
        <p:nvPicPr>
          <p:cNvPr id="2" name="图片 1"/>
          <p:cNvPicPr>
            <a:picLocks noChangeAspect="1"/>
          </p:cNvPicPr>
          <p:nvPr/>
        </p:nvPicPr>
        <p:blipFill>
          <a:blip r:embed="rId2"/>
          <a:stretch>
            <a:fillRect/>
          </a:stretch>
        </p:blipFill>
        <p:spPr>
          <a:xfrm>
            <a:off x="533400" y="1356995"/>
            <a:ext cx="11442700" cy="5181600"/>
          </a:xfrm>
          <a:prstGeom prst="rect">
            <a:avLst/>
          </a:prstGeom>
        </p:spPr>
      </p:pic>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custDataLst>
              <p:tags r:id="rId1"/>
            </p:custDataLst>
          </p:nvPr>
        </p:nvSpPr>
        <p:spPr/>
        <p:txBody>
          <a:bodyPr/>
          <a:p>
            <a:r>
              <a:rPr lang="zh-CN" altLang="en-US"/>
              <a:t>数据分析与处理</a:t>
            </a:r>
            <a:r>
              <a:rPr lang="en-US" altLang="zh-CN"/>
              <a:t>——</a:t>
            </a:r>
            <a:r>
              <a:rPr lang="zh-CN" altLang="en-US"/>
              <a:t>异质性</a:t>
            </a:r>
            <a:r>
              <a:rPr lang="zh-CN" altLang="en-US"/>
              <a:t>分析</a:t>
            </a:r>
            <a:endParaRPr lang="zh-CN" altLang="en-US"/>
          </a:p>
        </p:txBody>
      </p:sp>
      <p:pic>
        <p:nvPicPr>
          <p:cNvPr id="4" name="图片 3"/>
          <p:cNvPicPr>
            <a:picLocks noChangeAspect="1"/>
          </p:cNvPicPr>
          <p:nvPr/>
        </p:nvPicPr>
        <p:blipFill>
          <a:blip r:embed="rId2"/>
          <a:stretch>
            <a:fillRect/>
          </a:stretch>
        </p:blipFill>
        <p:spPr>
          <a:xfrm>
            <a:off x="685165" y="1533525"/>
            <a:ext cx="9505950" cy="4648200"/>
          </a:xfrm>
          <a:prstGeom prst="rect">
            <a:avLst/>
          </a:prstGeom>
        </p:spPr>
      </p:pic>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1342390" y="1490345"/>
            <a:ext cx="9499600" cy="4759325"/>
          </a:xfrm>
          <a:prstGeom prst="rect">
            <a:avLst/>
          </a:prstGeom>
        </p:spPr>
      </p:pic>
      <p:sp>
        <p:nvSpPr>
          <p:cNvPr id="6" name="标题 5"/>
          <p:cNvSpPr>
            <a:spLocks noGrp="1"/>
          </p:cNvSpPr>
          <p:nvPr>
            <p:ph type="title"/>
            <p:custDataLst>
              <p:tags r:id="rId3"/>
            </p:custDataLst>
          </p:nvPr>
        </p:nvSpPr>
        <p:spPr/>
        <p:txBody>
          <a:bodyPr/>
          <a:p>
            <a:r>
              <a:rPr lang="zh-CN" altLang="en-US"/>
              <a:t>数据分析与处理</a:t>
            </a:r>
            <a:r>
              <a:rPr lang="en-US" altLang="zh-CN"/>
              <a:t>——</a:t>
            </a:r>
            <a:r>
              <a:rPr lang="zh-CN" altLang="en-US"/>
              <a:t>异质性</a:t>
            </a:r>
            <a:r>
              <a:rPr lang="zh-CN" altLang="en-US"/>
              <a:t>分析</a:t>
            </a:r>
            <a:endParaRPr lang="zh-CN" altLang="en-US"/>
          </a:p>
        </p:txBody>
      </p:sp>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zh-CN" altLang="en-US"/>
              <a:t>元分析的</a:t>
            </a:r>
            <a:r>
              <a:rPr lang="zh-CN" altLang="en-US"/>
              <a:t>概念</a:t>
            </a:r>
            <a:endParaRPr lang="zh-CN" altLang="en-US"/>
          </a:p>
        </p:txBody>
      </p:sp>
      <p:sp>
        <p:nvSpPr>
          <p:cNvPr id="3" name="内容占位符 2"/>
          <p:cNvSpPr>
            <a:spLocks noGrp="1"/>
          </p:cNvSpPr>
          <p:nvPr>
            <p:ph idx="1"/>
            <p:custDataLst>
              <p:tags r:id="rId2"/>
            </p:custDataLst>
          </p:nvPr>
        </p:nvSpPr>
        <p:spPr/>
        <p:txBody>
          <a:bodyPr/>
          <a:p>
            <a:r>
              <a:rPr lang="zh-CN" altLang="en-US">
                <a:solidFill>
                  <a:schemeClr val="tx1"/>
                </a:solidFill>
              </a:rPr>
              <a:t>元分析</a:t>
            </a:r>
            <a:r>
              <a:rPr lang="en-US" altLang="zh-CN">
                <a:solidFill>
                  <a:schemeClr val="tx1"/>
                </a:solidFill>
              </a:rPr>
              <a:t>(Meta-analysis)</a:t>
            </a:r>
            <a:r>
              <a:rPr lang="zh-CN" altLang="en-US">
                <a:solidFill>
                  <a:schemeClr val="tx1"/>
                </a:solidFill>
              </a:rPr>
              <a:t>是一种数据再分析方法，有时候又称系统评价</a:t>
            </a:r>
            <a:r>
              <a:rPr lang="en-US" altLang="zh-CN">
                <a:solidFill>
                  <a:schemeClr val="tx1"/>
                </a:solidFill>
              </a:rPr>
              <a:t>(Systematic review)</a:t>
            </a:r>
            <a:r>
              <a:rPr lang="zh-CN" altLang="en-US">
                <a:solidFill>
                  <a:schemeClr val="tx1"/>
                </a:solidFill>
              </a:rPr>
              <a:t>。它是对关于</a:t>
            </a:r>
            <a:r>
              <a:rPr lang="zh-CN" altLang="en-US">
                <a:solidFill>
                  <a:schemeClr val="tx1"/>
                </a:solidFill>
                <a:highlight>
                  <a:srgbClr val="FFFF00"/>
                </a:highlight>
              </a:rPr>
              <a:t>同一个问题</a:t>
            </a:r>
            <a:r>
              <a:rPr lang="zh-CN" altLang="en-US">
                <a:solidFill>
                  <a:schemeClr val="tx1"/>
                </a:solidFill>
              </a:rPr>
              <a:t>的</a:t>
            </a:r>
            <a:r>
              <a:rPr lang="zh-CN" altLang="en-US">
                <a:solidFill>
                  <a:schemeClr val="tx1"/>
                </a:solidFill>
                <a:highlight>
                  <a:srgbClr val="FFFF00"/>
                </a:highlight>
              </a:rPr>
              <a:t>多项</a:t>
            </a:r>
            <a:r>
              <a:rPr lang="zh-CN" altLang="en-US">
                <a:solidFill>
                  <a:schemeClr val="tx1"/>
                </a:solidFill>
              </a:rPr>
              <a:t>独立的</a:t>
            </a:r>
            <a:r>
              <a:rPr lang="zh-CN" altLang="en-US">
                <a:solidFill>
                  <a:schemeClr val="tx1"/>
                </a:solidFill>
                <a:highlight>
                  <a:srgbClr val="FFFF00"/>
                </a:highlight>
              </a:rPr>
              <a:t>定量</a:t>
            </a:r>
            <a:r>
              <a:rPr lang="zh-CN" altLang="en-US">
                <a:solidFill>
                  <a:schemeClr val="tx1"/>
                </a:solidFill>
              </a:rPr>
              <a:t>研究结果进行再分析，进而得出更具普适性的结论。</a:t>
            </a:r>
            <a:endParaRPr lang="zh-CN" altLang="en-US">
              <a:solidFill>
                <a:schemeClr val="tx1"/>
              </a:solidFill>
            </a:endParaRPr>
          </a:p>
          <a:p>
            <a:r>
              <a:rPr lang="zh-CN" altLang="en-US">
                <a:solidFill>
                  <a:schemeClr val="tx1"/>
                </a:solidFill>
              </a:rPr>
              <a:t>可以把元分析理解为一种调查研究，只是它的调查对象是一些研究报告而不再是人了。</a:t>
            </a:r>
            <a:endParaRPr lang="zh-CN" altLang="en-US">
              <a:solidFill>
                <a:schemeClr val="tx1"/>
              </a:solidFill>
            </a:endParaRPr>
          </a:p>
          <a:p>
            <a:r>
              <a:rPr lang="zh-CN" altLang="en-US">
                <a:solidFill>
                  <a:schemeClr val="tx1"/>
                </a:solidFill>
              </a:rPr>
              <a:t>这种调查研究需要研究人员去收集由多个研究报告构成的一个样本或总体，其中的每一个研究都要被认真地</a:t>
            </a:r>
            <a:r>
              <a:rPr lang="en-US" altLang="zh-CN">
                <a:solidFill>
                  <a:schemeClr val="tx1"/>
                </a:solidFill>
              </a:rPr>
              <a:t>“</a:t>
            </a:r>
            <a:r>
              <a:rPr lang="zh-CN" altLang="en-US">
                <a:solidFill>
                  <a:schemeClr val="tx1"/>
                </a:solidFill>
              </a:rPr>
              <a:t>访谈</a:t>
            </a:r>
            <a:r>
              <a:rPr lang="en-US" altLang="zh-CN">
                <a:solidFill>
                  <a:schemeClr val="tx1"/>
                </a:solidFill>
              </a:rPr>
              <a:t>”</a:t>
            </a:r>
            <a:r>
              <a:rPr lang="zh-CN" altLang="en-US">
                <a:solidFill>
                  <a:schemeClr val="tx1"/>
                </a:solidFill>
              </a:rPr>
              <a:t>，并对这些研究的特征和定量结果进行编码。</a:t>
            </a:r>
            <a:endParaRPr lang="zh-CN" altLang="en-US">
              <a:solidFill>
                <a:schemeClr val="tx1"/>
              </a:solidFill>
            </a:endParaRPr>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custDataLst>
              <p:tags r:id="rId1"/>
            </p:custDataLst>
          </p:nvPr>
        </p:nvSpPr>
        <p:spPr/>
        <p:txBody>
          <a:bodyPr/>
          <a:p>
            <a:r>
              <a:rPr lang="zh-CN" altLang="en-US"/>
              <a:t>数据分析与处理</a:t>
            </a:r>
            <a:r>
              <a:rPr lang="en-US" altLang="zh-CN"/>
              <a:t>——</a:t>
            </a:r>
            <a:r>
              <a:rPr lang="zh-CN" altLang="en-US"/>
              <a:t>敏感性分析</a:t>
            </a:r>
            <a:endParaRPr lang="zh-CN" altLang="en-US"/>
          </a:p>
        </p:txBody>
      </p:sp>
      <p:pic>
        <p:nvPicPr>
          <p:cNvPr id="3" name="图片 2"/>
          <p:cNvPicPr>
            <a:picLocks noChangeAspect="1"/>
          </p:cNvPicPr>
          <p:nvPr/>
        </p:nvPicPr>
        <p:blipFill>
          <a:blip r:embed="rId2"/>
          <a:stretch>
            <a:fillRect/>
          </a:stretch>
        </p:blipFill>
        <p:spPr>
          <a:xfrm>
            <a:off x="608330" y="1526540"/>
            <a:ext cx="8966835" cy="4499610"/>
          </a:xfrm>
          <a:prstGeom prst="rect">
            <a:avLst/>
          </a:prstGeom>
        </p:spPr>
      </p:pic>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custDataLst>
              <p:tags r:id="rId1"/>
            </p:custDataLst>
          </p:nvPr>
        </p:nvSpPr>
        <p:spPr/>
        <p:txBody>
          <a:bodyPr/>
          <a:p>
            <a:r>
              <a:rPr lang="zh-CN" altLang="en-US"/>
              <a:t>数据分析与处理</a:t>
            </a:r>
            <a:r>
              <a:rPr lang="en-US" altLang="zh-CN"/>
              <a:t>——</a:t>
            </a:r>
            <a:r>
              <a:rPr lang="zh-CN" altLang="en-US"/>
              <a:t>发表</a:t>
            </a:r>
            <a:r>
              <a:rPr lang="zh-CN" altLang="en-US"/>
              <a:t>偏倚</a:t>
            </a:r>
            <a:endParaRPr lang="zh-CN" altLang="en-US"/>
          </a:p>
        </p:txBody>
      </p:sp>
      <p:pic>
        <p:nvPicPr>
          <p:cNvPr id="2" name="图片 1"/>
          <p:cNvPicPr>
            <a:picLocks noChangeAspect="1"/>
          </p:cNvPicPr>
          <p:nvPr/>
        </p:nvPicPr>
        <p:blipFill>
          <a:blip r:embed="rId2"/>
          <a:stretch>
            <a:fillRect/>
          </a:stretch>
        </p:blipFill>
        <p:spPr>
          <a:xfrm>
            <a:off x="495935" y="1591945"/>
            <a:ext cx="6858000" cy="4241800"/>
          </a:xfrm>
          <a:prstGeom prst="rect">
            <a:avLst/>
          </a:prstGeom>
        </p:spPr>
      </p:pic>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custDataLst>
              <p:tags r:id="rId1"/>
            </p:custDataLst>
          </p:nvPr>
        </p:nvSpPr>
        <p:spPr/>
        <p:txBody>
          <a:bodyPr/>
          <a:p>
            <a:r>
              <a:rPr lang="zh-CN" altLang="en-US"/>
              <a:t>元分析的核心步骤：</a:t>
            </a:r>
            <a:r>
              <a:rPr lang="zh-CN" altLang="en-US"/>
              <a:t>案例分析</a:t>
            </a:r>
            <a:endParaRPr lang="zh-CN" altLang="en-US"/>
          </a:p>
        </p:txBody>
      </p:sp>
      <p:graphicFrame>
        <p:nvGraphicFramePr>
          <p:cNvPr id="4" name="对象 3">
            <a:hlinkClick r:id="" action="ppaction://ole?verb="/>
          </p:cNvPr>
          <p:cNvGraphicFramePr>
            <a:graphicFrameLocks noChangeAspect="1"/>
          </p:cNvGraphicFramePr>
          <p:nvPr/>
        </p:nvGraphicFramePr>
        <p:xfrm>
          <a:off x="5121275" y="2137410"/>
          <a:ext cx="971550" cy="952500"/>
        </p:xfrm>
        <a:graphic>
          <a:graphicData uri="http://schemas.openxmlformats.org/presentationml/2006/ole">
            <mc:AlternateContent xmlns:mc="http://schemas.openxmlformats.org/markup-compatibility/2006">
              <mc:Choice xmlns:v="urn:schemas-microsoft-com:vml" Requires="v">
                <p:oleObj spid="_x0000_s1025" name="" showAsIcon="1" r:id="rId2" imgW="971550" imgH="952500" progId="Package">
                  <p:embed/>
                </p:oleObj>
              </mc:Choice>
              <mc:Fallback>
                <p:oleObj name="" showAsIcon="1" r:id="rId2" imgW="971550" imgH="952500" progId="Package">
                  <p:embed/>
                  <p:pic>
                    <p:nvPicPr>
                      <p:cNvPr id="0" name="图片 1024"/>
                      <p:cNvPicPr/>
                      <p:nvPr/>
                    </p:nvPicPr>
                    <p:blipFill>
                      <a:blip r:embed="rId3"/>
                      <a:stretch>
                        <a:fillRect/>
                      </a:stretch>
                    </p:blipFill>
                    <p:spPr>
                      <a:xfrm>
                        <a:off x="5121275" y="2137410"/>
                        <a:ext cx="971550" cy="952500"/>
                      </a:xfrm>
                      <a:prstGeom prst="rect">
                        <a:avLst/>
                      </a:prstGeom>
                    </p:spPr>
                  </p:pic>
                </p:oleObj>
              </mc:Fallback>
            </mc:AlternateContent>
          </a:graphicData>
        </a:graphic>
      </p:graphicFrame>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546100" y="1563370"/>
            <a:ext cx="11099800" cy="4076700"/>
          </a:xfrm>
          <a:prstGeom prst="rect">
            <a:avLst/>
          </a:prstGeom>
        </p:spPr>
      </p:pic>
      <p:sp>
        <p:nvSpPr>
          <p:cNvPr id="5" name="标题 4"/>
          <p:cNvSpPr>
            <a:spLocks noGrp="1"/>
          </p:cNvSpPr>
          <p:nvPr>
            <p:ph type="title"/>
            <p:custDataLst>
              <p:tags r:id="rId2"/>
            </p:custDataLst>
          </p:nvPr>
        </p:nvSpPr>
        <p:spPr/>
        <p:txBody>
          <a:bodyPr/>
          <a:p>
            <a:r>
              <a:rPr lang="zh-CN" altLang="en-US"/>
              <a:t>元分析的</a:t>
            </a:r>
            <a:r>
              <a:rPr lang="zh-CN" altLang="en-US"/>
              <a:t>预注册</a:t>
            </a:r>
            <a:endParaRPr lang="zh-CN" altLang="en-US"/>
          </a:p>
        </p:txBody>
      </p:sp>
      <p:sp>
        <p:nvSpPr>
          <p:cNvPr id="6" name="文本框 5"/>
          <p:cNvSpPr txBox="1"/>
          <p:nvPr/>
        </p:nvSpPr>
        <p:spPr>
          <a:xfrm>
            <a:off x="483235" y="6169660"/>
            <a:ext cx="8999220" cy="368300"/>
          </a:xfrm>
          <a:prstGeom prst="rect">
            <a:avLst/>
          </a:prstGeom>
          <a:noFill/>
        </p:spPr>
        <p:txBody>
          <a:bodyPr wrap="square" rtlCol="0" anchor="t">
            <a:spAutoFit/>
          </a:bodyPr>
          <a:p>
            <a:r>
              <a:rPr lang="zh-CN" altLang="en-US"/>
              <a:t>具体操作步骤：</a:t>
            </a:r>
            <a:r>
              <a:rPr lang="en-US" altLang="zh-CN"/>
              <a:t>https://www.bilibili.com/opus/539740280873117364</a:t>
            </a:r>
            <a:endParaRPr lang="zh-CN" altLang="en-US"/>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9F754DE-2CAD-44b6-B708-469DEB6407EB-1" descr="C:/Users/coloruil/AppData/Local/Temp/wpp.qXvQqdwpp"/>
          <p:cNvPicPr>
            <a:picLocks noChangeAspect="1"/>
          </p:cNvPicPr>
          <p:nvPr/>
        </p:nvPicPr>
        <p:blipFill>
          <a:blip r:embed="rId1"/>
          <a:stretch>
            <a:fillRect/>
          </a:stretch>
        </p:blipFill>
        <p:spPr>
          <a:xfrm>
            <a:off x="1642428" y="635"/>
            <a:ext cx="9033510" cy="6806565"/>
          </a:xfrm>
          <a:prstGeom prst="rect">
            <a:avLst/>
          </a:prstGeom>
        </p:spPr>
      </p:pic>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9F754DE-2CAD-44b6-B708-469DEB6407EB-4"/>
          <p:cNvPicPr>
            <a:picLocks noChangeAspect="1"/>
          </p:cNvPicPr>
          <p:nvPr/>
        </p:nvPicPr>
        <p:blipFill>
          <a:blip r:embed="rId1"/>
          <a:stretch>
            <a:fillRect/>
          </a:stretch>
        </p:blipFill>
        <p:spPr>
          <a:xfrm>
            <a:off x="1939290" y="0"/>
            <a:ext cx="8896350" cy="6858000"/>
          </a:xfrm>
          <a:prstGeom prst="rect">
            <a:avLst/>
          </a:prstGeom>
        </p:spPr>
      </p:pic>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custDataLst>
              <p:tags r:id="rId1"/>
            </p:custDataLst>
          </p:nvPr>
        </p:nvSpPr>
        <p:spPr/>
        <p:txBody>
          <a:bodyPr/>
          <a:p>
            <a:r>
              <a:rPr lang="zh-CN" altLang="en-US"/>
              <a:t>课堂总结</a:t>
            </a:r>
            <a:endParaRPr lang="zh-CN" altLang="en-US"/>
          </a:p>
        </p:txBody>
      </p:sp>
      <p:sp>
        <p:nvSpPr>
          <p:cNvPr id="2" name="文本框 1"/>
          <p:cNvSpPr txBox="1"/>
          <p:nvPr/>
        </p:nvSpPr>
        <p:spPr>
          <a:xfrm>
            <a:off x="608330" y="1640523"/>
            <a:ext cx="5080000" cy="1076325"/>
          </a:xfrm>
          <a:prstGeom prst="rect">
            <a:avLst/>
          </a:prstGeom>
        </p:spPr>
        <p:txBody>
          <a:bodyPr>
            <a:spAutoFit/>
          </a:bodyPr>
          <a:p>
            <a:pPr marL="285750" indent="-285750">
              <a:buFont typeface="Arial" panose="020B0604020202020204" pitchFamily="34" charset="0"/>
              <a:buChar char="•"/>
            </a:pPr>
            <a:r>
              <a:rPr lang="zh-CN" altLang="en-US" sz="1600" b="1">
                <a:solidFill>
                  <a:srgbClr val="000000"/>
                </a:solidFill>
                <a:latin typeface="黑体" panose="02010609060101010101" charset="-122"/>
                <a:ea typeface="黑体" panose="02010609060101010101" charset="-122"/>
              </a:rPr>
              <a:t>元分析与文献综述的</a:t>
            </a:r>
            <a:r>
              <a:rPr lang="zh-CN" altLang="en-US" sz="1600" b="1">
                <a:solidFill>
                  <a:srgbClr val="000000"/>
                </a:solidFill>
                <a:latin typeface="黑体" panose="02010609060101010101" charset="-122"/>
                <a:ea typeface="黑体" panose="02010609060101010101" charset="-122"/>
              </a:rPr>
              <a:t>差异？</a:t>
            </a:r>
            <a:endParaRPr lang="zh-CN" altLang="en-US" sz="1600" b="1">
              <a:solidFill>
                <a:srgbClr val="000000"/>
              </a:solidFill>
              <a:latin typeface="黑体" panose="02010609060101010101" charset="-122"/>
              <a:ea typeface="黑体" panose="02010609060101010101" charset="-122"/>
            </a:endParaRPr>
          </a:p>
          <a:p>
            <a:pPr marL="285750" indent="-285750">
              <a:buFont typeface="Arial" panose="020B0604020202020204" pitchFamily="34" charset="0"/>
              <a:buChar char="•"/>
            </a:pPr>
            <a:r>
              <a:rPr lang="zh-CN" altLang="en-US" sz="1600" b="1">
                <a:solidFill>
                  <a:srgbClr val="000000"/>
                </a:solidFill>
                <a:latin typeface="黑体" panose="02010609060101010101" charset="-122"/>
                <a:ea typeface="黑体" panose="02010609060101010101" charset="-122"/>
              </a:rPr>
              <a:t>元分析有哪些</a:t>
            </a:r>
            <a:r>
              <a:rPr lang="zh-CN" altLang="en-US" sz="1600" b="1">
                <a:solidFill>
                  <a:srgbClr val="000000"/>
                </a:solidFill>
                <a:latin typeface="黑体" panose="02010609060101010101" charset="-122"/>
                <a:ea typeface="黑体" panose="02010609060101010101" charset="-122"/>
              </a:rPr>
              <a:t>类型？</a:t>
            </a:r>
            <a:endParaRPr lang="zh-CN" altLang="en-US" sz="1600" b="1">
              <a:solidFill>
                <a:srgbClr val="000000"/>
              </a:solidFill>
              <a:latin typeface="黑体" panose="02010609060101010101" charset="-122"/>
              <a:ea typeface="黑体" panose="02010609060101010101" charset="-122"/>
            </a:endParaRPr>
          </a:p>
          <a:p>
            <a:pPr marL="285750" indent="-285750">
              <a:buFont typeface="Arial" panose="020B0604020202020204" pitchFamily="34" charset="0"/>
              <a:buChar char="•"/>
            </a:pPr>
            <a:r>
              <a:rPr lang="zh-CN" altLang="en-US" sz="1600" b="1">
                <a:solidFill>
                  <a:srgbClr val="000000"/>
                </a:solidFill>
                <a:latin typeface="黑体" panose="02010609060101010101" charset="-122"/>
                <a:ea typeface="黑体" panose="02010609060101010101" charset="-122"/>
              </a:rPr>
              <a:t>元分析的核心步骤</a:t>
            </a:r>
            <a:r>
              <a:rPr lang="zh-CN" altLang="en-US" sz="1600" b="1">
                <a:solidFill>
                  <a:srgbClr val="000000"/>
                </a:solidFill>
                <a:latin typeface="黑体" panose="02010609060101010101" charset="-122"/>
                <a:ea typeface="黑体" panose="02010609060101010101" charset="-122"/>
              </a:rPr>
              <a:t>有哪些？</a:t>
            </a:r>
            <a:endParaRPr lang="zh-CN" altLang="en-US" sz="1600" b="1">
              <a:solidFill>
                <a:srgbClr val="000000"/>
              </a:solidFill>
              <a:latin typeface="黑体" panose="02010609060101010101" charset="-122"/>
              <a:ea typeface="黑体" panose="02010609060101010101" charset="-122"/>
            </a:endParaRPr>
          </a:p>
          <a:p>
            <a:pPr marL="285750" indent="-285750">
              <a:buFont typeface="Arial" panose="020B0604020202020204" pitchFamily="34" charset="0"/>
              <a:buChar char="•"/>
            </a:pPr>
            <a:r>
              <a:rPr lang="zh-CN" altLang="en-US" sz="1600" b="1">
                <a:solidFill>
                  <a:srgbClr val="000000"/>
                </a:solidFill>
                <a:latin typeface="黑体" panose="02010609060101010101" charset="-122"/>
                <a:ea typeface="黑体" panose="02010609060101010101" charset="-122"/>
              </a:rPr>
              <a:t>自习：糖尿病与认知功能障碍的</a:t>
            </a:r>
            <a:r>
              <a:rPr lang="zh-CN" altLang="en-US" sz="1600" b="1">
                <a:solidFill>
                  <a:srgbClr val="000000"/>
                </a:solidFill>
                <a:latin typeface="黑体" panose="02010609060101010101" charset="-122"/>
                <a:ea typeface="黑体" panose="02010609060101010101" charset="-122"/>
              </a:rPr>
              <a:t>关联</a:t>
            </a:r>
            <a:endParaRPr lang="zh-CN" altLang="en-US" sz="1600" b="1">
              <a:solidFill>
                <a:srgbClr val="000000"/>
              </a:solidFill>
              <a:latin typeface="黑体" panose="02010609060101010101" charset="-122"/>
              <a:ea typeface="黑体" panose="02010609060101010101" charset="-122"/>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zh-CN" altLang="en-US"/>
              <a:t>医学领域</a:t>
            </a:r>
            <a:r>
              <a:rPr lang="zh-CN" altLang="en-US"/>
              <a:t>的元分析</a:t>
            </a:r>
            <a:endParaRPr lang="zh-CN" altLang="en-US"/>
          </a:p>
        </p:txBody>
      </p:sp>
      <p:sp>
        <p:nvSpPr>
          <p:cNvPr id="3" name="内容占位符 2"/>
          <p:cNvSpPr>
            <a:spLocks noGrp="1"/>
          </p:cNvSpPr>
          <p:nvPr>
            <p:ph idx="1"/>
            <p:custDataLst>
              <p:tags r:id="rId2"/>
            </p:custDataLst>
          </p:nvPr>
        </p:nvSpPr>
        <p:spPr/>
        <p:txBody>
          <a:bodyPr/>
          <a:p>
            <a:r>
              <a:rPr lang="zh-CN" altLang="en-US">
                <a:solidFill>
                  <a:schemeClr val="tx1"/>
                </a:solidFill>
              </a:rPr>
              <a:t>在国外，元分析方法最早应用于医学领域，发表于</a:t>
            </a:r>
            <a:r>
              <a:rPr lang="en-US" altLang="zh-CN">
                <a:solidFill>
                  <a:schemeClr val="tx1"/>
                </a:solidFill>
              </a:rPr>
              <a:t>1955</a:t>
            </a:r>
            <a:r>
              <a:rPr lang="zh-CN" altLang="en-US">
                <a:solidFill>
                  <a:schemeClr val="tx1"/>
                </a:solidFill>
              </a:rPr>
              <a:t>年。作者综合了</a:t>
            </a:r>
            <a:r>
              <a:rPr lang="en-US" altLang="zh-CN">
                <a:solidFill>
                  <a:schemeClr val="tx1"/>
                </a:solidFill>
              </a:rPr>
              <a:t>15</a:t>
            </a:r>
            <a:r>
              <a:rPr lang="zh-CN" altLang="en-US">
                <a:solidFill>
                  <a:schemeClr val="tx1"/>
                </a:solidFill>
              </a:rPr>
              <a:t>份独立研究结果，对</a:t>
            </a:r>
            <a:r>
              <a:rPr lang="en-US" altLang="zh-CN">
                <a:solidFill>
                  <a:schemeClr val="tx1"/>
                </a:solidFill>
              </a:rPr>
              <a:t>1000</a:t>
            </a:r>
            <a:r>
              <a:rPr lang="zh-CN" altLang="en-US">
                <a:solidFill>
                  <a:schemeClr val="tx1"/>
                </a:solidFill>
              </a:rPr>
              <a:t>多名不同疾病的患者服用安慰剂的疗效进行了分析，得出安慰剂具有</a:t>
            </a:r>
            <a:r>
              <a:rPr lang="en-US" altLang="zh-CN">
                <a:solidFill>
                  <a:schemeClr val="tx1"/>
                </a:solidFill>
              </a:rPr>
              <a:t>35%</a:t>
            </a:r>
            <a:r>
              <a:rPr lang="zh-CN" altLang="en-US">
                <a:solidFill>
                  <a:schemeClr val="tx1"/>
                </a:solidFill>
              </a:rPr>
              <a:t>疗效的结论。</a:t>
            </a:r>
            <a:endParaRPr lang="zh-CN" altLang="en-US">
              <a:solidFill>
                <a:schemeClr val="tx1"/>
              </a:solidFill>
            </a:endParaRPr>
          </a:p>
          <a:p>
            <a:r>
              <a:rPr lang="zh-CN" altLang="en-US">
                <a:solidFill>
                  <a:schemeClr val="tx1"/>
                </a:solidFill>
              </a:rPr>
              <a:t>元分析在诊断、治疗、危险度评价、干预措施、预防对策等方面都起着独特的作用。</a:t>
            </a:r>
            <a:endParaRPr lang="zh-CN" altLang="en-US">
              <a:solidFill>
                <a:schemeClr val="tx1"/>
              </a:solidFill>
            </a:endParaRPr>
          </a:p>
        </p:txBody>
      </p:sp>
      <p:pic>
        <p:nvPicPr>
          <p:cNvPr id="4" name="图片 3"/>
          <p:cNvPicPr>
            <a:picLocks noChangeAspect="1"/>
          </p:cNvPicPr>
          <p:nvPr/>
        </p:nvPicPr>
        <p:blipFill>
          <a:blip r:embed="rId3"/>
          <a:stretch>
            <a:fillRect/>
          </a:stretch>
        </p:blipFill>
        <p:spPr>
          <a:xfrm>
            <a:off x="3749040" y="3388995"/>
            <a:ext cx="4495800" cy="3295650"/>
          </a:xfrm>
          <a:prstGeom prst="rect">
            <a:avLst/>
          </a:prstGeom>
        </p:spPr>
      </p:pic>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zh-CN" altLang="en-US"/>
              <a:t>行为科学领域</a:t>
            </a:r>
            <a:r>
              <a:rPr lang="zh-CN" altLang="en-US"/>
              <a:t>的元分析</a:t>
            </a:r>
            <a:endParaRPr lang="zh-CN" altLang="en-US"/>
          </a:p>
        </p:txBody>
      </p:sp>
      <p:sp>
        <p:nvSpPr>
          <p:cNvPr id="3" name="内容占位符 2"/>
          <p:cNvSpPr>
            <a:spLocks noGrp="1"/>
          </p:cNvSpPr>
          <p:nvPr>
            <p:ph idx="1"/>
            <p:custDataLst>
              <p:tags r:id="rId2"/>
            </p:custDataLst>
          </p:nvPr>
        </p:nvSpPr>
        <p:spPr/>
        <p:txBody>
          <a:bodyPr/>
          <a:p>
            <a:r>
              <a:rPr lang="en-US" altLang="zh-CN">
                <a:solidFill>
                  <a:schemeClr val="tx1"/>
                </a:solidFill>
                <a:latin typeface="Times New Roman" panose="02020603050405020304" charset="0"/>
                <a:cs typeface="Times New Roman" panose="02020603050405020304" charset="0"/>
              </a:rPr>
              <a:t>1976</a:t>
            </a:r>
            <a:r>
              <a:rPr lang="zh-CN" altLang="en-US">
                <a:solidFill>
                  <a:schemeClr val="tx1"/>
                </a:solidFill>
                <a:latin typeface="Times New Roman" panose="02020603050405020304" charset="0"/>
                <a:cs typeface="Times New Roman" panose="02020603050405020304" charset="0"/>
              </a:rPr>
              <a:t>年，</a:t>
            </a:r>
            <a:r>
              <a:rPr lang="en-US" altLang="zh-CN">
                <a:solidFill>
                  <a:schemeClr val="tx1"/>
                </a:solidFill>
                <a:latin typeface="Times New Roman" panose="02020603050405020304" charset="0"/>
                <a:cs typeface="Times New Roman" panose="02020603050405020304" charset="0"/>
              </a:rPr>
              <a:t>Gene Glass</a:t>
            </a:r>
            <a:r>
              <a:rPr lang="zh-CN" altLang="en-US">
                <a:solidFill>
                  <a:schemeClr val="tx1"/>
                </a:solidFill>
                <a:latin typeface="Times New Roman" panose="02020603050405020304" charset="0"/>
                <a:cs typeface="Times New Roman" panose="02020603050405020304" charset="0"/>
              </a:rPr>
              <a:t>提出</a:t>
            </a:r>
            <a:r>
              <a:rPr lang="en-US" altLang="zh-CN">
                <a:solidFill>
                  <a:schemeClr val="tx1"/>
                </a:solidFill>
                <a:latin typeface="Times New Roman" panose="02020603050405020304" charset="0"/>
                <a:cs typeface="Times New Roman" panose="02020603050405020304" charset="0"/>
              </a:rPr>
              <a:t>“</a:t>
            </a:r>
            <a:r>
              <a:rPr lang="zh-CN" altLang="en-US">
                <a:solidFill>
                  <a:schemeClr val="tx1"/>
                </a:solidFill>
                <a:latin typeface="Times New Roman" panose="02020603050405020304" charset="0"/>
                <a:cs typeface="Times New Roman" panose="02020603050405020304" charset="0"/>
              </a:rPr>
              <a:t>元分析</a:t>
            </a:r>
            <a:r>
              <a:rPr lang="en-US" altLang="zh-CN">
                <a:solidFill>
                  <a:schemeClr val="tx1"/>
                </a:solidFill>
                <a:latin typeface="Times New Roman" panose="02020603050405020304" charset="0"/>
                <a:cs typeface="Times New Roman" panose="02020603050405020304" charset="0"/>
              </a:rPr>
              <a:t>”</a:t>
            </a:r>
            <a:r>
              <a:rPr lang="zh-CN" altLang="en-US">
                <a:solidFill>
                  <a:schemeClr val="tx1"/>
                </a:solidFill>
                <a:latin typeface="Times New Roman" panose="02020603050405020304" charset="0"/>
                <a:cs typeface="Times New Roman" panose="02020603050405020304" charset="0"/>
              </a:rPr>
              <a:t>这个名称，并把这个方法应有于考察心理治疗方法有效性的研究当中</a:t>
            </a:r>
            <a:r>
              <a:rPr lang="en-US" altLang="zh-CN">
                <a:solidFill>
                  <a:schemeClr val="tx1"/>
                </a:solidFill>
                <a:latin typeface="Times New Roman" panose="02020603050405020304" charset="0"/>
                <a:cs typeface="Times New Roman" panose="02020603050405020304" charset="0"/>
              </a:rPr>
              <a:t>(Glass &amp; Smith, 1977) </a:t>
            </a:r>
            <a:r>
              <a:rPr lang="zh-CN" altLang="en-US">
                <a:solidFill>
                  <a:schemeClr val="tx1"/>
                </a:solidFill>
                <a:latin typeface="Times New Roman" panose="02020603050405020304" charset="0"/>
                <a:cs typeface="Times New Roman" panose="02020603050405020304" charset="0"/>
              </a:rPr>
              <a:t>。</a:t>
            </a:r>
            <a:endParaRPr lang="zh-CN" altLang="en-US">
              <a:solidFill>
                <a:schemeClr val="tx1"/>
              </a:solidFill>
              <a:latin typeface="Times New Roman" panose="02020603050405020304" charset="0"/>
              <a:cs typeface="Times New Roman" panose="02020603050405020304" charset="0"/>
            </a:endParaRPr>
          </a:p>
          <a:p>
            <a:r>
              <a:rPr lang="en-US" altLang="zh-CN">
                <a:solidFill>
                  <a:schemeClr val="tx1"/>
                </a:solidFill>
                <a:latin typeface="Times New Roman" panose="02020603050405020304" charset="0"/>
                <a:cs typeface="Times New Roman" panose="02020603050405020304" charset="0"/>
              </a:rPr>
              <a:t>1978</a:t>
            </a:r>
            <a:r>
              <a:rPr lang="zh-CN" altLang="en-US">
                <a:solidFill>
                  <a:schemeClr val="tx1"/>
                </a:solidFill>
                <a:latin typeface="Times New Roman" panose="02020603050405020304" charset="0"/>
                <a:cs typeface="Times New Roman" panose="02020603050405020304" charset="0"/>
              </a:rPr>
              <a:t>年，</a:t>
            </a:r>
            <a:r>
              <a:rPr lang="zh-CN" altLang="en-US">
                <a:solidFill>
                  <a:schemeClr val="tx1"/>
                </a:solidFill>
                <a:highlight>
                  <a:srgbClr val="FFFF00"/>
                </a:highlight>
                <a:latin typeface="Times New Roman" panose="02020603050405020304" charset="0"/>
                <a:cs typeface="Times New Roman" panose="02020603050405020304" charset="0"/>
              </a:rPr>
              <a:t>教室大小对学业成绩的效应</a:t>
            </a:r>
            <a:r>
              <a:rPr lang="zh-CN" altLang="en-US">
                <a:solidFill>
                  <a:schemeClr val="tx1"/>
                </a:solidFill>
                <a:latin typeface="Times New Roman" panose="02020603050405020304" charset="0"/>
                <a:cs typeface="Times New Roman" panose="02020603050405020304" charset="0"/>
              </a:rPr>
              <a:t>也通过元分析得到了研究</a:t>
            </a:r>
            <a:r>
              <a:rPr lang="en-US" altLang="zh-CN">
                <a:solidFill>
                  <a:schemeClr val="tx1"/>
                </a:solidFill>
                <a:latin typeface="Times New Roman" panose="02020603050405020304" charset="0"/>
                <a:cs typeface="Times New Roman" panose="02020603050405020304" charset="0"/>
              </a:rPr>
              <a:t>(Glass &amp; Smith, 1978)</a:t>
            </a:r>
            <a:r>
              <a:rPr lang="zh-CN" altLang="en-US">
                <a:solidFill>
                  <a:schemeClr val="tx1"/>
                </a:solidFill>
                <a:latin typeface="Times New Roman" panose="02020603050405020304" charset="0"/>
                <a:cs typeface="Times New Roman" panose="02020603050405020304" charset="0"/>
              </a:rPr>
              <a:t>；</a:t>
            </a:r>
            <a:endParaRPr lang="zh-CN" altLang="en-US">
              <a:solidFill>
                <a:schemeClr val="tx1"/>
              </a:solidFill>
              <a:latin typeface="Times New Roman" panose="02020603050405020304" charset="0"/>
              <a:cs typeface="Times New Roman" panose="02020603050405020304" charset="0"/>
            </a:endParaRPr>
          </a:p>
          <a:p>
            <a:r>
              <a:rPr lang="en-US" altLang="zh-CN">
                <a:solidFill>
                  <a:schemeClr val="tx1"/>
                </a:solidFill>
                <a:latin typeface="Times New Roman" panose="02020603050405020304" charset="0"/>
                <a:cs typeface="Times New Roman" panose="02020603050405020304" charset="0"/>
              </a:rPr>
              <a:t>20</a:t>
            </a:r>
            <a:r>
              <a:rPr lang="zh-CN" altLang="en-US">
                <a:solidFill>
                  <a:schemeClr val="tx1"/>
                </a:solidFill>
                <a:latin typeface="Times New Roman" panose="02020603050405020304" charset="0"/>
                <a:cs typeface="Times New Roman" panose="02020603050405020304" charset="0"/>
              </a:rPr>
              <a:t>世纪</a:t>
            </a:r>
            <a:r>
              <a:rPr lang="en-US" altLang="zh-CN">
                <a:solidFill>
                  <a:schemeClr val="tx1"/>
                </a:solidFill>
                <a:latin typeface="Times New Roman" panose="02020603050405020304" charset="0"/>
                <a:cs typeface="Times New Roman" panose="02020603050405020304" charset="0"/>
              </a:rPr>
              <a:t>70</a:t>
            </a:r>
            <a:r>
              <a:rPr lang="zh-CN" altLang="en-US">
                <a:solidFill>
                  <a:schemeClr val="tx1"/>
                </a:solidFill>
                <a:latin typeface="Times New Roman" panose="02020603050405020304" charset="0"/>
                <a:cs typeface="Times New Roman" panose="02020603050405020304" charset="0"/>
              </a:rPr>
              <a:t>年代开始，该方法逐渐渗透到生态学，心理学等社会科学领域，在社会学领域中的应用却较少。</a:t>
            </a:r>
            <a:endParaRPr lang="zh-CN" altLang="en-US">
              <a:solidFill>
                <a:schemeClr val="tx1"/>
              </a:solidFill>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zh-CN" altLang="en-US"/>
              <a:t>元分析的重要性</a:t>
            </a:r>
            <a:r>
              <a:rPr lang="en-US" altLang="zh-CN"/>
              <a:t>——</a:t>
            </a:r>
            <a:r>
              <a:rPr lang="zh-CN" altLang="en-US"/>
              <a:t>循证医学</a:t>
            </a:r>
            <a:endParaRPr lang="zh-CN" altLang="en-US"/>
          </a:p>
        </p:txBody>
      </p:sp>
      <p:pic>
        <p:nvPicPr>
          <p:cNvPr id="4" name="图片 3"/>
          <p:cNvPicPr>
            <a:picLocks noChangeAspect="1"/>
          </p:cNvPicPr>
          <p:nvPr/>
        </p:nvPicPr>
        <p:blipFill>
          <a:blip r:embed="rId2"/>
          <a:stretch>
            <a:fillRect/>
          </a:stretch>
        </p:blipFill>
        <p:spPr>
          <a:xfrm>
            <a:off x="1347470" y="1491615"/>
            <a:ext cx="9490710" cy="4341495"/>
          </a:xfrm>
          <a:prstGeom prst="rect">
            <a:avLst/>
          </a:prstGeom>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67690" y="1351915"/>
            <a:ext cx="11229340" cy="3265170"/>
            <a:chOff x="758" y="2206"/>
            <a:chExt cx="17684" cy="5142"/>
          </a:xfrm>
        </p:grpSpPr>
        <p:pic>
          <p:nvPicPr>
            <p:cNvPr id="2" name="图片 1"/>
            <p:cNvPicPr>
              <a:picLocks noChangeAspect="1"/>
            </p:cNvPicPr>
            <p:nvPr/>
          </p:nvPicPr>
          <p:blipFill>
            <a:blip r:embed="rId1"/>
            <a:stretch>
              <a:fillRect/>
            </a:stretch>
          </p:blipFill>
          <p:spPr>
            <a:xfrm>
              <a:off x="758" y="2206"/>
              <a:ext cx="17684" cy="5142"/>
            </a:xfrm>
            <a:prstGeom prst="rect">
              <a:avLst/>
            </a:prstGeom>
          </p:spPr>
        </p:pic>
        <p:sp>
          <p:nvSpPr>
            <p:cNvPr id="3" name="矩形 2"/>
            <p:cNvSpPr/>
            <p:nvPr/>
          </p:nvSpPr>
          <p:spPr>
            <a:xfrm>
              <a:off x="4247" y="6194"/>
              <a:ext cx="5896" cy="27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8252" y="3109"/>
              <a:ext cx="3034" cy="27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6" name="文本框 5"/>
          <p:cNvSpPr txBox="1"/>
          <p:nvPr/>
        </p:nvSpPr>
        <p:spPr>
          <a:xfrm>
            <a:off x="5278755" y="6330315"/>
            <a:ext cx="6854190" cy="460375"/>
          </a:xfrm>
          <a:prstGeom prst="rect">
            <a:avLst/>
          </a:prstGeom>
        </p:spPr>
        <p:txBody>
          <a:bodyPr wrap="square">
            <a:spAutoFit/>
          </a:bodyPr>
          <a:p>
            <a:pPr marL="0" indent="0"/>
            <a:r>
              <a:rPr lang="en-US" altLang="zh-CN" sz="1200" b="0" i="0">
                <a:solidFill>
                  <a:schemeClr val="tx1"/>
                </a:solidFill>
                <a:latin typeface="Times New Roman" panose="02020603050405020304" charset="0"/>
                <a:ea typeface="BlinkMacSystemFont"/>
                <a:cs typeface="Times New Roman" panose="02020603050405020304" charset="0"/>
              </a:rPr>
              <a:t>Jia, W., Chan, J. C., Wong, T. Y., &amp; Fisher, E. B. (2025). Diabetes in China: epidemiology, pathophysiology and multi-omics. </a:t>
            </a:r>
            <a:r>
              <a:rPr lang="en-US" altLang="zh-CN" sz="1200" b="0" i="1">
                <a:solidFill>
                  <a:schemeClr val="tx1"/>
                </a:solidFill>
                <a:latin typeface="Times New Roman" panose="02020603050405020304" charset="0"/>
                <a:ea typeface="BlinkMacSystemFont"/>
                <a:cs typeface="Times New Roman" panose="02020603050405020304" charset="0"/>
              </a:rPr>
              <a:t>Nature metabolism, 7(1)</a:t>
            </a:r>
            <a:r>
              <a:rPr lang="en-US" altLang="zh-CN" sz="1200" b="0" i="0">
                <a:solidFill>
                  <a:schemeClr val="tx1"/>
                </a:solidFill>
                <a:latin typeface="Times New Roman" panose="02020603050405020304" charset="0"/>
                <a:ea typeface="BlinkMacSystemFont"/>
                <a:cs typeface="Times New Roman" panose="02020603050405020304" charset="0"/>
              </a:rPr>
              <a:t>, 16–34. https://doi.org/10.1038/s42255-024-01190-w</a:t>
            </a:r>
            <a:endParaRPr lang="en-US" altLang="zh-CN" sz="1200" b="0" i="0">
              <a:solidFill>
                <a:schemeClr val="tx1"/>
              </a:solidFill>
              <a:latin typeface="Times New Roman" panose="02020603050405020304" charset="0"/>
              <a:ea typeface="BlinkMacSystemFont"/>
              <a:cs typeface="Times New Roman" panose="02020603050405020304" charset="0"/>
            </a:endParaRPr>
          </a:p>
        </p:txBody>
      </p:sp>
      <p:pic>
        <p:nvPicPr>
          <p:cNvPr id="8" name="图片 7"/>
          <p:cNvPicPr>
            <a:picLocks noChangeAspect="1"/>
          </p:cNvPicPr>
          <p:nvPr/>
        </p:nvPicPr>
        <p:blipFill>
          <a:blip r:embed="rId2"/>
          <a:stretch>
            <a:fillRect/>
          </a:stretch>
        </p:blipFill>
        <p:spPr>
          <a:xfrm>
            <a:off x="1612265" y="535305"/>
            <a:ext cx="8563610" cy="5596255"/>
          </a:xfrm>
          <a:prstGeom prst="rect">
            <a:avLst/>
          </a:prstGeom>
        </p:spPr>
      </p:pic>
      <p:pic>
        <p:nvPicPr>
          <p:cNvPr id="9" name="图片 8"/>
          <p:cNvPicPr>
            <a:picLocks noChangeAspect="1"/>
          </p:cNvPicPr>
          <p:nvPr/>
        </p:nvPicPr>
        <p:blipFill>
          <a:blip r:embed="rId3"/>
          <a:stretch>
            <a:fillRect/>
          </a:stretch>
        </p:blipFill>
        <p:spPr>
          <a:xfrm>
            <a:off x="1534795" y="1064260"/>
            <a:ext cx="9121775" cy="501650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9"/>
                                        </p:tgtEl>
                                        <p:attrNameLst>
                                          <p:attrName>ppt_x</p:attrName>
                                        </p:attrNameLst>
                                      </p:cBhvr>
                                      <p:tavLst>
                                        <p:tav tm="0">
                                          <p:val>
                                            <p:strVal val="ppt_x"/>
                                          </p:val>
                                        </p:tav>
                                        <p:tav tm="100000">
                                          <p:val>
                                            <p:strVal val="ppt_x"/>
                                          </p:val>
                                        </p:tav>
                                      </p:tavLst>
                                    </p:anim>
                                    <p:anim calcmode="lin" valueType="num">
                                      <p:cBhvr additive="base">
                                        <p:cTn id="17" dur="500"/>
                                        <p:tgtEl>
                                          <p:spTgt spid="9"/>
                                        </p:tgtEl>
                                        <p:attrNameLst>
                                          <p:attrName>ppt_y</p:attrName>
                                        </p:attrNameLst>
                                      </p:cBhvr>
                                      <p:tavLst>
                                        <p:tav tm="0">
                                          <p:val>
                                            <p:strVal val="ppt_y"/>
                                          </p:val>
                                        </p:tav>
                                        <p:tav tm="100000">
                                          <p:val>
                                            <p:strVal val="1+ppt_h/2"/>
                                          </p:val>
                                        </p:tav>
                                      </p:tavLst>
                                    </p:anim>
                                    <p:set>
                                      <p:cBhvr>
                                        <p:cTn id="18" dur="1" fill="hold">
                                          <p:stCondLst>
                                            <p:cond delay="499"/>
                                          </p:stCondLst>
                                        </p:cTn>
                                        <p:tgtEl>
                                          <p:spTgt spid="9"/>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039495" y="458470"/>
            <a:ext cx="9791700" cy="5245100"/>
          </a:xfrm>
          <a:prstGeom prst="rect">
            <a:avLst/>
          </a:prstGeom>
        </p:spPr>
      </p:pic>
      <p:pic>
        <p:nvPicPr>
          <p:cNvPr id="17" name="图片 16"/>
          <p:cNvPicPr>
            <a:picLocks noChangeAspect="1"/>
          </p:cNvPicPr>
          <p:nvPr/>
        </p:nvPicPr>
        <p:blipFill>
          <a:blip r:embed="rId2"/>
          <a:stretch>
            <a:fillRect/>
          </a:stretch>
        </p:blipFill>
        <p:spPr>
          <a:xfrm>
            <a:off x="1039495" y="621030"/>
            <a:ext cx="9791700" cy="593725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5"/>
                                        </p:tgtEl>
                                        <p:attrNameLst>
                                          <p:attrName>ppt_x</p:attrName>
                                        </p:attrNameLst>
                                      </p:cBhvr>
                                      <p:tavLst>
                                        <p:tav tm="0">
                                          <p:val>
                                            <p:strVal val="ppt_x"/>
                                          </p:val>
                                        </p:tav>
                                        <p:tav tm="100000">
                                          <p:val>
                                            <p:strVal val="ppt_x"/>
                                          </p:val>
                                        </p:tav>
                                      </p:tavLst>
                                    </p:anim>
                                    <p:anim calcmode="lin" valueType="num">
                                      <p:cBhvr additive="base">
                                        <p:cTn id="7" dur="500"/>
                                        <p:tgtEl>
                                          <p:spTgt spid="15"/>
                                        </p:tgtEl>
                                        <p:attrNameLst>
                                          <p:attrName>ppt_y</p:attrName>
                                        </p:attrNameLst>
                                      </p:cBhvr>
                                      <p:tavLst>
                                        <p:tav tm="0">
                                          <p:val>
                                            <p:strVal val="ppt_y"/>
                                          </p:val>
                                        </p:tav>
                                        <p:tav tm="100000">
                                          <p:val>
                                            <p:strVal val="1+ppt_h/2"/>
                                          </p:val>
                                        </p:tav>
                                      </p:tavLst>
                                    </p:anim>
                                    <p:set>
                                      <p:cBhvr>
                                        <p:cTn id="8" dur="1" fill="hold">
                                          <p:stCondLst>
                                            <p:cond delay="499"/>
                                          </p:stCondLst>
                                        </p:cTn>
                                        <p:tgtEl>
                                          <p:spTgt spid="1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zh-CN" altLang="en-US"/>
              <a:t>元分析的</a:t>
            </a:r>
            <a:r>
              <a:rPr lang="zh-CN" altLang="en-US"/>
              <a:t>类型</a:t>
            </a:r>
            <a:endParaRPr lang="zh-CN" altLang="en-US"/>
          </a:p>
        </p:txBody>
      </p:sp>
      <p:pic>
        <p:nvPicPr>
          <p:cNvPr id="5" name="图片 4"/>
          <p:cNvPicPr>
            <a:picLocks noChangeAspect="1"/>
          </p:cNvPicPr>
          <p:nvPr/>
        </p:nvPicPr>
        <p:blipFill>
          <a:blip r:embed="rId2"/>
          <a:stretch>
            <a:fillRect/>
          </a:stretch>
        </p:blipFill>
        <p:spPr>
          <a:xfrm>
            <a:off x="957580" y="1313815"/>
            <a:ext cx="10270490" cy="4746625"/>
          </a:xfrm>
          <a:prstGeom prst="rect">
            <a:avLst/>
          </a:prstGeom>
        </p:spPr>
      </p:pic>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0" y="0"/>
            <a:ext cx="4645025" cy="6858000"/>
          </a:xfrm>
          <a:prstGeom prst="rect">
            <a:avLst/>
          </a:prstGeom>
        </p:spPr>
      </p:pic>
      <p:sp>
        <p:nvSpPr>
          <p:cNvPr id="11" name="文本框 10"/>
          <p:cNvSpPr txBox="1"/>
          <p:nvPr/>
        </p:nvSpPr>
        <p:spPr>
          <a:xfrm>
            <a:off x="4834890" y="707390"/>
            <a:ext cx="7202170" cy="1418590"/>
          </a:xfrm>
          <a:prstGeom prst="rect">
            <a:avLst/>
          </a:prstGeom>
        </p:spPr>
        <p:txBody>
          <a:bodyPr>
            <a:noAutofit/>
          </a:bodyPr>
          <a:p>
            <a:pPr indent="0" algn="l" fontAlgn="auto">
              <a:lnSpc>
                <a:spcPct val="150000"/>
              </a:lnSpc>
              <a:spcBef>
                <a:spcPct val="0"/>
              </a:spcBef>
              <a:spcAft>
                <a:spcPct val="0"/>
              </a:spcAft>
            </a:pPr>
            <a:r>
              <a:rPr lang="zh-CN" altLang="en-US" sz="1600">
                <a:latin typeface="Times New Roman" panose="02020603050405020304" charset="0"/>
                <a:cs typeface="Times New Roman" panose="02020603050405020304" charset="0"/>
              </a:rPr>
              <a:t>全基因组关联研究（</a:t>
            </a:r>
            <a:r>
              <a:rPr lang="en-US" altLang="zh-CN" sz="1600">
                <a:latin typeface="Times New Roman" panose="02020603050405020304" charset="0"/>
                <a:cs typeface="Times New Roman" panose="02020603050405020304" charset="0"/>
              </a:rPr>
              <a:t>GWAS</a:t>
            </a:r>
            <a:r>
              <a:rPr lang="zh-CN" altLang="en-US" sz="1600">
                <a:latin typeface="Times New Roman" panose="02020603050405020304" charset="0"/>
                <a:cs typeface="Times New Roman" panose="02020603050405020304" charset="0"/>
              </a:rPr>
              <a:t>）结果：</a:t>
            </a:r>
            <a:endParaRPr lang="zh-CN" altLang="en-US" sz="1600">
              <a:latin typeface="Times New Roman" panose="02020603050405020304" charset="0"/>
              <a:cs typeface="Times New Roman" panose="02020603050405020304" charset="0"/>
            </a:endParaRPr>
          </a:p>
          <a:p>
            <a:pPr indent="0" algn="l" fontAlgn="auto">
              <a:lnSpc>
                <a:spcPct val="150000"/>
              </a:lnSpc>
              <a:spcBef>
                <a:spcPct val="0"/>
              </a:spcBef>
              <a:spcAft>
                <a:spcPct val="0"/>
              </a:spcAft>
            </a:pPr>
            <a:r>
              <a:rPr lang="zh-CN" altLang="en-US" sz="1600">
                <a:latin typeface="Times New Roman" panose="02020603050405020304" charset="0"/>
                <a:cs typeface="Times New Roman" panose="02020603050405020304" charset="0"/>
              </a:rPr>
              <a:t>在</a:t>
            </a:r>
            <a:r>
              <a:rPr lang="en-US" altLang="zh-CN" sz="1600">
                <a:latin typeface="Times New Roman" panose="02020603050405020304" charset="0"/>
                <a:cs typeface="Times New Roman" panose="02020603050405020304" charset="0"/>
              </a:rPr>
              <a:t>ANK1-NKX6-3</a:t>
            </a:r>
            <a:r>
              <a:rPr lang="zh-CN" altLang="en-US" sz="1600">
                <a:latin typeface="Times New Roman" panose="02020603050405020304" charset="0"/>
                <a:cs typeface="Times New Roman" panose="02020603050405020304" charset="0"/>
              </a:rPr>
              <a:t>基因座区域的关联分析图，识别出该基因座有三个不同的</a:t>
            </a:r>
            <a:r>
              <a:rPr lang="en-US" altLang="zh-CN" sz="1600">
                <a:latin typeface="Times New Roman" panose="02020603050405020304" charset="0"/>
                <a:cs typeface="Times New Roman" panose="02020603050405020304" charset="0"/>
              </a:rPr>
              <a:t>T2D</a:t>
            </a:r>
            <a:r>
              <a:rPr lang="zh-CN" altLang="en-US" sz="1600">
                <a:latin typeface="Times New Roman" panose="02020603050405020304" charset="0"/>
                <a:cs typeface="Times New Roman" panose="02020603050405020304" charset="0"/>
              </a:rPr>
              <a:t>关联信号，其中</a:t>
            </a:r>
            <a:r>
              <a:rPr lang="zh-CN" altLang="en-US" sz="1600">
                <a:highlight>
                  <a:srgbClr val="FFFF00"/>
                </a:highlight>
                <a:latin typeface="Times New Roman" panose="02020603050405020304" charset="0"/>
                <a:cs typeface="Times New Roman" panose="02020603050405020304" charset="0"/>
              </a:rPr>
              <a:t>两个信号与两种组织中两个转录本的表达水平有关</a:t>
            </a:r>
            <a:endParaRPr lang="zh-CN" altLang="en-US" sz="1600">
              <a:highlight>
                <a:srgbClr val="FFFF00"/>
              </a:highlight>
              <a:latin typeface="Times New Roman" panose="02020603050405020304" charset="0"/>
              <a:cs typeface="Times New Roman" panose="02020603050405020304" charset="0"/>
            </a:endParaRPr>
          </a:p>
        </p:txBody>
      </p:sp>
      <p:sp>
        <p:nvSpPr>
          <p:cNvPr id="12" name="文本框 11"/>
          <p:cNvSpPr txBox="1"/>
          <p:nvPr/>
        </p:nvSpPr>
        <p:spPr>
          <a:xfrm>
            <a:off x="4834890" y="2949575"/>
            <a:ext cx="7202170" cy="1418590"/>
          </a:xfrm>
          <a:prstGeom prst="rect">
            <a:avLst/>
          </a:prstGeom>
        </p:spPr>
        <p:txBody>
          <a:bodyPr>
            <a:noAutofit/>
          </a:bodyPr>
          <a:p>
            <a:pPr indent="0" algn="l" fontAlgn="auto">
              <a:lnSpc>
                <a:spcPct val="150000"/>
              </a:lnSpc>
              <a:spcBef>
                <a:spcPct val="0"/>
              </a:spcBef>
              <a:spcAft>
                <a:spcPct val="0"/>
              </a:spcAft>
            </a:pPr>
            <a:r>
              <a:rPr lang="en-US" altLang="zh-CN" sz="1600">
                <a:highlight>
                  <a:srgbClr val="FFFF00"/>
                </a:highlight>
                <a:latin typeface="Times New Roman" panose="02020603050405020304" charset="0"/>
                <a:cs typeface="Times New Roman" panose="02020603050405020304" charset="0"/>
              </a:rPr>
              <a:t>NKX6-3</a:t>
            </a:r>
            <a:r>
              <a:rPr lang="zh-CN" altLang="en-US" sz="1600">
                <a:highlight>
                  <a:srgbClr val="FFFF00"/>
                </a:highlight>
                <a:latin typeface="Times New Roman" panose="02020603050405020304" charset="0"/>
                <a:cs typeface="Times New Roman" panose="02020603050405020304" charset="0"/>
              </a:rPr>
              <a:t>基因在胰腺组织</a:t>
            </a:r>
            <a:r>
              <a:rPr lang="zh-CN" altLang="en-US" sz="1600">
                <a:latin typeface="Times New Roman" panose="02020603050405020304" charset="0"/>
                <a:cs typeface="Times New Roman" panose="02020603050405020304" charset="0"/>
              </a:rPr>
              <a:t>的表达数量性状位点（</a:t>
            </a:r>
            <a:r>
              <a:rPr lang="en-US" altLang="zh-CN" sz="1600">
                <a:latin typeface="Times New Roman" panose="02020603050405020304" charset="0"/>
                <a:cs typeface="Times New Roman" panose="02020603050405020304" charset="0"/>
              </a:rPr>
              <a:t>eQTL</a:t>
            </a:r>
            <a:r>
              <a:rPr lang="zh-CN" altLang="en-US" sz="1600">
                <a:latin typeface="Times New Roman" panose="02020603050405020304" charset="0"/>
                <a:cs typeface="Times New Roman" panose="02020603050405020304" charset="0"/>
              </a:rPr>
              <a:t>）结果：</a:t>
            </a:r>
            <a:endParaRPr lang="zh-CN" altLang="en-US" sz="1600">
              <a:latin typeface="Times New Roman" panose="02020603050405020304" charset="0"/>
              <a:cs typeface="Times New Roman" panose="02020603050405020304" charset="0"/>
            </a:endParaRPr>
          </a:p>
          <a:p>
            <a:pPr indent="0" algn="l" fontAlgn="auto">
              <a:lnSpc>
                <a:spcPct val="150000"/>
              </a:lnSpc>
              <a:spcBef>
                <a:spcPct val="0"/>
              </a:spcBef>
              <a:spcAft>
                <a:spcPct val="0"/>
              </a:spcAft>
            </a:pPr>
            <a:r>
              <a:rPr lang="zh-CN" altLang="en-US" sz="1600">
                <a:latin typeface="Times New Roman" panose="02020603050405020304" charset="0"/>
                <a:cs typeface="Times New Roman" panose="02020603050405020304" charset="0"/>
              </a:rPr>
              <a:t>变异</a:t>
            </a:r>
            <a:r>
              <a:rPr lang="en-US" altLang="zh-CN" sz="1600">
                <a:latin typeface="Times New Roman" panose="02020603050405020304" charset="0"/>
                <a:cs typeface="Times New Roman" panose="02020603050405020304" charset="0"/>
              </a:rPr>
              <a:t>rs3981001</a:t>
            </a:r>
            <a:r>
              <a:rPr lang="zh-CN" altLang="en-US" sz="1600">
                <a:latin typeface="Times New Roman" panose="02020603050405020304" charset="0"/>
                <a:cs typeface="Times New Roman" panose="02020603050405020304" charset="0"/>
              </a:rPr>
              <a:t>，与</a:t>
            </a:r>
            <a:r>
              <a:rPr lang="en-US" altLang="zh-CN" sz="1600">
                <a:latin typeface="Times New Roman" panose="02020603050405020304" charset="0"/>
                <a:cs typeface="Times New Roman" panose="02020603050405020304" charset="0"/>
              </a:rPr>
              <a:t>118</a:t>
            </a:r>
            <a:r>
              <a:rPr lang="zh-CN" altLang="en-US" sz="1600">
                <a:latin typeface="Times New Roman" panose="02020603050405020304" charset="0"/>
                <a:cs typeface="Times New Roman" panose="02020603050405020304" charset="0"/>
              </a:rPr>
              <a:t>个个体胰腺组织中</a:t>
            </a:r>
            <a:r>
              <a:rPr lang="en-US" altLang="zh-CN" sz="1600">
                <a:latin typeface="Times New Roman" panose="02020603050405020304" charset="0"/>
                <a:cs typeface="Times New Roman" panose="02020603050405020304" charset="0"/>
              </a:rPr>
              <a:t>NKX6-3</a:t>
            </a:r>
            <a:r>
              <a:rPr lang="zh-CN" altLang="en-US" sz="1600">
                <a:latin typeface="Times New Roman" panose="02020603050405020304" charset="0"/>
                <a:cs typeface="Times New Roman" panose="02020603050405020304" charset="0"/>
              </a:rPr>
              <a:t>的表达水平关联最强</a:t>
            </a:r>
            <a:endParaRPr lang="zh-CN" altLang="en-US" sz="1600">
              <a:latin typeface="Times New Roman" panose="02020603050405020304" charset="0"/>
              <a:cs typeface="Times New Roman" panose="02020603050405020304" charset="0"/>
            </a:endParaRPr>
          </a:p>
        </p:txBody>
      </p:sp>
      <p:sp>
        <p:nvSpPr>
          <p:cNvPr id="13" name="文本框 12"/>
          <p:cNvSpPr txBox="1"/>
          <p:nvPr/>
        </p:nvSpPr>
        <p:spPr>
          <a:xfrm>
            <a:off x="4961890" y="4957445"/>
            <a:ext cx="7202170" cy="1418590"/>
          </a:xfrm>
          <a:prstGeom prst="rect">
            <a:avLst/>
          </a:prstGeom>
        </p:spPr>
        <p:txBody>
          <a:bodyPr>
            <a:noAutofit/>
          </a:bodyPr>
          <a:p>
            <a:pPr indent="0" algn="l" fontAlgn="auto">
              <a:lnSpc>
                <a:spcPct val="150000"/>
              </a:lnSpc>
              <a:spcBef>
                <a:spcPct val="0"/>
              </a:spcBef>
              <a:spcAft>
                <a:spcPct val="0"/>
              </a:spcAft>
            </a:pPr>
            <a:r>
              <a:rPr lang="en-US" altLang="zh-CN" sz="1600">
                <a:highlight>
                  <a:srgbClr val="FFFF00"/>
                </a:highlight>
                <a:latin typeface="Times New Roman" panose="02020603050405020304" charset="0"/>
                <a:cs typeface="Times New Roman" panose="02020603050405020304" charset="0"/>
              </a:rPr>
              <a:t>ANK1</a:t>
            </a:r>
            <a:r>
              <a:rPr lang="zh-CN" altLang="en-US" sz="1600">
                <a:highlight>
                  <a:srgbClr val="FFFF00"/>
                </a:highlight>
                <a:latin typeface="Times New Roman" panose="02020603050405020304" charset="0"/>
                <a:cs typeface="Times New Roman" panose="02020603050405020304" charset="0"/>
              </a:rPr>
              <a:t>基因在皮下脂肪组织</a:t>
            </a:r>
            <a:r>
              <a:rPr lang="zh-CN" altLang="en-US" sz="1600">
                <a:latin typeface="Times New Roman" panose="02020603050405020304" charset="0"/>
                <a:cs typeface="Times New Roman" panose="02020603050405020304" charset="0"/>
              </a:rPr>
              <a:t>的</a:t>
            </a:r>
            <a:r>
              <a:rPr lang="en-US" altLang="zh-CN" sz="1600">
                <a:latin typeface="Times New Roman" panose="02020603050405020304" charset="0"/>
                <a:cs typeface="Times New Roman" panose="02020603050405020304" charset="0"/>
              </a:rPr>
              <a:t>eQTL</a:t>
            </a:r>
            <a:r>
              <a:rPr lang="zh-CN" altLang="en-US" sz="1600">
                <a:latin typeface="Times New Roman" panose="02020603050405020304" charset="0"/>
                <a:cs typeface="Times New Roman" panose="02020603050405020304" charset="0"/>
              </a:rPr>
              <a:t>结果：</a:t>
            </a:r>
            <a:endParaRPr lang="zh-CN" altLang="en-US" sz="1600">
              <a:latin typeface="Times New Roman" panose="02020603050405020304" charset="0"/>
              <a:cs typeface="Times New Roman" panose="02020603050405020304" charset="0"/>
            </a:endParaRPr>
          </a:p>
          <a:p>
            <a:pPr indent="0" algn="l" fontAlgn="auto">
              <a:lnSpc>
                <a:spcPct val="150000"/>
              </a:lnSpc>
              <a:spcBef>
                <a:spcPct val="0"/>
              </a:spcBef>
              <a:spcAft>
                <a:spcPct val="0"/>
              </a:spcAft>
            </a:pPr>
            <a:r>
              <a:rPr lang="zh-CN" altLang="en-US" sz="1600">
                <a:latin typeface="Times New Roman" panose="02020603050405020304" charset="0"/>
                <a:cs typeface="Times New Roman" panose="02020603050405020304" charset="0"/>
              </a:rPr>
              <a:t>变异</a:t>
            </a:r>
            <a:r>
              <a:rPr lang="en-US" altLang="zh-CN" sz="1600">
                <a:latin typeface="Times New Roman" panose="02020603050405020304" charset="0"/>
                <a:cs typeface="Times New Roman" panose="02020603050405020304" charset="0"/>
              </a:rPr>
              <a:t>rs162946</a:t>
            </a:r>
            <a:r>
              <a:rPr lang="zh-CN" altLang="en-US" sz="1600">
                <a:latin typeface="Times New Roman" panose="02020603050405020304" charset="0"/>
                <a:cs typeface="Times New Roman" panose="02020603050405020304" charset="0"/>
              </a:rPr>
              <a:t>与</a:t>
            </a:r>
            <a:r>
              <a:rPr lang="en-US" altLang="zh-CN" sz="1600">
                <a:latin typeface="Times New Roman" panose="02020603050405020304" charset="0"/>
                <a:cs typeface="Times New Roman" panose="02020603050405020304" charset="0"/>
              </a:rPr>
              <a:t>770</a:t>
            </a:r>
            <a:r>
              <a:rPr lang="zh-CN" altLang="en-US" sz="1600">
                <a:latin typeface="Times New Roman" panose="02020603050405020304" charset="0"/>
                <a:cs typeface="Times New Roman" panose="02020603050405020304" charset="0"/>
              </a:rPr>
              <a:t>个个体皮下脂肪组织中</a:t>
            </a:r>
            <a:r>
              <a:rPr lang="en-US" altLang="zh-CN" sz="1600">
                <a:latin typeface="Times New Roman" panose="02020603050405020304" charset="0"/>
                <a:cs typeface="Times New Roman" panose="02020603050405020304" charset="0"/>
              </a:rPr>
              <a:t>ANK1</a:t>
            </a:r>
            <a:r>
              <a:rPr lang="zh-CN" altLang="en-US" sz="1600">
                <a:latin typeface="Times New Roman" panose="02020603050405020304" charset="0"/>
                <a:cs typeface="Times New Roman" panose="02020603050405020304" charset="0"/>
              </a:rPr>
              <a:t>的表达水平关联最强。</a:t>
            </a:r>
            <a:endParaRPr lang="zh-CN" altLang="en-US" sz="1600">
              <a:latin typeface="Times New Roman" panose="02020603050405020304" charset="0"/>
              <a:cs typeface="Times New Roman" panose="02020603050405020304" charset="0"/>
            </a:endParaRPr>
          </a:p>
        </p:txBody>
      </p:sp>
      <p:sp>
        <p:nvSpPr>
          <p:cNvPr id="14" name="文本框 13"/>
          <p:cNvSpPr txBox="1"/>
          <p:nvPr/>
        </p:nvSpPr>
        <p:spPr>
          <a:xfrm>
            <a:off x="6006465" y="6397625"/>
            <a:ext cx="6185535" cy="460375"/>
          </a:xfrm>
          <a:prstGeom prst="rect">
            <a:avLst/>
          </a:prstGeom>
        </p:spPr>
        <p:txBody>
          <a:bodyPr wrap="square">
            <a:spAutoFit/>
          </a:bodyPr>
          <a:p>
            <a:pPr marL="0" indent="0"/>
            <a:r>
              <a:rPr lang="en-US" altLang="zh-CN" sz="1200" b="0">
                <a:solidFill>
                  <a:srgbClr val="222222"/>
                </a:solidFill>
                <a:latin typeface="Times New Roman" panose="02020603050405020304" charset="0"/>
                <a:ea typeface="-apple-system"/>
                <a:cs typeface="Times New Roman" panose="02020603050405020304" charset="0"/>
              </a:rPr>
              <a:t>Spracklen, C.N., Horikoshi, M., Kim, Y.J. et al. </a:t>
            </a:r>
            <a:r>
              <a:rPr lang="en-US" altLang="zh-CN" sz="1200">
                <a:solidFill>
                  <a:srgbClr val="222222"/>
                </a:solidFill>
                <a:latin typeface="Times New Roman" panose="02020603050405020304" charset="0"/>
                <a:ea typeface="-apple-system"/>
                <a:cs typeface="Times New Roman" panose="02020603050405020304" charset="0"/>
                <a:sym typeface="+mn-ea"/>
              </a:rPr>
              <a:t>(2020). </a:t>
            </a:r>
            <a:r>
              <a:rPr lang="en-US" altLang="zh-CN" sz="1200" b="0">
                <a:solidFill>
                  <a:srgbClr val="222222"/>
                </a:solidFill>
                <a:latin typeface="Times New Roman" panose="02020603050405020304" charset="0"/>
                <a:ea typeface="-apple-system"/>
                <a:cs typeface="Times New Roman" panose="02020603050405020304" charset="0"/>
              </a:rPr>
              <a:t>Identification of type 2 diabetes loci in 433,540 East Asian individuals. </a:t>
            </a:r>
            <a:r>
              <a:rPr lang="en-US" altLang="zh-CN" sz="1200" b="0" i="1">
                <a:solidFill>
                  <a:srgbClr val="222222"/>
                </a:solidFill>
                <a:latin typeface="Times New Roman" panose="02020603050405020304" charset="0"/>
                <a:ea typeface="-apple-system"/>
                <a:cs typeface="Times New Roman" panose="02020603050405020304" charset="0"/>
              </a:rPr>
              <a:t>Nature 582, 240–245</a:t>
            </a:r>
            <a:r>
              <a:rPr lang="en-US" altLang="zh-CN" sz="1200" b="0">
                <a:solidFill>
                  <a:srgbClr val="222222"/>
                </a:solidFill>
                <a:latin typeface="Times New Roman" panose="02020603050405020304" charset="0"/>
                <a:ea typeface="-apple-system"/>
                <a:cs typeface="Times New Roman" panose="02020603050405020304" charset="0"/>
              </a:rPr>
              <a:t>. https://doi.org/10.1038/s41586-020-2263-3</a:t>
            </a:r>
            <a:endParaRPr lang="en-US" altLang="zh-CN" sz="1200" b="0">
              <a:solidFill>
                <a:srgbClr val="222222"/>
              </a:solidFill>
              <a:latin typeface="Times New Roman" panose="02020603050405020304" charset="0"/>
              <a:ea typeface="-apple-system"/>
              <a:cs typeface="Times New Roman" panose="02020603050405020304" charset="0"/>
            </a:endParaRPr>
          </a:p>
        </p:txBody>
      </p:sp>
      <p:sp>
        <p:nvSpPr>
          <p:cNvPr id="15" name="文本框 14"/>
          <p:cNvSpPr txBox="1"/>
          <p:nvPr/>
        </p:nvSpPr>
        <p:spPr>
          <a:xfrm>
            <a:off x="8806180" y="0"/>
            <a:ext cx="3358515" cy="337185"/>
          </a:xfrm>
          <a:prstGeom prst="rect">
            <a:avLst/>
          </a:prstGeom>
        </p:spPr>
        <p:txBody>
          <a:bodyPr wrap="square">
            <a:spAutoFit/>
          </a:bodyPr>
          <a:p>
            <a:pPr marL="0" indent="0"/>
            <a:r>
              <a:rPr lang="zh-CN" altLang="en-US" sz="1600" b="1" i="0">
                <a:solidFill>
                  <a:srgbClr val="212121"/>
                </a:solidFill>
                <a:latin typeface="Times New Roman" panose="02020603050405020304" charset="0"/>
                <a:ea typeface="BlinkMacSystemFont"/>
                <a:cs typeface="Times New Roman" panose="02020603050405020304" charset="0"/>
              </a:rPr>
              <a:t>东亚人口二型糖尿病基因点位</a:t>
            </a:r>
            <a:r>
              <a:rPr lang="zh-CN" altLang="en-US" sz="1600" b="1" i="0">
                <a:solidFill>
                  <a:srgbClr val="212121"/>
                </a:solidFill>
                <a:latin typeface="Times New Roman" panose="02020603050405020304" charset="0"/>
                <a:ea typeface="BlinkMacSystemFont"/>
                <a:cs typeface="Times New Roman" panose="02020603050405020304" charset="0"/>
              </a:rPr>
              <a:t>分析</a:t>
            </a:r>
            <a:endParaRPr lang="zh-CN" altLang="en-US" sz="1600" b="1" i="0">
              <a:solidFill>
                <a:srgbClr val="212121"/>
              </a:solidFill>
              <a:latin typeface="Times New Roman" panose="02020603050405020304" charset="0"/>
              <a:ea typeface="BlinkMacSystemFont"/>
              <a:cs typeface="Times New Roman" panose="02020603050405020304" charset="0"/>
            </a:endParaRPr>
          </a:p>
        </p:txBody>
      </p:sp>
      <p:sp>
        <p:nvSpPr>
          <p:cNvPr id="3" name="文本框 2"/>
          <p:cNvSpPr txBox="1"/>
          <p:nvPr/>
        </p:nvSpPr>
        <p:spPr>
          <a:xfrm>
            <a:off x="4834890" y="2051050"/>
            <a:ext cx="4789170" cy="368300"/>
          </a:xfrm>
          <a:prstGeom prst="rect">
            <a:avLst/>
          </a:prstGeom>
          <a:noFill/>
        </p:spPr>
        <p:txBody>
          <a:bodyPr wrap="square" rtlCol="0">
            <a:spAutoFit/>
          </a:bodyPr>
          <a:p>
            <a:r>
              <a:rPr lang="zh-CN" altLang="en-US" b="1"/>
              <a:t>元分析与文献综述的最大区别？</a:t>
            </a:r>
            <a:endParaRPr lang="zh-CN" altLang="en-US" b="1"/>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1+ppt_h/2"/>
                                          </p:val>
                                        </p:tav>
                                      </p:tavLst>
                                    </p:anim>
                                    <p:set>
                                      <p:cBhvr>
                                        <p:cTn id="8" dur="1" fill="hold">
                                          <p:stCondLst>
                                            <p:cond delay="499"/>
                                          </p:stCondLst>
                                        </p:cTn>
                                        <p:tgtEl>
                                          <p:spTgt spid="11"/>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12"/>
                                        </p:tgtEl>
                                        <p:attrNameLst>
                                          <p:attrName>ppt_x</p:attrName>
                                        </p:attrNameLst>
                                      </p:cBhvr>
                                      <p:tavLst>
                                        <p:tav tm="0">
                                          <p:val>
                                            <p:strVal val="ppt_x"/>
                                          </p:val>
                                        </p:tav>
                                        <p:tav tm="100000">
                                          <p:val>
                                            <p:strVal val="ppt_x"/>
                                          </p:val>
                                        </p:tav>
                                      </p:tavLst>
                                    </p:anim>
                                    <p:anim calcmode="lin" valueType="num">
                                      <p:cBhvr additive="base">
                                        <p:cTn id="11" dur="500"/>
                                        <p:tgtEl>
                                          <p:spTgt spid="12"/>
                                        </p:tgtEl>
                                        <p:attrNameLst>
                                          <p:attrName>ppt_y</p:attrName>
                                        </p:attrNameLst>
                                      </p:cBhvr>
                                      <p:tavLst>
                                        <p:tav tm="0">
                                          <p:val>
                                            <p:strVal val="ppt_y"/>
                                          </p:val>
                                        </p:tav>
                                        <p:tav tm="100000">
                                          <p:val>
                                            <p:strVal val="1+ppt_h/2"/>
                                          </p:val>
                                        </p:tav>
                                      </p:tavLst>
                                    </p:anim>
                                    <p:set>
                                      <p:cBhvr>
                                        <p:cTn id="12" dur="1" fill="hold">
                                          <p:stCondLst>
                                            <p:cond delay="499"/>
                                          </p:stCondLst>
                                        </p:cTn>
                                        <p:tgtEl>
                                          <p:spTgt spid="12"/>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13"/>
                                        </p:tgtEl>
                                        <p:attrNameLst>
                                          <p:attrName>ppt_x</p:attrName>
                                        </p:attrNameLst>
                                      </p:cBhvr>
                                      <p:tavLst>
                                        <p:tav tm="0">
                                          <p:val>
                                            <p:strVal val="ppt_x"/>
                                          </p:val>
                                        </p:tav>
                                        <p:tav tm="100000">
                                          <p:val>
                                            <p:strVal val="ppt_x"/>
                                          </p:val>
                                        </p:tav>
                                      </p:tavLst>
                                    </p:anim>
                                    <p:anim calcmode="lin" valueType="num">
                                      <p:cBhvr additive="base">
                                        <p:cTn id="15" dur="500"/>
                                        <p:tgtEl>
                                          <p:spTgt spid="13"/>
                                        </p:tgtEl>
                                        <p:attrNameLst>
                                          <p:attrName>ppt_y</p:attrName>
                                        </p:attrNameLst>
                                      </p:cBhvr>
                                      <p:tavLst>
                                        <p:tav tm="0">
                                          <p:val>
                                            <p:strVal val="ppt_y"/>
                                          </p:val>
                                        </p:tav>
                                        <p:tav tm="100000">
                                          <p:val>
                                            <p:strVal val="1+ppt_h/2"/>
                                          </p:val>
                                        </p:tav>
                                      </p:tavLst>
                                    </p:anim>
                                    <p:set>
                                      <p:cBhvr>
                                        <p:cTn id="16" dur="1" fill="hold">
                                          <p:stCondLst>
                                            <p:cond delay="499"/>
                                          </p:stCondLst>
                                        </p:cTn>
                                        <p:tgtEl>
                                          <p:spTgt spid="13"/>
                                        </p:tgtEl>
                                        <p:attrNameLst>
                                          <p:attrName>style.visibility</p:attrName>
                                        </p:attrNameLst>
                                      </p:cBhvr>
                                      <p:to>
                                        <p:strVal val="hidden"/>
                                      </p:to>
                                    </p:set>
                                  </p:childTnLst>
                                </p:cTn>
                              </p:par>
                              <p:par>
                                <p:cTn id="17" presetID="2" presetClass="entr" presetSubtype="4" fill="hold"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1" grpId="1"/>
      <p:bldP spid="12" grpId="1"/>
      <p:bldP spid="13" grpId="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1.xml><?xml version="1.0" encoding="utf-8"?>
<p:tagLst xmlns:p="http://schemas.openxmlformats.org/presentationml/2006/main">
  <p:tag name="KSO_WM_BEAUTIFY_FLAG" val="#wm#"/>
  <p:tag name="KSO_WM_TEMPLATE_CATEGORY" val="custom"/>
  <p:tag name="KSO_WM_TEMPLATE_INDEX" val="2020508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3.xml><?xml version="1.0" encoding="utf-8"?>
<p:tagLst xmlns:p="http://schemas.openxmlformats.org/presentationml/2006/main">
  <p:tag name="KSO_WM_BEAUTIFY_FLAG" val="#wm#"/>
  <p:tag name="KSO_WM_TEMPLATE_CATEGORY" val="custom"/>
  <p:tag name="KSO_WM_TEMPLATE_INDEX" val="20205081"/>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7.xml><?xml version="1.0" encoding="utf-8"?>
<p:tagLst xmlns:p="http://schemas.openxmlformats.org/presentationml/2006/main">
  <p:tag name="KSO_WM_BEAUTIFY_FLAG" val="#wm#"/>
  <p:tag name="KSO_WM_TEMPLATE_CATEGORY" val="custom"/>
  <p:tag name="KSO_WM_TEMPLATE_INDEX" val="20205081"/>
</p:tagLst>
</file>

<file path=ppt/tags/tag108.xml><?xml version="1.0" encoding="utf-8"?>
<p:tagLst xmlns:p="http://schemas.openxmlformats.org/presentationml/2006/main">
  <p:tag name="KSO_WM_BEAUTIFY_FLAG" val="#wm#"/>
  <p:tag name="KSO_WM_TEMPLATE_CATEGORY" val="custom"/>
  <p:tag name="KSO_WM_TEMPLATE_INDEX" val="20205081"/>
</p:tagLst>
</file>

<file path=ppt/tags/tag109.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4">
      <extobjdata type="C9F754DE-2CAD-44b6-B708-469DEB6407EB" data="ewoJIkZpbGVJZCIgOiAiNDQ5Mzg4ODY3OTA4IiwKCSJHcm91cElkIiA6ICIyNjA2MTMzMzAiLAoJIkltYWdlIiA6ICJpVkJPUncwS0dnb0FBQUFOU1VoRVVnQUFCNDhBQUFpK0NBSUFBQUNaODVBb0FBQUFBWE5TUjBJQXJzNGM2UUFBSUFCSlJFRlVlSnpzM1dkWUZPZisvL0doRndVQnNUY3dhaENUV0tLeHhoYU5lalJXakZHallvczlsbGpBaWwyc29LaXhnb2FpV0FBTklqYU1pWXFJaWg2eFlWY0VCUkZRWUtuN2YzQ2ZhLzV6N1M0RVM4NG01L2QrUFRqWDdqMzN6czRPQzU1ODVqdmYyMEN0VmtzQUFBQUFBQUFBQU9pVm9iNFBBQUFBQUFBQUFBQUEwbW9BQUFBQUFBQUF3TjhBYVRVQUFBQUFBQUFBUVA5SXF3RUFBQUFBQUFBQStrZGFEUUFBQUFBQUFBRFFQOUpxQUFBQUFBQUFBSUQra1ZZREFBQUFBQUFBQVBTUHRCb0FBQUFBQUFBQW9IK2sxUUFBQUFBQUFBQUEvU090QmdBQUFBQUFBQURvSDJrMUFBQUFBQUFBQUVEL1NLc0JBQUFBQUFBQUFQcEhXZzBBQUFBQUFBQUEwRC9TYWdBQUFBQUFBQUNBL3BGV0F3QUFBQUFBQUFEMGo3UWFBQUFBQUFBQUFLQi9wTlVBQUFBQUFBQUFBUDBqclFZQUFBQUFBQUFBNkI5cE5RQUFBQUFBQUFCQS8waXJBUUFBQUFBQUFBRDZSMW9OQUFBQUFBQUFBTkEvMG1vQUFBQUFBQUFBZ1A2UlZnTUFBQUFBQUFBQTlJKzBHZ0FBQUFBQUFBQ2dmNlRWQUFBQUFBQUFBQUQ5STYwR0FBQUFBQUFBQU9nZmFUVUFBQUFBQUFBQVFQOUlxd0VBQUFBQUFBQUEra2RhRFFBQUFBQUFBQURRUDlKcUFBQUFBQUFBQUlEK2tWWURBQUFBQUFBQUFQU1B0Qm9BQUFBQUFBQUFvSCtrMVFBQUFBQUFBQUFBL1NPdEJnQUFBQUFBQUFEb0gyazFBQUFBQUFBQUFFRC9TS3NCQUFBQUFBQUFBUHBIV2cwQUFBQUFBQUFBMEQvU2FnQUFBQUFBQUFDQS9wRldBd0FBQUFBQUFBRDBqN1FhQUFBQUFBQUFBS0IvcE5VQUFBQUFBQUFBQVAwanJRWUFBQUFBQUFBQTZCOXBOUUFBQUFBQUFBQkEvMGlyQVFBQUFBQUFBQUQ2UjFvTkFBQUFBQUFBQU5BLzBtb0FBQUFBQUFBQWdQNlJWZ01BQUFBQUFBQUE5SSswR2dBQUFBQUFBQUNnZjZUVkFBQUFBQUFBQUFEOUk2MEdBQUFBQUFBQUFPZ2ZhVFVBQUFBQUFBQUFRUDlJcXdFQUFBQUFBQUFBK2tkYURRQUFBQUFBQUFEUVA5SnFBQUFBQUFBQUFJRCtrVllEQUFBQTBDRWlJaUl0TFUzbnB1dlhyOSs1YytlL2ZrUlNZV0ZoVmxaV1FVRkJjUk9Ta3BJT0hEaVFrcEx5em05eDh1VEpvS0NnRWlZRUJ3Y0hCQVJJa3BTUmthRzlOUzR1N3VEQmd5cVY2cDBQNFBuejU4cW5MMSsrek16TVZJNWtaMmVmT25YcXpaczMycStkUEhueXJGbXozdm10aGRUVVZPWFRwMCtmdnMvSEtiMzgvUHk0dURpZFo3VTAzdi9NYTN2MDZOSEdqUnZWYW5YSjAzSnpjNHZiOU9EQmc5T25UNy9EV3hjVkZaMCtmZnJkUHM2K2ZmdFdyRmp4My9tcHlXN2R1cVY4eDVjdlh3WUhCNy96M3M2Y09YUHMyTEVQZEdnQWdIOFkwbW9BQUFBQW1oNC9manhqeG93aFE0Wm9KNzlaV1ZtVEowL3UwNmZQM2J0M1M3bTNpSWlJSVVPRytQajQvT25NdExTMGFkT21KU1VsNmR4Ni9QanhKazJhbkRoeG9vUTNtajE3ZGtKQ1Fpa1BUTnZodzRkMzd0eFp3b1N3c0xEZzRPQ0hEeDkyNk5CaDA2Wk5HbEZtVUZEUWloVXJURXhNM3UzZGMzSnlYRnhjdkx5ODVKRVJJMFpzMnJSSk9lZm16WnZqeG8zVGVZcVNrcEtTazVQbHArbnA2ZjdGKy9YWFgzWHVvWFhyMWg0ZUh2TEkxS2xUTzNmdW5KZVg5MjZmcVBUdTNyMDdZTUNBRFJzMnZOdkwzL1BNNnhRWUdMaCsvZnFRa0pBUzVuaDVlWDM3N2JkUG5qelIzcVJXcTZkTW1mTGpqejlldTNidGJkLzY2dFdyWThhTUVkZEYzdGFSSTBkOGZYMUx1S2p6d2IxOCtYTG8wS0ZUcGt5UlJ3NGZQanh2M3J3OWUvYTgydzQ5UFQzbnpadjM0UTRRQVBCUFlxenZBd0FBQUFEd3QxT3paczNseTVkUG56N2QxZFgxbDE5K3NiT3premN0WGJyMDZkT243dTd1ZGVyVUtjMnVuajE3Tm0vZXZOZXZYMSsvZnYyYmI3NnBWYXRXQ1pOdjNicDE5T2pSNjlldisvdjdWNnhZVVdPcmlJWU5EQXlLZS9ucDA2ZkxsaTNickZrejdVMDNidHpJenM3V0hqY3hNV25Zc0dGcFBvaGdhR2dvU1pLRGc4T1BQLzdvNmVuNStQSGpGU3RXeUZ0alltSmF0V3BsWkdRa25oWVdGbjc1NVpmRjdXcmt5SkVqUjQ1VWpxeGZ2LzdWcTFlOWUvZjI4ZkdwVzdkdWx5NWQ1RTBiTm15b1ZhdFd6NTQ5RXhJU3lwWXQrOUZISC8zcG9iNTQ4V0x4NHNWbVptYmltSlZ5YzNOcjE2N2RvMGNQamZISXlFaEpraG8xYWlTZVhyeDQ4ZHExYThPR0RUTTFOZjNUdHl1OWFkT21YYmh3WWMrZVBUVnExSkFIUmJXK2s1UFR1KzN6ZmM1OGVucTZ6cmk1WGJ0MmdZR0IzdDdlZGVyVTBmN1cyZGpZMUtoUm8wNmRPdHUzYjNkeGNkbTRjV1BUcGsyVkV3d01ERHc5UFYxY1hLWk1tUklhR21wdGJhM3pZT0xpNGpUSzU0V1BQdnBvNjlhdEgzMzBrZmFQejg3TzdwTlBQaW51MHhVV0Zvb3ZkbkVUWkd2V3JDbnV5bERKbkp5Y1JvMGFKVDlkdEdoUmRuYjI5T25UNVpHaFE0ZEdSa2FHaDRjUEdEQ2doRi9ZOTdSbXpabzllL1pzMzc3OXJYNkZBUUIvYzZUVkFBQUFBUDYvaHc4ZlBuNzhXSktrY3VYS2Rlelk4ZHk1YzVHUmtkV3FWUk5iRXhJU0RodzQwTEJodzlxMWE1ODVjMGFTcEtwVnE1WVFXeGNXRnJxNXViMSsvWHJnd0lGQlFVSFRwMDhQQ2dveU5pNzJQME5hdFdxMVpNa1NkM2YzNGNPSCsvdjcyOXJhS3JlS3RMcTRsMmRrWk1UR3hsYXNXTkhiMjFzNWJtRmhNV0hDaEJrelp1Z3NCaTlmdnZ5NWMrZEtjV0wrUTQ3ZVhGMWRxMWV2TG5MOGhJU0VLMWV1WkdkblAzdjJyRkdqUm5JUGhMWnQyL2J0MjFkN0p4Y3ZYb3lMaTdPMHRGUU9Ycmh3d2RmWGQrTEVpUTRPRHFkT25Tb29LRkNtMWVmT25jdkt5dXJacytmTm16Yy8vZlJUN1FTek9KNmVudDI2ZGRNWS9QSEhIKy9kdTZjOU9TSWl3c0xDb25Qbnp1THA2dFdyUlpnckhtZ3pOVFg5OGNjZlMza2tncisvZjNoNHVLZW5wektxRnVkUVoxcnQ0ZUh4MjIrL2FlL0h3OE9qWGJ0MkgrVE1uejkvWGxrWHJDRTVPYmwvLy83YTQ5OTg4ODNxMWF0NzlPaGhaMmMzWWNLRUVTTkdiTml3b1YyN2RzbzVUazVPRXlaTU9IcjBhRnBhV25GcHRiZTM5NVVyVjBUM2o4TENRbzJVV1Q2d25Kd2NjM056OGZWcjNicjF4bzBiaXp2Zy9QeDg4YU1wYm9MeWc1ZHdoMFJPVG80a1NmS2JhbThTOXU3ZGUvVG9VUU1EQXhjWEYrV2Nnb0lDSXlPanhvMGJhN3pXMk5nNE5qYjJUNCt0TkNaT25Qajc3NzlQbVRJbEpDVEV4c2JtZyt3VEFLQjNwTlVBQUFBQS9yL1EwTkRObXpjclI1UjlJWVNyVjYrT0hqMWFQUDd1dSs4V0xseW9jMWRxdFhyT25Ea1hMbHpvMTYrZmg0ZUhoWVhGenAwN0Z5OWU3T0hoVVVLNVpkKytmUk1URTMxOGZNYU5HeGNVRktTY0tXSTR1WDVXUTJSa1pHRmg0YXRYcjM3NTVSZVZTbVZzYkN5Q1AxdGIyd2tUSmtpUzVPam9xTkhXZWYzNjlScDlvcFc2ZCsrZW1KaW9NWmlibTZ0V3ErWHFZMG1TcWxXck5uanc0SlVyVjRyRGk0cUtpb3FLRXBzY0hSMlZCYWZDdi8vOWIzOS8veVpObW56NzdiZnlZR0ppNHBRcFV4bzJiRGh1M0xqaWprZTRlUEZpWVdHaHZGc1RFNU5SbzBiZHYzOWY1UFVxbGVyNDhlUHZWcVI4Ky9idHVMaTQvdjM3bHlsVFJwS2tRNGNPeGNYRm1abVpsZEJCMk5MUzhxM1M2dVRrWkU5UHo3WnQyL2J1M1Z1TTVPYm1pcDRWdDIvZk5qQXdxRnExYWxaV2x0aGthbXBxWW1LU2xwYVdtcHFxRE81VFVsS2lvNk5GcGZ6Rml4ZmY4OHpMM04zZFJjSHk2OWV2TDEyNjFLQkJnd29WS2lnbm5EOS92a3laTXA5OTlwbDRXcjU4ZWZHZ1ZhdFd2cjYrQ3hZcytQampqMmZObWlYcTAyWGlFb3Y4ZVdYbnpwMFRvYm12cjY4WW1UTm56dkhqeHhjdVhLaDlkV0h6NXMxZVhsNmpSbzJhTkduU241NWtFUk9YcHFKNS8vNzl4VzBLQ2dyeThQQ29VNmRPV0ZoWUNaZVhZbUppbGl4WkltNjVVRjREZVBEZ2diZTM5K1RKazZ0WHI2N3hFdVdGbHJ5OHZLS2lvdUoycnJQMXRxR2hvUnpFbTVtWnJWaXhvbGV2WHF0WHJ4YUhBUUQ0SDBCYURRQUFBRURUd1lNSHpjM041YWR4Y1hHelo4K2VNMmRPNjlhdGxkTjY5ZXBWd2s2V0xsMGFFaExpNU9Ra1d0Qk9temJ0OHVYTGUvYnNNVFEwbkQ5L2ZnbHAyc1NKRTErK2ZQbXZmLzFMWTQ2SU5Zdkx6bmJ2M20xcmEzdm16Sm1VbEpTT0hUdU9HalZxNnRTcHlnblcxdFlkT25SUWp2ajcrNWVRVmc4Y09GQzdSVU40ZUhocWF1cXdZY09VdXgwMGFOQ2dRWU5Hang2ZGtaRlI4dUp5dDI3ZEdqTm1qSldWMVpvMWErVFkvZVhMbHlOR2pEQTJOdDZ3WVVOeFdienc0c1dMZS9mdU9UbzYzcng1TXlNakl5VWx4ZG5aK2NpUkk4cWU0Qk1uVHBRa2FkNjhlVjk4OFlVa1NmZnUzYnR3NFlMR2ZuU3VueW1XbHhRLzArZlBueTlkdXJSNjllcUhEaDNLemMxTlNFaW9XN2V1c2lITXU5bTZkV3RlWHQ3NDhlUGxrZm56NTRlR2hzcFBXN1pzS1QrZU5tM2FtREZqUkNhdUxPNCtjK1pNZEhTMGVQeWVaMTZwWHIxNm9wVkhYRnpjdG0zYjFxNWRxOUhadzkzZHZXN2R1aU5Hak5CK2JhTkdqVUpEUXcwTURCbzNicXp4L1R4OStuUnFhcXBHM2JHNDZLSldxNjlldlNxUDlPclY2ODZkTzdObno3YTB0Q3hYcnB3OGZ1TEVpVzNidG4zNTVaZHQyclNKaTR0VHZxbXZyNi9HblFRaTVOVzRvS0poeFlvVlhidDJMVzZySkVsUG5qeFp1WEtsK09tVUVGVmZ2MzU5d29RSm9xZDVyVnExbE1Yall1WEphdFdxYWJlc1VZNlUzUDVlWjMrUG1qVnJpdXN4Z3BPVFU4ZU9IVU5DUXNhTkd5ZmZBZ0lBK0VjanJRWUFBQUNneWNIQlFSVFlDaUxTclZDaGdrYjJWRnppbkplWHQyalJvbjM3OXRXcFU4ZlgxOWZDd2tKVUFXL2R1dFhWMVRVd01EQW5KOGZEdzBNWmlHdnNWcnVnVzQ3QWRGWmNuajE3TmlFaHdkWFYxZFRVVklUYUpjZStHakl6TTBVdyt1REJnK3pzN0lFREIwcVN0RzdkdXNxVksydk1URWhJeU1uSlVlYXRRazVPem9VTEY4YVBIeDhaR1huMjdObEZpeFpwdjh1SkV5ZW1UNTl1WW1MaTUrZFh0V3BWZWZ6cDA2ZXZYcjNhdFd0WHhZb1ZQVDA5bXpkdkxzcHBSWkg3clZ1M1JQbHR3NFlOUlU0WEdCaG9aMmUzZWZQbTNidDNoNFNFWkdSazlPblRSNUtrQ1JNbVdGcGFybHExU25SVmZ2YnNtV2g0cmZNamEvUnZlZlhxVlZoWW1PZ0FrNStmLzlOUFA2V25wM3Q3ZTVjcFUrYVBQLzc0OGNjZnZiMjlTNDQ0LzFSNmV2cisvZnViTm0ycTdBN1JxVk9uNnRXcnA2V2xCUVlHTm1uU3BGV3JWcElrcGFhbTd0bXpwNVROc3QvbnpDc2xKU1dKdlA3cDA2ZWk5bG5qV3NXYk4yOFNFeFBGSEVtU21qUnBZbVZsNWVucDZlN3VYcmx5WmZHNzhOMTMzMzMzM1hmS1Z3MFpNaVF0TFczcDBxWGE3NmhTcVFZTUdLQTkvc01QUDJnUC92Nzc3Ny8vL3J2ODFORFE4T2JObTVVclYvNzg4ODgxWnNiR3hoWVVGR2lQaTlWVEh6OStYRUlBTFlyQlo4K2VuWjJkM2JkdlgvRlYxT242OWV0RGh3NHRLaW9hTldyVTl1M2JCdzhlckQxSDQzS1JjUDc4ZWVWbER4c2JHK1cxSCtHWFgzN0p6czRXdjVJYTQ5bzdIRDE2OUtsVHAzYnQyalY3OXV3U1BoY0E0SitDdEJvQUFBQ0FwdDI3ZHl1endrZVBIb2txVVJHQXlzUjZiaHBTVTFNblRweDQ1Y3FWMnJWcisvbjVLWk9wY3VYSytmcjZEaHMyTENRazVOcTFhMnZXcktsZnY3N1lGQk1USXhwaFM1SlV0bXpac1dQSGF1OVo5SWg0K1BDaDlxYTB0TFRLbFN1THlFd2MxVnVsMVlhR2hxSkhkbUppb2txbEVvOHpNek5mdlhvbHo3RzB0S3hWcTVhRmhZVW9KaFU1cVZxdEZnMFF6cDQ5bTV1YjI2bFRwNGlJaUNOSGptaGtwcG1abWV2V3JRc01ERFEwTk16TnpRMElDSmcwYVpLOXZiM1krdGxubiszZXZkdkp5ZW5LbFNzN2QrNjB0clllUDM2OFJ2bno5dTNiSlVrNmN1U0kzRFg0eFlzWFlpSEtjdVhLaVZKY016TXpVMU5UdWZlQ21abFpnd1lOUm80Y3FWMmordlBQUDZlbXBpcEhkdTdjS2E5Q3VXWExsb3NYTDA2Y09MRkZpeFp5TDR2U2Q4b3V6dm56NTNOemN6dDI3S2djN055NWMrZk9uUThkT2hRWUdQajk5OTkzNzk1ZGZOUDI3Tm1qM1VSQ3AvYzU4MG9QSGp6dzkvZVhQKytoUTRmQ3c4T1ZFM0p5Y3RMVDB6MDlQY1hUbVRObmxpbFQ1dGl4WTlIUjBhdFhyeTVoVWNmaW1KdWJ4OGZIdisyckJCR09kK3ZXVGJ0dFNJc1dMY3pOelhmczJLSDlxblhyMXYzODg4OW1abVlsN0huOSt2VXhNVEVWS2xSd2MzTXJZVnIxNnRYTGxTdTNjT0hDMTY5Zmk1K0NzblAwNWN1WGh3d1pzbmZ2WHUzVklEV3ljdkZ0MTVnVEhoNWVWRlNrYzF6KzdaTTFidHpZMXRiMnQ5OStJNjBHZ1A4TnBOVUFBQUFBTkczWnNrWDVWUFNXallpSTBPakpxNTFXSHp0MmJQSGl4UzlldkdqVHBzM2F0V3RGaXZyYmI3OEZCZ2IyNjlmdjY2Ky90ckd4Q1FvS21qdDNibmg0ZVAvKy9RY09IRGhxMUtoS2xTckZ4OGVMckRBM043ZENoUW82MDJxUkhZdmwrRFI4ODgwM1BYcjBFQkdldkRwYzZUOXYyYkpsTjIzYUpCYTFpNCtQRjQ5RjYxNTVUb3NXTFhidDJtVnViaTZudWdjUEhseTNidDMrL2ZzZEhCd2lJeU1kSFIyMUY1ek16ODgvZlBqdzJyVnJVMUpTK3ZUcE0zUG16SU1IRDI3YXRPblFvVU9qUjQ4ZVBueTRoWVdGZ1lHQmFETzlidDI2c21YTERoNDhXSHRGdnA0OWU5NjVjOGZYMTlmQXdDQTlQYjFhdFdyUG5qMnJWS2xTQ1IrcVZxMWFCdzhlMUxsSm84bHZhbXFxT1BuQzBLRkQxV3IxMkxGalJaVzYrRjhEQXdQeFFLbmtLbDBOWWpWTGpXWXl3dm56NXlWSmtqdHZpT3BtQndlSDB1ejJmYzY4Y242clZxMUVxK3U0dUxnQkF3YXNXTEZDUk9leXpwMDcxNjFiVjN3M1pCVXJWdnp4eHg5SGp4NDlkZXBVN1ZyZ1B5Vk9ZRWhJU0hITjM3WHQzcjFiN3AydFRhMVdaMlJrRlBmRkVIY25sSkJXaDRTRWJOcTB5ZGpZT0Njblo5bXlaWjZlbmxsWldaYVdsdHAzVWRqWTJJU0ZoVmxiVzR0TS80OC8vbERlalNIVzhMeDgrWEpLU29yR0M5dTFhMWZLcXZsU01qQXdhTkdpUlVSRVJHSmlJczFBQU9CL0FHazFBQUFBOEkrUm4xdjA4RTdHbTR5OE41bjV1VGs2NnBxRjVsOVZzYko1cnp6bzdObXp5dXpwM0xsenc0Y1A5L1QwMUNqay9QVFRUK1hIU1VsSml4Y3ZQbm55cENSSnc0Y1BuekZqaGx6ZC9PelpzOU9uVDRzMnlxSkllZTNhdFkwYU5WcXpaczN1M2J2MzdOa3pjK2JNNGNPSER4OCtYSktra1NOSDZzeWo1YXJxSzFldWFHOTYvUGl4Q01na1NSS2RjSjg4ZVNLdnVhZGQ0RmxLaG9hR292bkd3b1VMUlZHbnRiVjFWbFpXVVZHUm9hRmhhR2lvbloxZHJWcTFjbk56VDUwNnBkME1JU2dvNk9lZmYwNU9UcTVWcTlhV0xWdmF0Mjh2U2RLb1VhTjY5ZXJsNmVucDdlMHRQbnVQSGozRU9iOXc0Y0tZTVdPc3JhMXYzcndwSDd6TTNOeGNoTnJQbmoxcjBLREJ3NGNQeFE2MWlhVWdtelZyVnZLbkU2dGZpa2JHMmRuWjdkdTNQMzM2dFBpTUNRa0pHaWROdE1QV2NPM2F0WklMZFpWdTNMaGhaR1QwOGNjZmEyODZmLzU4N2RxMTVZejErdlhyNXVibXBVbXJQOGlaMTBuMDAxQ095TXMvS3JWczJUSW9LT2lISDM2UUYxMThCL241K1RrNU9WNWVYaHJyT21xNGN1WEs2dFdyUzFpV1VEVHRLU29xRWtYM090OUlraVNObUY0V0hSMDlkKzVjY1RIRHpjMHRPVGxaclZaUG5EZ3hOemQzMGFKRjJ0Y0RsTmRVMXExYnA3RjhvaWpZRnl1ZEtqVnIxdXpEcHRXU0pOV3ZYejhpSWlJaElZRzBHZ0QrQjVCV0F3QUFBUDhBS2MreXo0US92UnI5SWorM3BLeEtjUDY4L0h1bTFlL2cxS2xUSjArZXJGYXQyckpseTBRSGlaSU5IVHEwUTRjT3k1WXRpNHFLMHJtY21yWTdkKzZZbVprOWV2UW9PVGxabzZQMDhlUEh4YnB3c3FDZ0lMbkZzSmVYMTF0K212OVA5S09RRzRDSWF2SE16TXkwdExScjE2NjV1YmtaR0Jna0ppYStlZk5tMTY1ZGdZR0J1Ym01ZVhsNVRaczJOVEl5bWoxN3RwR1IwWklsUy9yMDZhTXNRNjVRb2NMcTFhdjc5dTNyNGVFaGRwdVJrVEZuemh4Smt0cTJiU3Q2VlcvZHVsWGpTQTRkT3RTMmJkdjE2OWZmdjM4L056ZjM2ZE9uZGV2V1ZVNG9LaXA2OHVUSm1ERmpvcU9qTjIzYWxKZVgxN0ZqUjdGRGJXdlhyaFhaNWFWTGx3NGZQdHlwVTZkbXpacUp0RnFTcEgvOTYxOGlHWmNrNmVyVnE2ZFBueDQ0Y0tBeUF6MXk1RWhDUWtMcG8yclJyY1hXMWxhN1N2Zmh3NGRKU1VtdXJxN3lTRnhjM0tlZmZxb2RkR3A3L3pOZlhLdVQvZnYzaDRTRUtFZEV6YjYyT25YcUhEbHlSTlR5NStUa2FOeVg4T1RKazZLaUlvMXZZSThlUGJURFh3c0xDK1VsSW0ybHVWM2cvdjM3a2lRNU9qcnEzQ28rc3M3OW5EMTdkdUxFaVFVRkJiTm16ZXJXclp0b0E2SlNxU3BXckJnYUd0cXJWNitSSTBlT0h6Kyt1R01JQ1FsUjl2eUpqWTBkUEhqdzVzMmJsUmUwL2pyaXJWKytmUGxmZUM4QXdGK050Qm9BQUFENHU3c1ZseGJnSFYrUXJ5N2xmSFZwSnhaTG8xMkRLT2VjTld1V3U3dTdjbHpaUTNiZ3dJRXFsZXE3Nzc0ck9YRlRxbEdqeHViTm0rL2N1Vk92WHIwL25mejA2ZE1uVDU2TUhqM2F6OC92K1BIalE0WU1VVzd0MDZlUFdLQlBrcVN3c0RCZlg5OWx5NVk1T3p1TGtXclZxdm40K0pUeXFFb21XbHFucGFYNSt2cGFXVm4xNzk5ZmtpUjdlL3ZseTVlTENTZE9uRGg3OXV6czJiTU5EUTE3OWVyVnVISGovUHg4MGZoYlE2VktsUTRmUGl3QzN3VUxGaVFsSlNrL2psZzRVVnZObWpXdlg3OSs4K2JOZ29JQ1VmNGNHUmtaSGg0ZUd4c3Iwam9EQTRPK2ZmdldxRkZERkwrTEZTTWxTWEp6YzZ0ZnY3NjhvcDFZd2xHU3BNcVZLOXZhMnM2ZlB6OGlJa0orRitXQ2lwNmVucWRQbng0K2ZIaXRXclhrd2ZqNCtNZVBINy9WcVh2MTZwWE9WdFNpRFVqTGxpM0YwM3YzN2oxNDhFQ2pDMGR4M3YvTVM1SWtPaStML3VQaWdzUlhYMzAxWXNRSXVUT0pzR2pSb2lwVnF1ZzhERG5EemNuSmtVK3Nrc1pnZ3dZTnROUHF5Wk1uRjdkc3FWQnlWYlZ3K2ZKbFNaS0srNFVTblVDMEUrY2pSNDdNbkRrelB6OS82dFNwSTBhTWtCY3l0YkN3OFBUMDdObXo1K3paczdkczJSSVJFYkYwNlZMNUpna2xqWGJrNGdMQTk5OS9yL01UblR0M1RqN2JtWm1aR3MxVnhPK1hTcVhTT1Y2MmJGbnRIWXEwV3RsbEhnRHd6MFZhRFFBQUFQeXR4ZjZXZkdEYkhmbXBtWVdSNDhmbGJPek55MWdWVzNscWJmdStoZFhEaHc5WFZyWStmdnc0SkNUa3E2KyswaWptVlViQWhvYUdJMGVPZklmM0tqbXF6cy9QRjBkeTRzUUpTWks2ZE9seTQ4YU5zTEF3amJUYXpzNU9MdTNjdVhPbkpFbnA2ZW55RW83dlRLMVdpOWJQaVltSklpWVROZDF4Y1hFaElTR2pSbzBTZzliVzFuMzc5aFV2U1V4TWpJbUprWitLUnRqRjdmL3k1Y3RtWm1ZblRweUlpSWpvMUttVCtJeWk2WVQ4V0dqZXZMbDQ2MDgrK1NRNE9OaloyZG5HeGtaMDFUaDM3dHlKRXllYU5tMXFZR0R3MFVjZjdkNjlXK2Q3SFQxNlZLM3JPa2ExYXRVQ0FnSkthSUg5Nk5FalEwTkRqV0wydkx5OHR5cXNsaVRKMU5SVVZITnJFSjI3UFQwOWE5U284ZEZISHgwNmRFaXNIMWlhZmI3bm1SZVAzN3g1STNxWFg3bHlSYXdqMnIxNzkrZlBuMnVzc3ZqNTU1K0xoZjdhdEdralN1eUZ2THk4ZnYzNkRSczJ6TVhGeGM3T1R1VEZzdEdqUjErNWNpVTJObFk1cUxOQ09Udzh2T1NGSmFPaW9uVDJjMWM2ZGVxVU12clhJTXJENWFSWWZNTjM3dHk1YXRVcXRWcnQ3dTZ1ckhDWHRXN2QrdGRmZjEyNmRHbElTTWlRSVVNR0RSbzBmZnAwall0UzgrYk5VKzYyWk1wdlRucDZ1cmUzdDg1cE9zZDFwdFhpY3hYWDRRUUE4TTlDV2cwQUFBRDhmVDEvbWkxSDFaWmxqYnQrVjd0eDY0ckdKb1ovOXJwMzkvSEhIM2ZyMW0zczJMSEtST25jdVhNaElTRmZmLzIxUm9iNDhPSERkMjRKWFJySGpoMkxpb29TeGJQQndjSDI5dmFmZlBKSnAwNmRGaTVjZVBIaXhlTDZNb3U0Y05XcVZRNE9EbDk5OWRYN0hJQmFyVjYyYkptSXcwU2xyYWl1WGJObWpZV0ZoV2kwWGJJRkN4YkkvWTUzN2RvVkd4dTdZY01HZWF0SUxlM3Q3ZHUzYno5cDBpUTVvVTVKU1prNWM2WnlQejQrUGlJdmJ0MjZkWFoydHErdmIrdldyVVhoNm9nUkk2Wk5tMWF1WExsdnYvMjJ1T0pjbFVxVms1T2p6RmlWUHZyb28rS09QeWNuSnlZbXBuYnQyaHJaZEc1dTdsdXRZeW5LMHRQUzByVEhlL2Z1Yld0cis5TlBQL1h2MzMvKy9Qa0JBUUdmZnZxcGR1bngyeXJObVJmRVVWbFpXYTFmdjE1WllGNmMwTkJRNVptOGVQSGluVHQzUkFzT1NaSTBZbHpSdmIwME54eEVSVVVwbTJsb3UzSGpSc2w3aUkyTmpZK1ByMSsvZm5IdG04VUprV1BsMU5SVU56ZTMzMy8vWGRSUWQrblNwYmc5VzFsWnJWaXhvbDI3ZGdzV0xBZ01ERHg3OXV5aFE0ZkVPV3pVcU5IS2xTdTdkdTJxL0laMDZkSmwyTEJoZ3dZTityTVBMZFdvVVNNc0xFeGpzSC8vL2k5ZnZoVEp1OGE0emdzZTRpZFk4dGtEQVB4VGtGWURBQUFBZjErQkcvNlRUOVdzYXozc3AwOHN5LzdsL3dlK1c3ZHVwU3hybFNSSm8xWDBoL1h6enordlc3ZE9KR2hIang2OWQrL2VqQmt6REF3TWV2YnM2ZVhsNWVYbEZSQVFvUDJxczJmUFBuMzZ0SHYzN3BjdlgvN3BwNThDQWdJYU5Hand0bStkblowZEdSblp1SEhqT1hQbURCMDZWRlNYRnhZV2luRE4zTnc4TlRYVjNkMWRqaXhmdkhqeDZOR2pseTlmSmljblIwZEhaMmRuZi9mZGQ0bUppWk1tVGZyMjIyL2wzVVpHUmhvYkc4c2RTMlFOR3paY3MyYU5xT3BWMnJWclY2TkdqZDY4ZVNNYXM2aFVxdGpZMkRadDJuenh4UmRuejU3dDFhdVhtS1pzMEZFY0VYU1dYTHFyVTBSRXhPdlhyN1hia3VUazVMeHRLV3VsU3BVZVBueVluWjJ0WFlUYnJsMjc0T0RnOGVQSHo1bzFTNUtrOGVQSGwzS2Y3M25taFlTRWhMSmx5MWFvVUdIdDJyV3JWNjlldFdwVllHRGdxbFdyT25YcUpNOVJxOVhlM3Q3YnRtM3IxYXVYeGgwR290bTNSaXVNZDdCcjF5NWxpMjN0TTF4YzQyd2hMeTl2eVpJbGtpVHBySThXc3JPekRRME54VzRURWhLR0RoMmFscGJtNE9EZzdlMHR0eWt2UWJkdTNSbzJiRGg5K3ZRMmJkcVltNXNQR0REZzl1M2JZdE9DQlFzMERuWFpzbVhGL1gzWXRHbVQrRm5NbXpldnFLaElPOG9YRjEyMHgrZlBuNit6SFVweWNySWtTY1d0TFFrQStHY2hyUVlBQUFEK3BtNWVmdmtpTVZ1U0pDTmpnd0hqblA3cXFOclB6OC9UMDFQbkp0RkJZdXJVcWRPbVRkTTVvVStmUHFJRytZUEl6OCtmTm0xYWVIaDR2Mzc5UER3OHNyT3pWNjllYld0ckswbzF5NVl0TzNUbzBBMGJOdXpidDArMGpkYjRGSklralJrenBxaW9hT0RBZ2VQR2pUdHc0RUNGQ2hWSzg3NUZSVVU1T1RuUG56OXYwNlpOVmxaV2RIUzBpS3BGT2VyMTY5ZU5qSXpzN093c0xTMHRMQ3krLy81N3NiaGNlSGg0alJvMUFnTUR4VXhSY0ZxbFNwWFBQLys4dU9wdkRRWUdCaHI5RFVUallDc3JLM056YzlGck9Dc3JhOVNvVWVibTVtM2F0REUxTlgzYjZObmYzMStzK0tkU3FVcGZFLzNxMWF0MTY5WkpraVFuNDdMczdPeTNyYTMrL1BQUEwxeTRjUEhpeFhidDJtbHZyVjI3OXJCaHd6dzhQQ1JKMnJkdjN4ZGZmS0d6NTRNR1B6Ky9IVHQyaU1mdmNPYUZPM2Z1aUFEYTBORFEwTkJ3MXF4WmlZbUpVNmRPZFhOekd6cDBxSUdCd1lzWEx4WXNXSERxMUttaFE0Zk9uajFibzREOXQ5OStzN096YTlLa1NlbmZVY25mMy8vNTgrZVJrWkdtcHFaOSt2U1pQSGx4OFhJNkFBQWdBRWxFUVZUeW9FR0RJaU1qWjgyYTVlcnE2dXJxS3Q0dVBqN2UwZEh4K3ZYck8zYnNtRDkvdnNaWFdxMVdMMXk0OE9iTm0wMmJOdTNaczJkeDcvWDY5V3Y1ckRvNE9OU3NXYk56NTg1dWJtNmxiK0pSdFdyVlgzNzVSUnpTdUhIak1qSXlsRnRUVTFOOWZId0tDd3NOREF5TWpJeHljbkk2ZE9pZ2ZmVkxMcHd2elhLc1NzWE5qNG1KTVRjMy8wdnY4d0FBL05lUVZnTUFBQUIvVTVmT1BCY1B2dWhZeGE3aTJ5V0Q3K0N6eno0cnJxYjF5Wk1uWVdGaFhidDJMYTVsUkdrS00wdnArZlBuYVdscFI0NGNjWE56RTYwMjVzMmI5K1RKRXc4UER6bFRHekprU0dCZzRKSWxTK3JYcjYrTXFBNGZQbnptekptdnYvNWFOSFJldm56NWxDbFRKazJhSkZvNVoyWm1Sa1ZGS2Q5TGJreng0c1dMVFpzMlJVWkdwcVdsR1JvYXRtalJva09IRGxldVhMbDU4Mlo4Zkh4OGZMd28zdlQwOUR4eDRvUjRWV3BxYXVYS2xkUFQwMy8vL2ZlQWdJRDI3ZHZYcUZHaldyVnFXN2R1M2JWcmx3aDUzNWw0T3hzYkc1RUxpeVgrREEwTmZYeDhvcUtpb3FLaURBd01GaTlldkd2WHJoSjJNbkhpUk5HOXhOL2ZQenc4M05iV2R2ZnUzUkVSRWVQR2pldmZ2Lys0Y2VQRVNvekZVYWxVRXlkT2ZQSGlSWmN1WGJSendMUzB0Qkw2aCtqVXFsV3JUWnMyblQxN1ZtZGFmZkxreWNXTEY5ZXNXYk5SbzBhSERoMGFNR0RBcGsyYlJObDRRVUhCdVhQbjVKazNiOTZVSC9mdTNidDU4K2J2YytZVEVoS1NrcEtVWmRTR2hvWmVYbDRyVjY1Y3RtelpzV1BIMnJadHUzWHJWbU5qWTI5dmIrWGlrOExkdTNjZlBYclV1M2R2UThOMzZjK2pVcWsyYnR6NHlTZWZPRGc0SkNjbnA2ZW5pd0xxenAwN3g4WEZyVml4SWpzN2U4S0VDU3FWcWwrL2ZxTkhqKzdXcmR1Wk0yZEdqUnJsNys5dlpXVWxkcEtYbHpkLy92eVFrSkNLRlN1dVhMbXl1Q01wTEN4ODl1eVpYSUJzWW1MeXl5Ky9pQ3NmYjBYME5wRWtxWDM3OXNyeFU2ZE9yVml4d3NyS2F1UEdqWU1HRFJvOWV2VFRwMDlEUWtMS2xDbmo3dTV1YjIvLzlxZW5WTkxUMDY5ZnY5NnFWYXUzYmFRT0FQaDdJcTBHQUFBQS9xWVMvdjJmTExWSm0ySlh3UHVBbWpScFVseDk2TGx6NThMQ3dycDA2Vkw2SmlIdjV0YXRXd2tKQ1dYS2xGbTdkcTNJd2padjNod2FHdHExYTllQkF3ZkswOHFWSzdkNjllb1JJMGFNSERseTI3WnRuMzMybVNSSkR4NDhXTFJva2FXbHBkenh1VnUzYmxldVhObTFhOWZKa3lmRkJPMUY2c3FYTHkveTBLQ2dvQ3BWcWt5YU5NbkZ4YVZ5NWNwOSsvWVZhL1JWcjE2OWFkT21uMzc2YWNPR0RYLzc3YmZqeDQ5MzY5WXRJaUlpSkNSazNMaHhMMSsrdExLeUVxSHdCL1RISDMvWTJOaFVyVnBWWGw3U3pNek0xOWUzU3BVcXZYdjNkbloyN3QrLy84S0ZDL2Z2MysvaTRpSy9LamMzVjFra08yblNwTHQzNzA2Wk1pVWlJcUpLbFNwNzkrNU5URXhjc1dMRm9rV0xmSDE5UlQrSDRnN2cxYXRYRXlkT2pJMk50YmUzbnp0M3JzYld1M2Z2cHFXbDZReWRTOUNrU1pPYU5Xc2VPWExrcDU5KzBnZ1dJeUlpWnM2Y2FXdHJ1MlBIanBvMWExYXFWR25idG0zZmZ2dXRpT1BmdkhsVFhJdndldlhxbGJ4SzU1OFNTeWxxeE5ER3hzYmZmdnZ0dFd2WFltTmpZMk5qRFF3TTNOM2RSVDhXRFVlUEhwVWtxVU9IRHVMOEZ4UVVhRXdRRFdUa0R0ckt0ekF6TXdzSkNVbExTeFBMazRvVU9DOHZUeVRtczJiTmF0Njh1WGpUeTVjdnE5WHFldlhxT1RzN0wxdTJiTnEwYVZPbVRObXlaWXV4c2ZIVHAwK25UcDE2N2RvMU96czdYMS9mNGpwV2l6cjA3T3hzWldPY2Q0aXFkYnA3OSs3S2xTdC8rKzIzTDcvOGN0bXlaU0lRTnpFeFdiRmloYk96ODVvMWEwNmVQT25xNmpwa3lCRHg2L1poSFQ1OFdLMVdhNWYvQXdEK29VaXJBUUFBZ0wrak41bjVlYmxGa2lTVkxXZFN2YmFWdmcvbnY4VEp5Y25WMWJWRGh3NHRXclJRcTlVK1BqNCtQajRmZmZUUjBxVkxOV2EyYXRWcXdvUUpQajQrUTRZTW1UbHpack5telZ4ZFhUTXpNOWV2WDY4c0daNDVjK1pYWDMzVnZIbHpIeCtmanovK2VQWHExY3FkTEZpdzROR2pSNksvd2M2ZE8xdTJiQ25YcGM2Y09UTWpJNk5Ka3laeXl3VS9QNy9ObXpkMzZOQmg3ZHExcWFtcGZuNSszMzc3N2YzNzl4MGRIWFYrbHNlUEgvLzY2Ni9La2ZqNGVKVkt0V25USnVWZ2d3WU5OR0xmTzNmdTdOdTNyM3YzN3FMZlFzZU9IZmZ1M2J0Ky9mcnExYXVQR2pYcStmUG5HemR1ZEhKeUNnME5YYkJnUVlVS0ZVeE1UQzVjdUpDZG5YMzc5dTBlUFhxbzFlckl5TWo0K1BoejU4NWR2MzVka3FTdnYvN2F3OE9qZlBueWxTcFYycnQzNzYrLy9ycDgrZkxKa3ljM2E5Yk13OE5EZXozRFM1Y3V6Wmd4SXpFeDBkTFNjdE9tVFJVclZuejQ4T0dzV2JQczdlM0xsaTJibTV0Ny92eDVTWktVOWNpbFlXUms5TU1QUDh5ZE8vZkFnUVB5K25zNU9UbExseTdkdDIrZkhGVkxralI5K25SN2UvdXpaOCtLOG0wcks2dnQyN2ZMKzRtTGl4TUxieGFuOUdlK1FZTUcvdjcrVmF0Vy9menp6MFdqalBqNCtOalkyS05IanlZa0pKaVptZlhvMGFOV3JWcDc5KzVkdG16WnFsV3JtalZyMXF4WnM5cTFhenM0T0RnNE9KaWJtMGRFUkJnWkdZa3V6SFBtekRsOCtMRE9ROUsrRHRTN2QrL2x5NWR2MjdiTjJkbFpOTGl3dDdlM3NiSFpzMmVQaFlXRmZOVWhKQ1FrTXpNeklDREF3c0xpeXkrL2xDU3BlL2Z1TjIvZVRFbEp5YzNOOWZQejgvSHh5Y25KcVYrLy9xWk5tOFRsRGVIaHc0Y0RCZ3l3c2JHeHNySXlNVEZKU1VsNTh1U0pnWUdCNkdEelFSUVVGSncvZjk3ZjMvLzA2ZE8ydHJiTGxpM3IxNitmeHB5aFE0ZTJiZHQyd1lJRm16ZHYzcjU5ZTZkT25icDI3ZHFpUlF0eDM4RDd5OHZMMjc1OWU4MmFOWHYwNlBGQmRnZ0EwRHZTYWdBQUFPRHZLRFVwV3p3b1grbnQxckw3cDNOM2R4Y1BObXpZc0hIalJtZG41eDA3ZHVoc1lUeHAwaVFURTVOMTY5YWxwS1FjUDM0OExTMXR3WUlGWWxWR21iR3hjZlBtemNWamMzTnpqVHBjWlNXeVJ1V3NSb2ZjalJzM3JsKy92bUhEaHF0WHJ6WTBOSnd6WjQ2TGkwdi8vdjJmUDM4K1lNQUFuUi9rNmRPblc3ZHUxUmcwTUREUUdPemZ2NzlHV24za3lCRVRFeE81SzB1MWF0WEN3c0tNakl6YzNkMHZYTGd3YytaTVoyZG5TWkpXckZqeDNYZmZ1Ym01elowNzkrZWZmeFl6aHcwYlptQmc4TWNmZit6YnQ2OTgrZkxmZnZ2dHdJRUR4WHo1QUw3NTVwc3Z2L3h5K2ZMbGYvenhoODRUR3hBUWtKaVlhR3RydTJYTGxvWU5HNHBtMEFrSkNYRnhjV0pDaFFvVmZ2enh4N2ROcTBWRTYrZm50MlhMbGg0OWVsaGJXNHVsQmZmdDI5ZW9VU012TDY4cVZhcklNMTFkWGNWbk1UQXdNRFUxYmRTb2tieXBxS2pJeWNsSlh1SlNXK25QL0lNSEQxNi9majE3OXV5clY2KzZ1N3ZmdjM5ZmJISnljcG85ZTNhdlhyMUVxRHAyN05nelo4NGNQWHIwN05temNrOFNWMWZYL3YzNzM3MTd0MW16WnVLemRPN2N1VFFyWHNwdllXaG91SFBuenN6TVRQa0lQVDA5VjZ4WTRlbnBxVnhMME1qSXlOSFIwY1BEUTA1NGYvcnBKd01EZzVTVUZGOWZYNVZLTldUSWtPblRwMnUwRWE5Um8wWk9UazU2ZXJwNGFtSmlVcjkrL2NtVEo3OXpmMjBOMGRIUmt5ZFBUazlQTDFldTNPVEprNGNORzZhOUtLTGc0T0N3YTlldTZPaG9IeCtmaUlpSWlJaUl6ejc3Yk4rK2ZSL2tNQUlDQXBLVGs5ZXVYU3YzSndFQS9OT1JWZ01BQUFCL1J6bFovMmtwWUdINWYvVC90QThaTXVURml4ZHVibTRsckxZM2R1ellKazJhaUNYMVdyVnExYmh4NCtKbWlvWVBHdVFGK3Y2VWpZMU5peFl0Tm03Y0tBNm1mdjM2R3pkdVhMeDRjY1dLRmVXVkdEVzBhdFZLam5mZnlyaHg0enAzN3F4Y1JGRWtjWFhyMXUzZHU3Zm9HaUdXSlZ5L2ZuMXNiR3ozN3QyN2QrK3UzTU9NR1ROY1hWMjFpNmFWSDhmVDAvUDE2OWR5NzJPbDJiTm5aMmRuZTNoNFZLNWNXWXlZbVptSlpoVDUrZm1HaG9iR3h1LzRuVFF4TWZIMjluWnhjWmszYjU2M3Q3ZklmQTBORFljUEgyNWlZcUl4V1pTV2kybEtUWm8wQ1FzTEsrRmRTbi9tQ3dvSzB0UFQrL1RwVTFSVVZMdDI3UysvL0xKcDA2Yk5tald6dGJWVlRqTTFOZTNVcVpOSTUrL2R1eGNmSDUrUWtEQnMyREJiVzl1ZE8zZkt5WEtYTGwwMExwYjhLUWNIQitYVDl1M2JhelNEMWttY21Rb1ZLdmo0K0tqVmFwMEJ0SkdSMGJWcjE0cUtpdkx6ODR1S2lreE5UVDlzbnR1c1diUE9uVHMzYmRxMGE5ZXVwVmx2czBXTEZpMWF0TGg3OTI1SVNFam56cDAveURIY3VIRmo3ZHExL2ZyMTAvaitBd0QrMFF6RTZ0NEFBQUFBL2xadVhuNjVlMjI4SkVsT2pleUdUZGRjNHc3L0I0bXcrRVAxR3Rhak0yZk94TVRFREJvMFNObTVBbmhiKy9idFMweE1IRHQyYkduaWNnREFQOFgvMFRJTkFBQUFBUGhuRVQweDlIMFVIMERidG0zYnRtMnI3NlBBUDE3Ly92MzFmUWdBZ0EvUFVOOEhBQUFBQUFBQUFBQUFhVFVBQUFBQUFBQUE0RytBdEJvQUFBQUFBQUFBb0grazFRQUFBQUFBQUFBQS9TT3RCZ0FBQUFBQUFBRG9IMmsxQUFBQUFBQUFBRUQvU0tzQkFBQUFBQUFBQVBwSFdnMEFBQUFBQUFBQTBEL1NhZ0FBQUFBQUFBQ0EvcEZXQXdBQUFBQUFBQUQwajdRYUFBQUFBQUFBQUtCL3BOVUFBQUFBQUFBQUFQMGpyUVlBQUFBQUFBQUE2QjlwTlFBQUFBQUFBQUJBLzBpckFRQUFBQUFBQUFENlIxb05BQUFBQUFBQUFOQS8wbW9BQUFBQUFBQUFnUDZSVmdNQUFBQUFBQUFBOUkrMEdnQUFBQUFBQUFDZ2Y2VFZBQUFBQUFBQUFBRDlJNjBHQUFBQUFBQUFBT2dmYVRVQUFBQUFBQUFBUVA5SXF3RUFBQUFBQUFBQStrZGFEUUFBQUFBQUFBRFFQOUpxQUFBQUFBQUFBSUQra1ZZREFBQUFBQUFBQVBTUHRCb0FBQUFBQUFBQW9IK2sxUUFBQUFBQUFBQUEvU090QmdBQUFBQUFBQURvSDJrMUFBQUFBQUFBQUVEL1NLc0JBQUFBQUFBQUFQcEhXZzBBQUFBQUFBQUEwRC9TYWdBQUFBQUFBQUNBL3BGV0F3QUFBQUFBQUFEMGo3UWFBQUFBQUFBQUFLQi9wTlVBQUFBQUFBQUFBUDBqclFZQUFBQUFBQUFBNkI5cE5RQUFBQUFBQUFCQS8waXJBUUFBQUFBQUFBRDZSMW9OQUFBQUFBQUFBTkEvMG1vQUFBQUFBQUFBZ1A2UlZnTUFBQUFBQUFBQTlJKzBHZ0FBQUFBQUFBQ2dmNlRWQUFBQUFBQUFBQUQ5STYwR0FBQUFBQUFBQU9nZmFUVUFBQUFBQUFBQVFQOUlxd0VBQUFBQUFBQUEra2RhRFFBQUFBQUFBQURRUDlKcUFBQUFBQUFBQUlEK2tWWURBQUFBQUFBQUFQU1B0Qm9BQUFBQUFBQUFvSCtrMVFBQUFBQUFBQUFBL1NPdEJnQUFBQUFBQUFEb0gyazFBQUFBQUFBQUFFRC9TS3NCQUFBQUFBQUFBUHBIV2cwQUFQNitzckt5Y25Oemk5dXFWcXNEQXdQdjNyMzcxeDFBZW5yNjhlUEgwOUxTVkNwVmNuTHlYL2RHLzJYUG5qMDdmdng0VmxhV1BCSWJHM3Znd0FHOUhwUWtTVko0ZUhoc2JLeStqd0s2blRoeDR2ejU4Ky93d3F5c3JOV3JWNTgrZmZvdk9LZy9WMVJVRkJjWFYxUlVWSnJKU1VsSkJ3NGNTRWxKK2V1UHF5UUpDUW41K2ZrZmZMZnA2ZW0zYnQwcWVjN0ZpeGVqb3FJS0N3dTFOejE4K0hETGxpMzM3OTkvcXpkVnFWU2xQUGwvbmJObno4YkV4UHpwdExTMHRLTkhqMnIvbzVPVWxCUVhGNmZ6blB6VmlvcUtkdXpZOGJiblhKS2svUHo4Z3djUC91bVBHd0NBdnlGamZSOEFBQUQ0djZ1d3NIREZpaFVkT25SbzFhcVY5dGEwdExTV0xWc09HalJvd1lJRk9sOGVIeCsvY09IQ2NlUEdUWmt5NVM4NndvY1BIMDZjT05IWDEvZlFvVU9YTGwwS0RBeXNVS0dDMkJRZUhuN216Sm5seTVjYkd2N244ditGQ3hkdTNyeFozSzdxMTYvZnZIbnpEM2hzaVltSnBROTJ5NVVyMTc1OWUvbHBkSFMwdTd2N2tTTkhQdnJvSXpFU0hoNSsrUERoZnYzNlNaSjA3Tml4WDM3NVJXTVBscGFXVzdac2VmL0R6c25KOGZiMjFoaWNPWE9tb2FIaDFhdFhmL3JwcDBHREJqVnQyclM0bDZ0VUtoOGZuM2Q0WDBkSFIvSHA4TTdXclZ0WHZYcjFsaTFidnUwTHM3T3p0MjNiVmxCUW9Qd1N5bkp6YzgzTXpEN1FNZXB3OGVMRm9VT0h1cmk0TEYyNjlFOG5SMFJFZUhwNit2cjZ5ci9wLzMwRkJRVkRoZ3l4dDdmLzlkZGY4L0x5U281NlRVMU54WitnL1B6OCtQaDQ1YWJxMWF2YjI5c3JSNFlORzVhZW5oNFJFV0ZwYVZuY0RsZXZYbjN2M3IwVEowN1kyTmhvYkVwSVNGaTdkbTNObWpWcjE2NnQ4N1Z6NTg1TlQwL1grQTMxOXZZT0N3dmJ1M2R2alJvMVN2emNmNkY1OCtiWjI5c0hCd2VYUEczWnNtV0hEeC8yOWZYVitDY3BJQ0JnMjdadE1URXg1Y3FWa3dkdjNMamg3T3dzSG1kblo2dlY2dElmajRtSmlhbXBhV2xteHNiR3JseTVVcVZTVFpnd29mVDdGLzlBTEZpdzRPT1BQdzRPRHBiL2tRSUE0QitCdEJvQUFPaE5hbXBxUkVSRWNIRHd0bTNidnZqaUM0MnQ0ai8rUy9qUGJGR3FxVFAvZXZ6NDhZc1hMM1MrNnBOUFBqRTNOMDlLU3ZMejgvdnBwNTlLamd3TURBekVrVXlaTXNYRnhXWDgrUEhCd2NGaThNYU5HNkdob1ZXclZwMDhlYktZZlBUbzBjREFRQXNMQyszOTVPVGtEQm8wNkozVDZzREF3RldyVnExWXNhSkxseTd5WUZ4YzNNeVpNMHU1Qnljbko1MG5TcWNYTDE3RXhNUlVxMWJOeU1oSWpMeDY5ZXJ0ajFxM25Kd2NYMTlmYTJ0cmNhTGV2SG1UbFpVMVk4YU13c0xDK2ZQblM1SlV1M2J0c0xBdzVVdmF0V3NuQjJlNXVibmJ0bTB6TmpZMk1URjVxL2R0M2JxMVNLdFBuejQ5ZGVyVUtWT21EQnMyN0VOOXFQOHh0MjdkK3Zubm43WEhuejkvbnBtWnFYMXhxRmF0V2xPblRuMjM5L0x4OGZuMTExKzl2THljbkp3a1NWcXpaazFTVXRJNzdNZkp5V25VcUZFNk40V0hoMHVTVk1wckZhZFBueTVidG15elpzMjBOOTI0Y1NNN08xdDczTVRFcEdIRGhtOS95TVg2NDQ4L1hyMTY5ZDEzMzBtUzFMOS8vNUxMWStWb05UMDlmY0NBQWNwTjgrYk4rLzc3NzVValk4YU1tVHAxNnRhdFc0dTd3aGNiR3hzWEZ6ZHAwaVR0cUxvME1qTXpNekl5bENNcWxlckFnUU8xYXRWNi82amEzOTkvOGVMRk0yZk9IRGx5cE1hbXAwK2Y2cndMeDk3ZVh1VExoWVdGOGwrejRwdytmZnJ3NGNQRGh3OXYxYXBWWGw3ZTFhdFhkWDROSkVtS2lZbFp1M2J0bFN0WGR1M2ExYUpGQzBtU1dyVnFsWk9UVS9yUE1uVG8wRGx6NW9qSHZyNitlL2Z1MVpqUXMyZlA4ZVBIUzVJVUdSa3BTVkt2WHIxS3YzUEJ3Y0ZoeUpBaHZyNitseTVkS3U2REFBRHc5MFJhRFFBQTlLWlNwVXJidDIvLy92dnZ4NDRkNitmbjk5bG5ueW0zaXJUYTJMalkvN3R5NnRRcEF3T0Q0OGVQbnpoeFFqbnU2dXJxNitzYkdCaW84MVdpb0RnbUpzYlB6Ky9ObXplaTNESTdPMXZaRmtNbWtwZjA5SFFqSTZORml4WVpHaHFtcHFiYTJ0b2FHeHRQblRvMU5qWjIwNlpORFJzMmxJTmdRMFBEdUxnNDdmMDBhdFNvMUdkRlUzeDgvUExseTN2MDZLR01xbVhyMTY5djBxUkp5WHY0NFljZjVQTE0vUHo4Z0lDQWE5ZXVTWklVRmhabVoyY254bS9mdnAyWGwrZm41eWRDUXhHUlY2NWNXVHhldUhEaDRjT0gzL2tqYUpzOGViTEkwVnhkWFhOemM0Mk1qSDcrK2VkYnQyNVpXRmlzWHIxYW5wYWJtMXRVVkJRYUdxcVJuWTBkTzNiU3BFbmljWHA2K3Z6NTh3Y01HTkM2ZFd0NXd0R2pSNDhjT2JKbXpScnRVTHQ5Ky9hOWV2VmF1WEpsdzRZTjMrZm44ai9zeFlzWEVSRVJiZHEwc2JLeSt0UEpseTlmZnZ6NHNVWmEzYk5uejhlUEg4dFB4ZS95TDcvOHNtZlBIbmx3OE9EQmRlclUyYkJoZzVPVFU1VXFWY1RnK2ZQblMranRJd0pCYzNOemNjVkllNU1rU1hmdjNnME5EVlZ1T25Ma1NKa3laVTZkT25YcTFDbnRmVmFzV0hIbzBLSGljVVpHUm14c2JNV0tGVFhLL3kwc0xDWk1tREJqeGd5ZHgxYStmUGx6NTg0VmQ4enZJQ1FrUkJtdlY2bFNaY3lZTWRyVHJsKy92bi8vZm8zQmNlUEd0Vy9mUGk4dmI4aVFJYUlEaHZJSElXNHlNRFUxRFFvS2trZXNyS3g2OU9naEhtL2N1TkhPenM3VjFWVTgxYmhaSkRFeFVmUVIwaGl2VjY5ZWNWbHdXRmhZUmtaR3g0NGRpN3Z2eE1uSlNmdW5xVk53Y0xDSmlVbWZQbjIwTjAyWU1FRm5waS9uOVFVRkJTVmYzMHBKU1hGM2QyL1FvTUcwYWRORWtYVndjUER1M2J1VjkzbW8xZXJqeDQvdjNyMDdKaWJHMHRKeXhJZ1I4cjBwa3lkUHpzdkxLODJuU0V0TDgvUHpVNDVVcjE1ZGVTRlRyVmJ2M2J0WDlLSXBLQ2lJaUlobzNyeDU5ZXJWaTl2aDh1WEx0Y051ZVZlU0pJMGVQYnE0MStyODF3b0FBTDBqclFZQUFQcms1T1MwZnYzNlVhTkdqUjQ5K3ZEaHd4VXJWcFEzRlJRVVNKSlVYQWp5OE9IRCtQaDRVMVBUZ0lDQW5Kd2NBd01EYzNOenNhbDM3OTdpd1lZTkc1UUp4ZEdqUitVWXExZXZYcGN2WDk2elowLzkrdlcvLy81N1B6OC83ZllVTXBGZnlBNGZQbHl2WGoxalkrTlZxMWIxN3QzYnpjM3QrUEhqcGNuMTNvRmFyWjQxYTFiWnNtWG56cDJyYzRLTmpjMmZ0aXd3TVRHUkN3L3o4L085dkx4RUE5WmR1M2JKT1ZGK2ZuNUJRWUdYbDFmLy92MXIxYXIxb1QrSGJzbkp5ZEhSMFN0V3JEaDkrclNYbDlmZ3dZTkZlYlZ3NjlhdEFRTUdmUGJaWjNJa3BKU1ptU2tDblpjdlgwWkdSdGFyVjAvTzFpVkp1blRwVW1SazVQang0OFVYd01URXBHYk5tdkpXTnplM2t5ZFB1cm01SFRseWhIdmtpek45K3ZUNjllc3JSN3AzNzE2OWVuVXZMeS9sNFBqeDQ3VmJ1cnU2dW1abVpzcFBzN0t5MXE5Zi8vbm5uM2ZzMkZFZXZIUG5qcnU3ZTYxYXRYYnMyQ0UzV05DT1gyVkJRVUVlSGg1MTZ0UUpDd3NyNFNMV2d3Y1B0bTNiWm1abXB2R1Q5ZmYzMTU2c1VxaysvdmhqT2EyT2pJd3NMQ3g4OWVyVkw3LzhvbEtwNUJKK1cxdGIwWWZCMGRGeDFxeFp5ajJzWDcvKytmUG54UjNNTzNqeTVNbXhZOGM2ZE9nZ0Z5UGIyZGtOSERoUWUyWjRlTGoyNmFwWnMyYWpSbzFVS3BWNHVuZnZYbEdjcTZUeHQ2NW16Wm9pclk2TmpUMTM3dHpjdVhQTGxpMHJpcEhsdjZWS0sxZXUxQmc1Y2VLRU9GRXFsU292TDA5OEg2eXRyYzNOemNWcDkvTHkwdmpheUc3ZXZGbWF0UHJLbFN1M2I5L3UzcjI3ZklGTmFlVElrV2xwYVpJa0hUcDBLRDQrZnZyMDZlSjQ2dGV2THk1REZoWVdHaGdZYUYrU05ETXpNelkyZnZQbXpROC8vS0JXcXpkczJDRHV0aGszYnR5UkkwZW1UcDBhR2hwYXZueDVNYmxYcjE3SnljbDJkbllUSjA0Y01tU0lsWldWL00vVDhPSEQvL1FqQ1BmdTNkTklxenQzN3R5NWMyZjVhVUZCZ1p3Ky8vNzc3eTlmdnN6SXlOQjVYYzNSMFRFa0pLUmx5NVpseTVaVmp1Zms1T3pZc2VPTEw3NFFkeXk5ZVBFaU9EajRxNisrMHZoMUJnRGdiNHUwR2dBQTZGbXJWcTNtenAyYm41K3ZqS3BGZmxwQ2JmV3VYYnRFRnVQczdOeXhZOGVLRlNzcXl6YUZ0bTNieWhHMlNNZVVXOTNkM1M5ZnZyeHMyVEpSUFdkaFliRnUzVHFOUFNRbEpTMWN1SEQ4K1BIS3V1K3FWYXVLQnpWcjFseTJiSm1kblowY1ZSY1ZGZW1NRmQ3cUpuR2x5TWpJaElTRXFWT25saWxUNXQzMm9NSFMwakl1THU3Z3dZUHU3dTRIRHg2VWcyQlJQUzBhWWV2TTlmNEtCdzhldExhMnJsT256dENoUTJ2WHJqMTgrSEE1OTFTcFZKTW1UU3BidHV5Y09YUFMwdEtNakl3MFF2a1RKMDY0dTd2TFR6ZHMyTEJod3dhTi9jdTN6OWVzV2ZQNDhlUHl1TG01K2NpUkk1Y3ZYeDRlSHY3Tk45LzhsUi94SDJ6TGxpMjJ0cmJLa2RUVTFKeWNuSVVMRnlvSGI5KytyV3ptSy9UdDIxZjVOQ1VsWmYzNjljN096bkxSN3ViTm13OGNPT0RzN0x4bHl4YU4zc282UFhueVJJU2s4K2ZQTHlHcWxubDZlbmJyMXUxUHAzWHYzbDM1ZFBmdTNiYTJ0bWZPbkVsSlNlbllzZU9vVWFNMGFzYXRyYTA3ZE9pZ0hQSDM5Lyt3YWJXZm4xOVJVVkZ4WFUzZWxxZW41K0xGaThWRkhRc0xDN2xkOVlVTEY1eWRuY1VmTGhHNXF0WHE1Y3VYT3pnNGlBNGtycTZ1RlN0VzNMaHhvL0o2NGRXclZ6ZHYzdnpERHo5bzNNL2g1K2VuL0tQUnJsMDdVZGRzYUdoNDU4NmQrZlBuZi96eHg5ckh0bm56NXZQbno1ZnljcEg0ODY3UjZrVFdzMmRQOGVENjlldng4ZkdEQmcwcVU2YU1TcVZTZG1pSmpvN1d2ZzNGMjl2N3l5Ky9IREJnd04yN2QxMWRYUzlldkhqOCtQSDA5UFQwOUhSYlc5dUhEeC9PblR0MzgrYk5Zbkw1OHVXblRKbnlyMy85UzdSWlg3cDA2YU5IanpadDJtUnNiSnlYbC9mczJUTnJhMnVkWWZvN0N3NE90ckd4a1QrZCtEbUdoNGUzYU5HaVhyMTZJa1p2Mzc2OXVMbW5xS2dvS1NtcFdyVnFhV2xwSXEwV042RDgrOS8vRGc0Tzd0U3BVOSsrZlpPVGs1Vlg5UUFBK0hzaXJRWUFBUG8zYU5BZzdVRlJEaXdYQ1NwbFpHU0VoSVRVcjE5ZkxISlZXRmhZbWdCTGc3bTUrZHExYTJOalk1MmNuRTZkT21Wc2JLeVJRMG1TOU9qUkkxR2dwNzFKNk5xMXEvS3BnWUdCUnVtbHNHelpzcmM5UEdISGpoMFdGaGFEQnc4dWJvSmNGbG95dWI5SDZkMjRjVVBPamtYZDRvZFZWRlMwZi8vKzNyMTdueng1MHRyYU9qYzN0MU9uVHRyVFJPSmNxVktsTTJmT0tNZmJ0V3NYRUJBZ2ptM1NwRWtqUm94bzJyU3BTcVdxVkttUzZEOFFIQnk4YTljdThjVlFYclFRQmd3WTRPUGpzMzM3ZHRMcTRqeDc5a3lqWDNsdWJxNkJnY0g5Ky9lVmc5bloyZHBwZFFsZXYzNDlaODZjeU1qSTl1M2JyMTI3dGpTWFlkUnE5ZXpaczdPenMvdjI3ZnRobHlwVk9udjJiRUpDZ3F1cnE2bXBhY2szZHZ4MW5qeDVFaHdjN09qb1dNSkNveVhMemMzTnlzcVN1MUpZV0ZoWVdGZ1VGQlQwN05telI0OGVNMmJNRUg4L1o4NmNPWGp3WVBGVTJMTm56L1hyMTdkczJXSmlZaElaR1JrVEV6Tm8wQ0NOWDBseFdweWRuVFgrSGpvNE9IejExVmVTSkMxZXZOakV4TVROelUways4T0hELy9paXk4R0R4NnNWcXZ6OC9NMUZna29XN1pzS1ZmWHpNaklPSHIwcUtPajQxdjk5STJOamVVbUdOdTNiM2QwZEJRSEtkeTllemNxS3NyVTFMUk1tVEtpWTRZb2VUWXlNckt4c2JHMXRhMVFvWUphclQ1MTZ0VEJnd2ZGUzN4OWZaVmY5WlNVbE5qWVdQRVg1dDY5ZTcxNzl5NWhUZUIzOFBqeDQ2aW9xSHIxNnNrZHJpVkppb3FLQ2c4UEh6eDQ4TmRmZjYweGYvbnk1YUdob1VGQlFjVWw1ZzhmUHV6WHIxK1BIajBXTEZqQVBTVUFnTDh6MG1vQUFLQUhXVmxaY3NHYXVJOWJvNHBUekJIL2dhMzk4bWZQbnRXcVZVdGVKYStnb09EZGNxVzZkZXZXclZ0WGZ2cmd3UU5sVTFRek16T3gzSi9JYU5ScTlhSkZpM3IzN3Qyd1lVTmxEMWJsN2RVR0JnWTY3OW4zOVBSOGg4TjcrZkxsdFd2WDJyZHZYMEtiRVZkWFZ3Y0hoNUwzczMzN2RwM2pmZnYyVlhZQzBWZ2ZjdHk0Y2Nxbkg3elZ5ZSsvLzU2WW1Pamk0bEs3ZHUzZXZYdm41K2NYVjRHK2RldldxMWV2YWd5V0wxOWVsQmFtcDZkMzZkS2xUWnMyQnc4ZVBIbnk1TW1USjh1WEw1K2FtcHFSa2ZINTU1OFgxNnpXd3NLaVpjdVd4NDRkbzloUVc0TUdEWHg4ZkpvM2IyNXRiYTBjRjUxQXRtelpvaHlNaTR0VGR1enQwcVdMZHEyeHNtOTFRVUdCdUcwaU9qcGEyV3E4aEM2NjY5ZXZqNG1KcVZDaGdvaEIveUpwYVdtVksxY1dWNFpFcTV6L2ZscTlldlhxdkx3OHVRSmFlUG55NVk0ZE83UW42K3dFN2VIaDRlSGhvUndKRFExMWRIUWNOR2lRajQvUGdBRURhdGFzR1J3Y3JPcEtHRG9BQUNBQVNVUkJWRktwQmc0Y0dCc2IrL0xseXk1ZHVxU2xwYTFjdWJKaXhZcDM3OTY5ZWZQbS92Mzc3ZTN0Uzc5eXBxT2pvNk9qWTNaMjlwTW5UeG8zYml4V2Zad3hZMFpXVnRiczJiTWxTZnJ0dDkvYzNkM1hyRmtqTmdrRkJRVWxMM0lyTzNUb2tFcWxLcTZ3dWpqR3hzYlRwMDhYajdkdDI5YWdRUVA1cVdnT0x0SnFzYlpuWm1hbXZiMTkrZkxseTVVckovOVZ2SC8vL3ZEaHcwMU1URVFrblpPVG8weXI3OSsvLy81TFI1YkExOWRYclZiZnYzKy9vS0JBdmh6NzVNa1QwZXBhWTdLZm45L3UzYnU3ZHUxYXUzYnQ5UFIwblR0MGNIQndjWEh4OC9QTHlNaFl0V3JWMnk1VUN3REFmdzFwTlFBQTBJUGMzRnh4NTdpSXJseGNYTFRUYWxIWG1aQ1FvUDN5K3ZYcmg0V0ZpUWhNaEFqYXhiUHZ3TjdlWHRubHdNaklTQVM0SWplL2RPbFNZR0JnZ3dZTkdqUm9vR3puZXZ2MmJlVk9QbUFac2xpNlRabnZhT3ZZc2VPZjFodUdoSVRJZmF1VkprMmFKTGZYQ0EwTi9mZS8vNjNjdW4vL2ZubXJsNWVYeGxLVzc2OWN1WEtHaG9ZblRwd1lQMzU4eVoyeWRaWUszcmh4SXpVMVZUeDJjWEY1K1BEaHI3LysycjU5Ky9qNGVOSHd4TVhGNWZ6NTgyS0NpWWxKeTVZdE5mYlFxbFdyWThlT25UOS9YdWU2YmYrWHhjVEVSRVpHaG9lSGE0dy9mLzQ4TXpOenlwUXAyaThSSFhMRjVaUHM3R3p0Q2VucDZRRUJBVmxaV1pVcVZSbzhlSERwYjRZSUNRa1J6Ulp5Y25LV0xWdm02ZW1abFpWbGFXbFpjclBqV2JObUtSdkZGRWYwclJhUHYvbm1teDQ5ZW9qZHlzczVsdklnUDRnLy92amo2TkdqMnVQUG56L1g3bklqUitvYUJnNGMyS3hacy96OGZQa21qeVZMbHJpNHVFeWRPalU0T0hqbHlwVmVYbDRCQVFGZmZmVlY5ZXJWTjJ6WWNQbnk1UzVkdW9oclVSa1pHWDUrZnE5ZnYxYXBWR3ZXckxHMnRyNTc5MjVFUklTODgzdjM3b24yUk1yVkpydDA2Vkt2WGoxeC9QbjUrWGw1ZVZGUlVSMDZkT2pWcTFlREJnM0V4YnlkTzNkbVoyZHIzT0dSbDVkWHlyUjY3OTY5cHFhbU9wdG9sNGI0UW1wY2pSTi9Fc1VCMUt0WEx5Z29TT2UvTlFjT0hMQzN0eGUvQys3dTdpMWF0QkRqZCs3Y3VYMzd0c2ExeVJzM2JtaGN5OUdtOHg4STVYVWE4V045OGVMRm1UTm5hdGV1ZmYvKy9idDM3OHFuVHR6WlVLMWFOZVhML2YzOWx5OWYzcVpObTFXclZwVmNOTzN1N3A2WGx4Y1lHQ2dXTUNDd0JnRDhQWkZXQXdDQVlqMjkvL3BWYW01V1psNzI2L3lpSXQxenF0ZTJjbXI4MXAwNjdlenN4SCtmYjlteVplM2F0VHJuaUtycVo4K2VhVmUvWm1abVhycDBTWDZhbloyZG1aa1pGUlgxbjBQU3Fqc3JUbWhvcUxtNXVkek53OHJLU3U1MExLalZhbmx0cmlOSGpwaVltSFR1M05uSXlFaFVMMFpFUkZ5NGNFRTV2NmlvU0RzVmZXYzNidHdROTkxL3FCMXE2TkNoZzl5M09pNHVUazZyUlZ4U29VSUYrYlJyQkQwZlJLTkdqYjcvL3ZzdFc3YjA3OSsvUW9VS1E0WU1pWW1KS1c2eTZPK2g1T1BqYy9Ma1NZM0IwNmRQbno1OVd2dmxWbFpXb2lXM2tzalJOTHFaLzZVMkw3aVMrU3F2RkJQL0l6Ky9TRkpMa2lRbDNuOXo0c0NqdDNxdjVsOVZzYklwVlJTb1RXU1VwZW43TEJMTU8zZnV5R3ZvYWQ5YmtKK2Z2MmZQbnIxNzkyWmxaZlh1M1h2MjdObWw3eHdTSFIwdDFoZGRzbVNKbTV0YmNuS3lXcTJlT0hGaWJtN3Vva1dMNnRTcFU5d0xPM2JzcUhOeFRnMkJnWUh5NDhlUEg0czBWcHdCVWNjcS8xWDU1Sk5QU25uTTd5WXpNM1BPbkRtV2xwYnltbjR5WjJkbnVSbUZVbmg0dU1ZQ3NKSWtmZmJaWjkyN2QxZXBWQm90aWN6TXpHYk1tREY1OHVRbFM1WWtKU1Zwckhsb1ltSVNIUjF0Wm1iMjVNbVRIajE2dEc3ZFdxeTdlUC8rL2ExYnR5cG5tcHFhaWpzWTVKRzZkZXVLdFByUW9VT2k0bnZzMkxGVHAwNGRPM1pzbXpadEpFbTZmUG55aFFzWHhvd1pZMmRuSi82aWloZm01dWFXcGhQSXBVdVhFaElTZXZUb29YMUZzNVRFWlMyTmw0czdaa1JhblorZnYzanhZZ3NMQytYTkJEazVPWm1abVY5ODhZVzl2WDNYcmwwdlhicDA4dVRKSzFldWlIdG95cFFwMDcxN2Q0MHJOM0Z4Y2NYZEgxQ0Nnb0lDN2JMeGdvSUNLeXVyTld2VzlPblRKem82V2s2cnIxeTU0dURnb1B3TjJyWnQyK3JWcTF1MmJMbHg0OGJTcFAvejU4OHZLQ2dJRGc2ZVBuMTZDV3NMQXdDZ1I2VFZBQUJBVTBGK1VVeFVVdlNKcEpSbk9tb2tOWHpSc2NvN3BOV2xjZWZPSFJNVGs0S0NncGlZR09VeVU2S2Q5Tml4WTVVamx5OWZsa2QwZHNIV1NSUVNkdTNhdGJDd1VOejFQM0xreU92WHI0dXRvcVN1WExseUwxKyt6TTNOallpSTZOU3BrNGdKUkNSMzU4NGRqYlRhd01CQVp4WGs0c1dMeTVRcGs1NmVibU5qVS9veklLcnd0Tk1ycGYzNzk4c1Z4TVZKVGs3V0dmUkVSVVhKSDFiWmNhV29xS2lFOVMwL29GR2pSdm43KzRlRWhQend3dy9UcDAvUHlNalFPYzNmMy8vV3JWc2FnMHVYTHAwL2Y3NUlTNmRNbVdKdmI3OXg0MGFORmdveW5YVzQ0cHo4RlMyNWkvUDQvbXRKL1phdk1aQWtTWHFka1hjeTVPM1M2dnBOeXI5eldpMUprcUdob1VhZ0tYY0MwUmpmdEdsVGNZbC9RVUZCU0VqSTVzMmJFeE1UTFMwdDNkemNXclJvOGV6WnMyZlBuc2x6eXBRcFU3Tm1UWjB2UDN2MjdNU0pFd3NLQ21iTm10V3RXemZSQmtTbFVsV3NXREUwTkxSWHIxNGpSNDRjUDM2OHpncm9MbDI2bENadFY5WXlIejkrWEN6a0tBc0tDZ29LQ2hLUHRjL0doM1hxMUtuazVHUlBUODhEQnc2SXkyTWZYTmV1WFJzM2Jod1VGTlM2ZFd2dHhXQkZjTHhnd1FKalkrT2xTNWVLd2ErLy9scmpsb3ZpSkNVbFJVVkZWYWxTcFVhTkdpMWF0RmkzYmwxbVp1Yk1tVE5GSXhkYlc5dVJJMGRPbVRLbFZxMWFjb09Sdkx5ODBxVFZ3Y0hCSmF5dldCcWkvNzdHTXEyaWZZM3l5OU9uVHg5bDEybC9mMyt4UUtYNDZZaVl2dVMvaWdNR0ROQzVib0hTdzRjUE5kWWdGYnAyN1RwOCtIQnhzWERRb0VGVnExWmR1SEJoNWNxVmE5ZXUvY2NmZjRqbFNUTXpNKy9jdWFOeFNiVkJnd1pkdTNiMTlQU1VQNHUxdFhWQVFJQzhHbkNkT25YMjc5OHZYOFQ5Zit6ZGVWeU0rLzgvL210cTBrS0xWTXJXSWxTMlpNa1dXZUprSzNzU3g1WWxXNGNra3JKRVdTSWl0S0VqcWJRcFNuWTVXVk9jRWtJYzJxUzlacWFhNXZmSDYvMjdQdGQzWmhwWnpwbnorYndmOXovZXQ1bnJlbDNMTEkzM2VWelA2L2xpc1ZnN2QrNWtzOWxDZlhnQUFBRCtQWkJXQXdBQXdQK2pycVl4MVBkNVlVRnRhemY0MXZTdDFUSXlNZ1lOR3NUaGNOTFMwb1RTNmg0OWVzVEh4NVBIYjkrKzNiQmhnNzI5L1p3NWM4aVM5dTNiZi9WMmJOSU45c1dMRnlUYXJxcXFJbFYxTlRVMVJrWkdNMmJNdUhuekppbjExZERRS0MwdGpZdUxLeTh2Rjl1VG1vbkZZbGxaV1JVWEYzdDVlVGs3TzlNRmNXcHFhdjcrL2pZMk5na0pDYTBQckVuN1Vja1ZoYW1wcWN4YnZ4c2JHNXVhbW9SS29ibGNydGlkSEQxNlZHemZhakt6WlN0djB2OFJIVHQyTkRZMmZ2VG8wZkxseS92Mzc5L1NzT3ZYcjR1bTFlUVZaV2RuYjlpd2djUGhMRnUyako0VGtrbGRYYjJsR1NaSmd4R2hpUVNCRUFnRW9uOUVGUlVWemMzTlFzdEZpOWJKVnpjNk92cjMzMytuUDVUNitub2ZIeC9Sa1NOSGpoVGJsUG55NWN1dXJxNk5qWTIvL2ZiYmtpVkw2TmxXRlJVVmZYMTlwMDJidG5YcjFwTW5UMTY1Y3NYYjI1dnVRL0lqcGsrZlRuZmRTVWhJQ0FzTDI3Tm5EMzFuUStmT25RTUNBbjc4S0MyeHRMU2NQbjI2cmEzdHhZc1gvNzZqV0Z0YlAzMzZkTlNvVVdMWFJrUkUzTHQzYjlldVhUbzZPdCs2NTVDUUVCMGRIUk1UazRxS2l0V3JWOWZXMXQ2L2Y3Kyt2ajR6TXpNakk4UFQwMU5WVmJWRGh3NWhZV0Z6NXN3aGpTeDRQTjVYTzFGVVZsYW1wS1FZR0JqOHlFZE1ibElScXNRbm5VQ1ljWGxSVVJGektsZTYwSjQwWllxSWlIQjJkcWJUNnMrZlB3Y0dCcHFhbWpML2JaS1ZsZjNxcktFNk9qcHIxcXdSL2JsVFYxY25seEFFQXNIaHc0ZjE5UFRJclMyV2xwWm56cHdwTFMzVjB0SktUVTBWdlgxbitQRGh3NGNQOS9iMmpvNk9iczI3NGVQajg4c3Z2L3pFMlNBQkFBQitPcVRWQUFBQThEK3F5eHVPZXoydEt2K2ZIc2U2UFZYVXRSVFZPc2pMeUlqdkV0dkY0R2RPdnRmWTJFanlpeGN2WGhRV0ZqbzRPRFEyTmg0L2ZseW9LbGxCUVlHZTI1QlVCeGNWRmZYcTFVdHl5MDRodDIvZnBpaHE5T2pScEdhTm5rVlFUMC9QeHNhbXVMaVlwTldkTzNjdUtDakl5c295TVRINWFvZG9vcnk4L0srLy9wbytmYnFEZzhQNDhlTlBuang1Nzk0OU5UVzFhZE9tMGFGYmE1QzNnam1GSFpPcXFtcnYzcjEzN3R6SjdGR3dZOGVPaUlpSTI3ZHZNMjhWZDNOekkvUGFDWW1OamFXN0plellzZVBTcFV2a01UbkphZE9tMFZsMlZWWFZONzIzcmRlNWMrZWlvcUpIang0NU9qcTJOS2Fob1VGRFEwTm9ZWE56ODltelp3OGRPa1RPbGt6bUptcmN1SEhIang4WHU0cjBKdjQ3bXB5MHBKdUI4amQyQXVIWDFUUlJGTlZPVGM1OGJLZHZPcFpLK3grNjJDQVFDT0xpNG9RV1ZsZFgxOWZYQ3kwWG10THQwYU5ITVRFeEtTa3A1SE1aUG55NGhQN1JTNWN1Rlh2bzBORFEvZnYzQ3dTQ0xWdTJrS3BTSVNOR2pFaEtTdkwyOW82TGkxdXdZSUc5dmIyTGk4dFhnMExKMU5YVjZRN3BvYUdoNUtVeDUxRDlXNm1wcWUzWnMrZkg5K1BwNmJsejUwNnhxK3JyNjBOQ1FtUmxaY1BDd3V6czdJUnEwcDgvZis3ajR6Tnc0TUErZmZwY3ZuejU3ZHUzTlRVMVc3WnNPWDM2dE5oRzVJU2lvdUxpeFl2ZnYzOS80Y0tGZGV2VzBZWFlycTZ1ZFhWMWNuSnllL2JzTVRJeUlwWFJxMWF0dW5qeDRyNTkrMGdEaW9hR2hxL08zWnFRa1BBZDh5c0t5Y2pJWUxGWVFpMlZ5UGVUK1NiY3ZYdjMvdjM3OUZQU0trUlVlWG41NmRPbno1dzV3K1Z5YzNOemhhNmtmcFc2dXZyYXRXc2xER0N4V016YkFpWk5taFFhR2hvVkZiVm16WnJZMk5pMmJkdE9tREJCZEt0Um8wWnBhR2h3dWR3VEowNjBiOStlbm9LWXh1ZnpRMEpDNnVycXRMUzB2dW1FQVFBQS9ubElxd0VBQU9CL1JKM0lvNlBxSVdOMVJrL3BxcTcxejgwejl1Yk5HM2QzOThqSVNES3RGaDBsSHpwMDZOeTVjNnRYcnhhN0ZXbGdmZlBtelgzNzlwRmVBYTEwKy9adEJRVUZNbXZXNjlldjZmdW1oWFRyMWkwOFBKeWlxTmEzK0RReE1ZbUxpenQxNnRTSkV5Zk9uajJycnE1KzhPQkJLeXVyMXR6MnprUVgvNHAyYlNaRnFhUXQ3RmVKcldtVm9MeThYRVZGaGI1aFgrd2NqRCtJUkVXMXRiV3ZYcjNTMGRIUjE5ZW41N2ZrOC9rUEh6NWsxZy9ldkhtenFLaUl1WGxSVVpHZG5WMTJkdmJreVpQSmVOSXpWOGlDQlFza25BUHBBZkxkelhDL3c2b2RBNzVwL0l2TUwyZjljaWlLNnFLdlBINm1wSWtvZnk0akk2T1pNMmNLaGFkY0xuZm16SmxkdW5RUnFxMitjZU5HYW1vcWVmenExYXNGQ3hZSUJBSkRROE9GQ3hmdTJyVkxTMHVMTkRVV1M3U3ZRbGxabVp1YjI5MjdkMGtOOWNTSkUxdmFWbGxaMmNmSFovVG8wWjZlbnFRb09ERXhrUTRmdjJPV1JhYk16RXlLb3ZidjM2K25wemR1M0xpdjd1ZW5hT21DVUc1dXJtampqcFptV1p3NGNXS2ZQbjM0Zkw1UVZ4TXlTVUJWVmRXcFU2ZFdyRmdSRmhhMmF0VXE1bG8vUHo4ZWovZmt5Uk15NmFpTWpNellzV01waWpwMTZsUkZSWVhZM3k0ZWo2ZWlvcko0OGVMVHAwL0x5OHZQbmoyYi9wVmdzVmp0MnJYejl2Wis4K2JOaFFzWFNKOGxEUTBOZTN2N2tKQ1E3T3pzL3YzN2M3bGMwYXRRUXFLaW91VGw1YjkxZnNVM2I5NDhlL2JzL3YzN2t5ZFBOamMzVDA5UEh6SmtpRkMzZE5KdWhmbTY1c3laMDFJbkVDSXZMKy9DaFF2SnljazhIcy9JeUdqNTh1WDBuQWZmNGZMbHkwT0hEaFU3aFN4VDM3NTlUVTFOdzhMQ2RIUjBNak16NTgyYkovWUNtNFdGaFlXRkJia241dkRodzdLeXNzdVdMYVBYa25zVWFtdHJQVDA5emN6TXZ2dWNBUUFBL2hsSXF3RUFBT0EvL2tqOTlDYjNQMldTaTEzNzl1ejN6NlY0cEs3dHQ5OStVMUpTNG5LNUZSVVZzYkd4bzBlUEp2ZHVEeDA2OU15Wk0vUG16UlA5RC91cXFxcVVsSlNlUFh0cWEydUhoWVhwNnVwK3RWa0h3ZVZ5Nzl5NU0yellNQVVGQlM2WCsvTGxTN0VGYTZRcktJa01KazZjMk5qWXlHYXp4VFpCWnFxdXJrNU1UTHh5NVVwTVRJeW5wMmRXVmxaMGRIVHYzcjMxOWZWYi9YNVFGRVdSSXJqaTRtS2hYaFlQSHo1c3FjWHpwMCtmU0JEZlVza3dqOGZidG0wYnlibG16SmpCN0FUUzFOUmthbW82ZCs3Y29xS2lybDI3TXJ1ak11ZGcvQ2x1Mzc3dDcrL1A1L1A1ZlA3eTVjdTVYSzZOamMyS0ZTc21UcHdvSXlNVEZ4YzNjdVJJTXM4YkthTVdTdXZhdDIvUDVYSzl2THptelp2bjd1N09ZckdFbXRJU0pDTnJDV2xTSWZaS3dIODVRMFBEZ1FNSFVoU1ZrNU1URXhPemF0VXFXVm5aR1RObWRPL2VYV2hhT1lxaWV2YnNTZmR6Nk5tenA1dWJtNEdCZ1lXRkJZdkZJaFA2WGJseXBhVURDZDFxOFByMTY0VUxGNWFYbCt2cDZmbjcrN2ZVd29YSjJ0cTZmLy8rTGk0dUkwZU9aTmJKZnNjc2k3Ujc5KzU5L1BoeDh1VEptWm1aR3pkdVBIZnVIUGtSa0JaTlRVMnhQMnN2WDc1azl0MG1iK2I0OGVOLytlVVhMcGNybEZibjVlVUZCd2V2WDc5KzVNaVJkbloyUVVGQnMyZlBaZzZ3dExUVTBOQXdNREF3TUREbzNyMTd0MjdkNkY1QVk4YU1FWHVEZ3BPVEU3bFlPR2pRb0U2ZE9nbjFPTHA5Ky9iWnMyZGxaV1hYclZ2SDQvRjRQQjZYeXhVSUJCUkZIVGh3SUR3OHZMNitYbXpQY2Ryang0L3o4L09uVFp2MjFlNUpOVFUxejU4L3o4cktJck1na3BlbXFxcHFiVzBkRmhiVzFOUWtXZ0ZOQ3NhWm5lNDVIQTZ6bTFCMWRiWFFKblBuenBXUmtiRzB0TFMzdHlmUjhIY1RDQVJ1Ym02ZE9uVmlmb0swa3BLU3JLd3MrbExOeG8wYkZ5eFlzSFhyMW5idDJyVjAxWmEyY3VYS3g0OGZIemh3UUV0TGk3enFMMSsrdUxxNnBxZW5yMW16cHZXVE9nQUFBRWdSMG1vQUFBQ2d5SDg4MzdyMEYzazhla3JYZnppcVBudjI3UG56NTN2MzduMzgrSEVGQlFVZkh4OGVqK2ZrNUVUV3JsNjllc0dDQlh2Mzd0Mi9mNy9RaGxGUlVSd09aKzdjdVRZMk5uUG56dDIxYTVlK3ZqNHBsNVlzUFQyOXZyN2UwdEtTM0NmTzUvUHBQRFE2T2pvaElhR3BxWWwwc3M3S3lpTHp5N0ZZckNkUG5temV2UG5VcVZOaTZ6R0xpNHNGQW9HcnEydHFhaXFYeXpVMU5kWFQwenQvL254b2FLaS92LyswYWRNY0hSMVhyRmpSK2dyclFZTUdrZFlLNUR4cEJ3NGN5TTdPbHJEaHBrMmJXbHExYjk4KytqNzBtcG9hY2lkK1hWMmRrcElTU2E1TlRFd3VYNzVNRGkxWlRVMU5SRVNFdHJhMjBLeGZyVEY4K0hCVFUxTTJtejF5NU1qQ3dzSng0OGFscHFZK2VmS2tUNTgrYTlldXZYWHIxdGF0VzN2MDZLR3BxYW1nb0hEbXpKbFRwMDVGUlVYUmZRTVVGQlJpWTJQcHlsd2VqMGZQaHNja21qY3hrVTR2clhtbC8yMTI3dHo1NHNXTDlQVDBnb0tDaUlpSWVmUG1kZS9lL2RkZmZ6MXk1SWlkbmQzNjlldVhMRmxTVVZGeDhPREJSWXNXK2Z2NzM3MTdOeVltaGx4YkVtcmM4Zmp4NDJmUG5yVjBJTktNaGFhbnA5ZXRXemNyS3lzM043ZVdKc3dVMWFsVHAvRHdjS0ZyU044eHl5THQ5T25URkVXdFdMR2l1Ymw1M3J4NXBIK0YyTXNoTFhuMTZ0WE5temNIREJqdzR3MjF0YlMwZEhSMDZCOURwaHMzYmp4NzlveitQU0hmZHJIdFVNaE1sUVlHQmt1V0xDRXBjMnhzck5COHNLSzlJMXB2M0xoeG9tWHl3NFlOR3pac21LYW1wcGFXVnJ0MjdWUlZWWldWbFpXVmxXL2N1SEg3OXUzaTRtSU9oeU01clNaMzJIeTFEVWhUVTlQbzBhTkpyYlN5c3ZMWXNXUE56YzJIREJsaVpHVDA5dTNiTFZ1MmFHdHJpMDJyV1N3Vzh3VGk0dUpFdTk4d09UazV6WjA3bDdTVHBpZ3FPRGo0NDhlUGJtNXVrbCtGV01YRnhUd2VUL1Q2WlcxdGJXaG9hRWhJU0k4ZVBlaTAydGpZV0VkSHA2aW9hTVNJRVYvOUhySllySUNBZ0xWcjEyN2F0Q2tuSjJmdzRNRWVIaDUxZFhWNzl1eVpPWFBtdDU0bkFBQ0FWQ0N0QmdBQUFJcWlxUHcvSzJzcUd5aUtrbGVVSFRmOW4rczVVRkpTUWxIVXVYUG5KaytldkdmUEhnVUZoWXNYTDZha3BGaGJXOVB4OFpBaFEwYU1HSkdZbURoZ3dBQm1hVmhCUWNHeFk4ZTB0YlZuenB5cHFLaDQvUGp4bVRObk9qczd4OFRFa0FGMzd0eGh6dUwxOXUxYituRlNVaEtwR2FRbzZ2ejU4eDA2ZEJnOGVEQlpOV3pZTURzN08zS1RlRkJRVUdSa3BLeXM3SzFidHhZdlhseFVWRlJjWE55dVhUdlNzb0RFbldUK0t3NkhrNW1aS1JBSVVsTlRwMDZkT24vK2ZMcmo3YkpseXl3dExUZHUzSGoxNnRYbHk1ZTMvczBaTUdDQWdvSkNlbnE2VVBwODRNQ0JsdnBmbnpoeElqazVPVEl5c3FVZXZsMjZkQ0U1NEw1OSs1S1RrOCtlUGR1cFU2ZFpzMlpwYVduNSt2cXFxNnZuNXVhV2xwWUtUZVFsMXBNblQvejgvQ1QwbTVaQVdWbVpia1FRRUJCZ1pHU2twNmRIcjkyeFkwZm56cDExZFhWalltSUNBZ0pDUWtMbXo1Ky9iZHMyWmpNV1pqcFdXMXZyNitzcmVoVEpYY0wvK09NUEpTVWxzVDBXL3B1VmxKUmtaR1RZMmRreDMyRlpXZGtsUzVhTUh6OSsyN1p0SksxNzgrWk5kSFIwdjM3OTNOM2RwMDZkdW5idDJ1am9hUEtud1RSMTZsU3hIdzFCL2dCcGNuSnk0ZUhoM3pHOXArUWkrbTl5NmRLbE8zZnVUSmd3Z1Z5UjJydDNyN096ODlxMWE4K2VQVXNTNFpzM2J6TEhrMzR5UXVMajQwTkNRb0tDZ243OGZDVHNaT3pZc2FSWkIvSDY5V3VLb3Vnc2xZblA1NDhaTThiUzBwSjhwaDA2ZEhCemM5UFMwaEliMXBlWGx6OTc5aXc3T3pzN08xdjBBcUZZWXVQYU5tM2FrTnhmaUxtNXVZZUhSMk5qSTRmRGtkQzN1ckt5TWpVMTFkRFE4S3ZYazloczlvSUZDK1RsNVljUEg5NjNiMS82eTFCWldibCsvWHB5TjRub2w2cW1wa2JvaW9pdHJTMnpvM1I4Zkx4UW9MOWl4UXJtSzMzMzd0M0ZpeGUzYmR0R2Z3TWxOUGdXUWk0M2tsYmE1RTRYRG9kejh1VEowTkRReXNyS1FZTUcwYi81Yjk2OFdiOStmVkZSa2JxNmVtcHE2dmJ0MjdkdTNTbzVIMWRVVkF3TURDUWRXazZmUHEycXFob1pHU25VdGhzQUFPRGZER2sxQUFBQVVCUkY1ZjlaUVI3ME05ZVVrLzliNXRNVDFkallTTG9FckYrL25oUVBabVJrN05peFExZFhWNmhocUkrUGo0Mk56YzZkTzlsczlwdzVjMGd1NE9MaXd1RndmSHg4U05jTFBUMDlIeCtmTld2V2hJU0VrSzFhbXN4S0lCQjgrdlNwVDU4K0hUdDJ6TTNOdlhQbmpxT2pJOGx4bkp5Y1ZGVlZCd3dZUVBxV0hqaHdZTUtFQ1NOSGp0eStmZnVMRnkvZXZuMnJwcWJXcVZPbnYvNzZhL0hpeFdWbFpSb2FHa3VYTGoxMDZKQ2hvYUd2cis4ZmYveXhldlZxb1FhcHBMVkNkSFIwUlVYRk4xWGh5Y3ZMLy9MTEwvSHg4WGw1ZWN5dUNOMjZkV3RwRTNKb0F3TUQwWE5nT25ic1dFaElpSTJOVGRldVhXVmtaTnpjM0p5ZG5XMXRiVStjT0hINjlHazVPVG1oYXU2bXBpYlJRSkRjZEQ5Ky9Qald2eUpSVDU4Ky9lT1BQN3k4dkVqaVEyWTJVMVZWSldITlgzLzl4V0t4ZXZmdTdlTGlzbi8vL3Z6OGZOSFN3dW5UcHc4ZE9uVHExS21pTzA5TlRXMHBEc3ZMeTN2eDRzV3NXYk9ZMXpPQVREQW9FQWhJTHdYeTV0QVYwTjI2ZFNPaExYM1BnWm1abWJhMjlyWnQyMXhkWGJkdDIzYjQ4T0VmUFBwM1JOVmk4Zm44YjVyUmxIajM3dDNPblR1VmxKUmNYVjNKRW10cjY2ZFBuNTQ1YytiNjlldGt3TXFWSzRXMjZ0Q2hnOUNTek16TWR1M2F0ZVltRHdrcUt5dGIveEswdGJYdjNidkhZckhJajROUVMydDVlWG1oRmk2a1lKbE9xeXNyS3hNVEU3T3pzNTg5ZS9iaHd3Znl4MmhpWXZJZFZjTmZSWDZ1eVNTM25UdDNibWxZZkh3OGo4Y2p2L1pmeFd5eVQ1U1dscTVjdVRJL1A5L2UzdDdLeWtwb2JWVlYxWjkvL3FtcisvOWNsMVZTVXVyU3BRdjlsUHgwa0diaTVOZXZzYkdSK1lZVUZCVG82T2lRZnpoMGRIVElpOHJQenljM0dVanc0Y09IRXlkT1VCUkZMcEhtNXVhU3ltN3lMOFdlUFh0SXEzUWVqM2YyN05tQWdBQXVsK3ZrNUxSczJiSzFhOWRldUhEaDRjT0htelp0YXFtZGVsRlJVVnBhV2x4Y1hHNXVyckt5c3FLaVltbHA2WVlORzJiT25EbDY5R2dKVGVRQkFBRCtQWkJXQXdBQUFFVlIxSmVTL3dSU3htYkN5Y3ZmUjA1T3pzUEQ0NisvL2xxeFlnV1pUTS9aMlZsR1JzYmYzMThvWk5UUzBqcHc0SUNqbzZPSGgwZE9UczdxMWF2WHJWdjMvUG56QlFzV01PZTVzckt5T24zNnRMbTVPUW03WTJOam1WbGtURXpNbVRObnlMM1MwZEhSZFhWMWpZMk5XN1pzVVZaV1hyaHdJUmxEVWxvK243OTM3OTd3OFBCUm8wWWRPSENBeldaSFJVVnQyclNwdHJaMjBLQkJOVFUxOXZiMlZWVlZ3Y0hCaW9xS2pvNk9VNlpNR1R4NHNKR1JVZnYyN1VrblhCYUxSVm9UQ0FTQ3BxYW1wcVltUHAvZjJOZ29LeXZyNHVMeTFjN1h0SlVyVnlZbUpwNDRjZUxIYzBCQ0lCRHMzYnYzekprejA2Wk44L0h4SVZuTXNHSERJaU1qRHgwNlZGaFltSkNRTUdQR0ROSXlPeUFnUUNBUThQbjhsSlFVb1dTSFJISmFXbHI5Ky9mL2tmTkpUVTBsMWZFVVJYWHQyalU1T1ZsZlg1OThhaVVsSmJHeHNhTkdqYUlvYXY3OCtXUEdqT25jdVROcDJIMy8vbjJoUEU3QyswTks0TnUzYjgvc2RYRGl4QWtaR1psdktuWC9iL0RseTVmejU4OWJXRmlRVHMwOWV2UWdwZTZUSmsxaWxscC8vdnc1SWlMQzBOQ1FCSE0yTmpiWjJkbGlPNzlmdW5TSm5vTlJGSWZETVRBdytEdGV5TWFORzFzNWtyNE85T3JWcTBXTEZsVlhWeDg1Y3FScjE2NzBBRmRYMTNIanhwbWJtd2NFQlBUcTFldkFnUVBNelQwOVBkKy9mODljd3VQeGNuSnlyS3lzZmpCNTM3NTl1NFMzamtsR1J1YnUzYnRwYVduOSsvZS9jZVBHdTNmdjh2UHo2V3RYRkVXRmg0ZVQyV3VGTkRRMDBIbngzcjE3RlJRVSt2WHJaMk5qTTNEZ3dQNzkrOU9seDlldlg2ZnZGR0ZxYm03K2FrZHBvcnE2ZXVuU3BlcnE2c3JLeXZMeThtVmxaZW5wNlRJeU1xSTVNbzNNci9nZFhZWW9pa3BMUzl1eFk4Zm56NSt0cmExSjdYTldWcGFIaDRlNnVycWlvcUtNak16ejU4OHJLeXZwbjMybUR4OCs1T1hsc1Zpc3BLUWtOcHROZmduSnI5L3UzYnZwV3pIZXYzLy8rUEZqK2w4ZlpXWGxYMzc1SlNVbFpmTGt5UW9LQ2hKKzRadWJtM2s4SHVsQlpHNXVUajRkOG0vYzJyVnJaODZjS1NzcnkrUHhFaElTVHB3NDhlblRKMDFOemFOSGo1S2Z3ZURnNEdQSGpnVUdCam81T1JrWkdjMmRPM2ZPbkRsc052dkRodys1dWJtUEhqMTYrUERocTFldnlBWEx6WnMzejVrelIwNU9MaVltSmp3OC9NQ0JBd2NPSE5EUTBEQXhNVEV5TXVyY3ViTzJ0cmFwcVdrclAwRUFBSUIvRXRKcUFBQUFvQ2lLK2x6MG43UzZRMGZ4cy9QOVRTWk5ta1FlWkdSa3JGcTFTbFZWOWRTcFUyS1RrUkVqUmdRRkJhMWR1L2JkdTNldlhyM0t6czZlTm0yYW01dWIwREJtQzR2dTNic3pTK0dFU2lEYnRtM0w1WEtOalkzdDdlMkZLblk1SEU1TlRZMmRuWjJIaHdjSjZZNGVQYnBodzRheXNqSkhSMGNWRlpXdVhidTZ1N3VUcHJUSnljbmg0ZUczYnQxS1RFeXNxNnRyYm01dWJtNG1rNG1KbWpCaFF1dWphb3FpOVBYMVo4K2VIUlVWOWV6WnMzNzkrclYrdzViazVlV2RQMy9leWw2eGh3QUFJQUJKUkVGVXdjRmgyN1p0ekRQUjE5Yy9jdVFJS1MxZnYzNDlXZmo0OGVPTWpBelNQNFN1TmlVYUd4dWZQWHZHbktmeCs3aTV1UzFmdnB6a2VwczJiZHF5WmN2bXpadkpLams1dVg3OStwSFlrY1Zpa1ZpTnhXSXBLaXJtNU9UazVPUjgwNEgwOWZYcHRQclpzMmNwS1NsMmRuYWlFZngvT1dWbDVTMWJ0dlRwMDRjODFkZlgzN0psUzNCd3NGQkhDQVVGaGY3OSszdDZldEpMdG0vZkxuYUgvZnIxbXpGalJrdUhPM2p3NE04NzkvK0hyYTF0YThwSVEwTkQ2Y2RwYVdubDVlV2VucDUwdjJDQ3pXYVRWSkc4Y0tIZGl2YlgvdlBQUHhzYUdscWF0YlgxbGkxYkp2YU9BVkV5TWpMWjJka2NEc2ZLeXFxd3NEQXdNSkRGWWcwZE9wU1UzeTVkdXBURW82SnUzTGhCQ3VmVjFOUXVYYnFrcDZjbjJuNmFGUHlLL1JCalkyUEx5c3BhYzRZcUtpclYxZFU1T1Rua0lwT01qRXlQSGoyY25KeGFLa04rK1BEaG16ZHZiRzF0dnlOTDVmUDVGeTVjS0Nzclc3bHlwYk96TS9tQjZ0YXRXMEZCQVVseXlmblkyZGt0WGJwVWRQUGEybG8vUHo4WkdSbGxaV1Z2YjI4eWU4SE1tVE16TWpKU1VsTGk0K1BKTUhsNStZRURCMjdZc0lIZTBOZlgxOGpJS0NzclMzSzdmQmFMcGFLaU1uRGdRSHQ3ZTNKdTd1N3U4dkx5bXpkdkppOVdJQkQ4K3V1dlQ1OCtsWk9UVzdSbzBabzFhK2hydHpJeU1tdlhycDB3WVlLM3QvZURCdzlldjM3TlpyT2RuSnhJNFQrWjVuVDU4dVVUSmt6bzI3Y3ZmY1Q1OCtmUG56OC9LeXZyNnRXckdSa1pkKy9ldlhQbkR2bFlMMTY4K0sxdkx3QUF3RCtBMWRKL1NnRUFBTUIvRmUvVkdiVlZqUlJGYlEwWXFxejJjMjdHL3liTnpjMTc5dXl4czdPVGZCdjF5NWN2TzNic3FLYW05dlRwVTFOVDB4K01TZ21CUVBDdCs2bXFxcExjYW9PZ2sydjZmK1hrNUw2MTlRU0h3NWs5ZXphUHg0dUxpeFB0Q3l4a3g0NGRFUkVSRHg4K2xIQjZCUVVGekNiUlRQWDE5Ym01dWN4R3NhUzJXalREeXM3T25qTm5UbGhZMlBEaHc3L3A1WlNYbHc4Yk5zekR3OFBCd2VHYk52eFphbXRycDArZkxpOHZIeE1UODNjME92aUpYbVIrT2V1WFExR1VrYW42cnk1OXBIMDYzNnh2Mzc2VEprMlMzTGZhd01DQWJ0MGpBWmZMN2QrLy85Q2hROG50RVJLa3BhV3RXYlBtOE9IRHJabGxjZkxreVd3Mk95RWhnWHpWczdLeVNCZWdIeEVVRkhUa3lKSDc5KyszMUR0ZXNnVUxGdFRWMWNYR3huN3JoaDRlSHE2dXJoSTZRWXZhdkhselptWm1XbHFhaERGa1F0VGp4NCtMcm5KeWNucnk1TW1EQncvb0pldldyYXVvcUNERndtTHgrZnlHaGdaNWVYbHlWMGRMTm03Y21KU1VGQkVSTVhEZ3dGYS9tdjlSVTFQejl1MWIwZHMreUowdWZENy9YLzZIbjUrZmYrN2N1ZVhMbDVNR0kySTllUEJnd0lBQmJkcTBLU3dzREEwTkhUaHdvSm1aV2NlT0hiKzY4NnFxcXBjdlgrYm41NXVabVRFYlRBRUFBUHg3SUswR0FBQUE2dCtRVm9NRVpEb3ZDd3NMdXNZVHZ0djkrL2ZUMDlObnpKanhOL1dnK0luK3Q2ZlZBQUFBQUFEZkNwMUFBQUFBQVA3dDlQWDFYVnhjcEgwVy8wY01IVHIwQjZlL0F3QUFBQUNBdjRta083QUFBQUFBQUFBQUFBQUFBUDRaU0tzQkFBQUFBQUFBQUFBQVFQcVFWZ01BQUFBQUFBQUFBQUNBOUNHdEJnQUFBQUFBQUFBQUFBRHBRMW9OQUFBQUFBQUFBQUFBQU5LSHRCb0FBQUFBQUFBQUFBQUFwQTlwTlFBQUFBQUFBQUFBQUFCSUg5SnFBQUFBQUFBQUFBQUFBSkErcE5VQUFBQUFBQUFBQUFBQUlIMUlxd0VBQUFBQUFBQUFBQUJBK3BCV0F3QUFBQUFBQUFBQUFJRDBJYTBHQUFBQUFBQUFBQUFBQU9sRFdnMEFBQUFBQUFBQUFBQUEwb2UwR2dBQUFBQUFBQUFBQUFDa0QyazFBQUFBQUFBQUFBQUFBRWdmMG1vQUFBQUFBQUFBQUFBQWtENmsxUUFBQUFBQUFBQUFBQUFnZlVpckFRQUFBQUFBQUFBQUFFRDZrRllEQUFBQUFBQUFBQUFBZ1BRaHJRWUFBQUFBQUFBQUFBQUE2VU5hRFFBQUFBQUFBQUFBQUFEU2g3UWFBQUFBQUFBQUFBQUFBS1FQYVRVQUFBQUFBQUFBQUFBQVNCL1NhZ0FBQUFBQUFBQUFBQUNRUHFUVkFBQUFBQUFBQUFBQUFDQjlTS3NCQUFBQUFBQUFBQUFBUVBxUVZnTUFBQUFBQUFBQUFBQ0E5Q0d0QmdBQUFBQUFBQUFBQUFEcFExb05BQUFBQUFBQUFBQUFBTktIdEJvQUFBQUFBQUFBQUFBQXBBOXBOUUFBQUFBQUFBQUFBQUJJSDlKcUFBQUFBQUFBQUFBQUFKQStwTlVBQUFBQUFBQUFBQUFBSUgxSXF3RUFBQUFBQUFBQUFBQkErcEJXQXdBQUFBQUFBQUFBQUlEMElhMEdBQUFBQUFBQUFBQUFBT2xEV2cwQUFBQUFBQUFBQUFBQTBvZTBHZ0FBQUFBQUFBQUFBQUNrRDJrMUFBQUFBQUFBQUFBQUFFZ2YwbW9BQUFBQUFBQUFBQUFBa0Q2azFRQUFBQUFBQUFBQUFBQWdmVWlyQVFBQUFBQUFBQUFBQUVENmtGWURBQUFBQUFBQUFBQUFnUFFoclFZQUFBQUFBQUFBQUFBQTZVTmFEUUFBQUFBQUFBQUFBQURTaDdRYUFBQUFBQUFBQUFBQUFLUVBhVFVBQUFBQUFBQUFBQUFBU0IvU2FnQUFBQUFBQUFBQUFBQ1FQcVRWQUFBQUFBQUFBQUFBQUNCOVNLc0JBQUFBQUFBQUFBQUFRUHFRVmdNQUFBQUFBQUFBQUFDQTlDR3RCZ0FBQUFBQUFBQUFBQURwUTFvTkFBQUFBQUFBQUFBQUFOS0h0Qm9BQUFBQUFBQUFBQUFBcEE5cE5RQUFBQUFBQUFBQUFBQklIOUpxQUFBQUFBRDQyN203dXlja0pMUitmSEZ4Y1hOejh3OGVsTG1UeHNiR3BLU2taOCtlZlhXcjA2ZFB2M2p4UXV5cWxKU1Vpb29LeVp0blpXVkpHSk9WbGZYbHk1ZXZuZ05UYzNOelNrcEtVMVBUTjIxRlVWUmRYZDJCQXdkdTNicjFUVnNGQmdZK2YvNzhXNDhGL3dhM2I5OSsvLzQ5ZVZ4WVdIamx5cFd2YnNMajhSNC9mdHpTMnV2WHIvUDUvSjk2amdBQUFGL0JsdllKQUFBQUFBREF2OHVqUjQrMmJ0M2FtcEZyMXF5eHNiRnB6Y2lZbUJnMm05M0t3WFYxZGZQbXpkUFUxSXlJaUtpdXJuN3c0SUdFd2VibTV1cnE2cUxMdVZ6dWdnVUxPblRvY1A3OGVSYUxWVmxaNmU3dTNxZFBuM1BuemtuWVczNSsvdDY5ZXpkdDJtUnNiQ3kwcXFDZ3dNWEZaY0NBQVdGaFlXeTIrUCtTNHZQNXk1WXRHejkrdkkrUGo5Z0I4K2JOMjc1OSs3eDU4eVNjZzVETGx5OXYzTGpSemMxdDhlTEZyZCtLb3FqNit2cWdvS0NtcGlaTFMwdlJ0VHdlVDE1ZVhtaGhmbjcrNGNPSGVUeGUzNzU5eWN2aGNEZzhIby9MNVhJNG5QTHk4cEtTa3RMUzBwS1NrcEtTa3JLeXNvQ0FnUGJ0MjMvVFdmM2Y1dWZuOS9UcDAxOS8vWFg4K1BGZkhYenIxcTFWcTFaZHUzYXRjK2ZPRkVVMU5EUVVGQlJJR0srb3FOaTFhMWZ5VmRUVDB4TmFXMXRiKzl0dnYvWHMyVE15TXBLaXFCMDdkdHk1YzBkVFUzUFFvRUdTVHpnOFBOemYzOS9LeWtwb2xiKy8vL0hqeDFldFd1WHM3UHpWMXdJQUFQQ3pJSzBHQUFBQUFQZzNVbXo3bi8rdnp1WDgwN1dOSEE3bnc0Y1B3Y0hCYW1wcUVvWTVPRGpVMU5Rd2wzejY5Q2szTjdlbDhSOC9ma3hMU3hPN3FtL2Z2dHJhMnZUVFBYdjJGQllXT2pvNnN0bnMxNjlmT3pzN0t5Z29zRmdzb2EwRUFnR1h5ejE3OXF5NXVibm9QbzhjT2ZMaHd3Y0hCd2V5b2FhbXBwMmQzZW5UcCsvZXZXdGhZZEhTU1pKa1hHelVxS2VudDNIalJoOGZuOERBd0xWcjE0cmRQRGMzdDZhbVp0Q2dRYTlldmFJWDZ1cnE4bmc4dWppYXhMN2tzYXFxcXF5c0xIbGNYRno4OU9sVDBYM0t5c3FxcWFrRkJBUm9hV25KeUFqZkhhdW5weWNhckg5VlFFQkFVbExTNGNPSGpZeU1tTXRKL2Z2MDZkUC8rT01QUjBmSGxncTYyN1JwbzY2dTNyNTkrNXljbkpFalI3WjBGSUZBY1A3OCtlam82TGR2MzhyTHk1dWFtcTVldmJwLy8vNHRqVzlxYWtwSlNibDQ4ZUxidDI4cktpcTB0TFQ2OSsrL2N1WEtIajE2dFA2bDFkYldCZ1lHWHIxNnRiaTRXRlZWZGRTb1VjN096bHBhV2hJMk1UTXpxNnVyRTFyNEhTbnR0V3ZYVHA0OFNWRlVkWFcxaFlXRjZNVUFJUUtCb0xtNVdTQVFrS2QvL2ZYWDFLbFRKWXdmTW1SSWVIajQvZnYzbHk5ZnZuYnRXa2RIUitiYWhJU0V1cnE2bFN0WGtxZWVucDVUcGt4eGRYVzljdVdLaEROWnMyYk52WHYzZnZ2dHQ2Q2dvR0hEaHRITEwxeTRjUHo0OFZHalJxMWF0YXAxcng0QUFPRG5RRm9OQUFBQUFQQnZwS2FoUUI1VWxuR2xjZ0oxZFhWMGtDb1duYkxSN3QyNzUrSGgwZEw0OVBUMDlQUjBzYXYyN2R0SGwxMmZQMzgrSmlabTJyUnA5dmIyOUlDUWtCRFJFdEhIangvUG56OWY3QTRmUEhnUUZoYldwMDhmQndjSGV1SHk1Y3Vqb3FLMmI5OGVHeHNyVkJGY1ZsWkc4dVdVbEJSTlRjM0N3c0xDd2tLS29ucjE2cFdWbGRYUTBFQ0dkZXpZVVYxZG5jUGhNSHNzNk92cjA1bnZ2WHYzWkdSa3VuVHB3b3dkTDEyNjVPYm1scE9UUTU3Nit2cjYrdnJTcTNyMjdFa2VQMzM2VkhJOHVtSERCdEdGOXZiMm5wNmU1UEcwYWRNK2ZQaEFyeUlmVUhoNE9DbTJKZWJQbjI5b2FIajA2RkVqSXlNZEhSM21ybmc4M3NXTEY0Y09IYXFycS92Ky9mdW1waVo3ZS92ZXZYc3JLU2twS2lwZXZYbzFOalkyS2lyS3dNQkFXVmxad25uU1hGeGNrcEtTRkJRVSt2VHBVMUpTY3Z2MjdmVDA5T0RnNE9IRGg0c2QvL2J0MjQwYk55b3JLK3ZwNldscmE3OTkrellwS1NrbEplWGt5Wk1TTW5HbXFxb3FlM3Y3L1B4OGRYVjFVMVBUMTY5Zlg3eDRNVDA5UFRvNnVtUEhqbUkzYVd4c3JLdXJVMUJRNk5LbEMzTjVodzRkV25ORTJ1ZlBuejA4UEJRVkZTZE1tSkNRa09EbjU3ZGx5NVp2MmtPblRwM0N3c0lrREZCUlVhRW95c1RFcEdQSGpnY1BIdXpSb3dkZE5kL1EwQkFjSEd4c2JFd3Y2ZFNwazVlWGw0cUtpbWhVWFY1ZW5waVlTRDhkTVdMRWh3OGY3dCsvLy9MbFMzcmgrL2Z2RlJVVkJ3MGFkUDc4ZVhxaG5aMmRnb0xDTjcwb0FBQ0FiNFcwR2dBQUFBRGczMGhWdlkyTUROWGNURlYrNFgwcDVuVFFWdnlIVHlBaUlrSk9UazdDZ01iR1JxRWxVNmRPSFRWcWxOakJvMGVQbmpadDJzYU5HOFd1VlZWVkpRK3VYTG15YytkT016T3ozYnQzTXdjOGZmcFVxSTZidEswUXU3Zmk0bUpuWjJkNWVYbGZYMTltNE42aFF3ZFBUOC9ObXpjN096dUhob1l5VnoxNDhJQ1pCZE05Tnc0ZlB1emg0U0YwNkpDUUVPYlRoUXNYdXJ1NzArYy9kT2hRTXpPejFOUlVpcUsyYnQzNjd0MjdUcDA2aFllSGt6cmxvVU9IYnQ2OGVmcjA2WGw1ZVFzWExoUTkrVE5uenBpYW1nb3RuREJod3BBaFE0VGVFNExaazJUUm9rWFYxZFgwMDdxNnVpTkhqZ3djT0hEczJMSDB3bGV2WG0zWnNrVlhWemNrSklSKzI0bjQrUGd2WDc3czJiT0hYakptekJqNkF5Vk5LclMwdEZvWlZjZkZ4U1VsSlJrWUdKdytmYnBqeDQ0Q2djRGYzejh3TUhEcjFxMXBhV2xpdjFvcUtpb0hEeDYwdHJZbUh3Mkh3M0YzZDA5T1R0Ni9mMzhyMCtxOWUvZm01K2RiVzF2Nyt2ckt5OHR6T0p4VnExWmxaR1Q0K3ZyNitmbUozYVNxcW9xVVYwdE9paVdycXFwYXRteFplWG01cjYvdmxDbFQzcjkvZi9yMDZkNjllMCtiTmsxMDhMdDM3MGovZE5JZS9kcTFhKzNidDIvVHBvMjF0WFZMT1Q2VGlvcktrU05INXM2ZHUzSGp4cWlvcU83ZHUxTVVGUjBkWFZoWVdGcGFLdnJsWWRxL2Y3K1ZsZFhuejU4UEh6N01YQzRqSTNQbXpCa3VseXNRQ0JRVi8rZW5KakF3a0RuTXhzWUdhVFVBQVB6ZGtGWURBQUFBQVB3YnNWZ3NBMk8xL0p4S2lxSXlyaFZPY2VqK0Q1L0FtalZySkhjQ21UMTd0dEFTUlVWRlp0UWxSRWxKaWRudVE5VEZpeGUzYjkvZXMyZlB3TUJBb1lMUWdJQUFzWjFBUkhkU1hWM3Q1T1JVWGw1KzhPQkJRME5Eb2JXMnRyWVpHUm54OGZHdXJxNTc5KzV0MDZZTldUNXUzTGpidDIvZnZIblR5OHZyN05tenVycTZaTG1hbWxweWNyTG9nUVFDQVgwK1NrcEs1RUZCUVVGZVhwNjN0M2ViTm0zMDlQVHUzTG56NU1rVEh4K2ZMMSsrTUZ0cTFOYldscFdWa1prWVAzNzhLQzh2VHgrT3BNLzE5ZlZsWldYTXc3RllMQjZQeDZ5Ykp1RzdVUDN2akJrem1FOC9mLzU4NU1nUkV4T1RSWXNXa1NXQmdZRVhMMTQwTVRFNWVmS2tob1lHY3pDZnp3OExDek0wTkJ3OWVyVG91MG8rWEZKL0xYYXRxS0NnSUlxaXZMeThTRkV6aThWYXQyN2RsU3RYQ2dvS2J0KytMYmJYaXJhMjlwUXBVNWhIWExseVpYSnljbEZSVVd1T1dGSlNrcENRMEs1ZHUxMjdkcEh2ajZLaTRwNDllOGFPSFh2bHlwWHQyN2VML1Q1WFZsWlNGUFVqM2JmcjYrdVhMMStlbDVjM2QrNWNXMXRiaXFJT0hqdzRhOWFzelpzM3MxZ3MwZVllOSs3ZDI3VnJGLzEwNzk2OTVKdG1iVzNkeWlNYUd4dTd1N3R2Mzc3ZHlja3BJU0dCeStVR0JBU1E3aVgwSHlDSHd6bDY5S2k1dVRuekF5Vi9FZVNPQWFGOU5qVTFqUnc1VWtOREl5a3A2WHZmQ1FBQWdKOEFhVFVBQUFBQXdML1VrTEU2SkszK0kvVlR2NkdhM1F4Vi9zbWpiOWl3UWJSTE1oT1hLNlpGaWJlM2QzUjB0Tmp4MGRIUnBDMnk2SUVXTGx4WVhGeThiZHUyWHIxNmhZYUdxcW1wYmQ2OFdVMU56ZFhWbFl4cFpTZVEydHBhUjBmSG5KeWN4WXNYTTNOUEppOHZyOExDd3FTa3BPTGk0bVBIanBFRVUwRkJRVnRiT3pNelUxOWZ2MGVQSHY3Ky92YjI5cjE2OVNLclNNbnpuVHQzOXUvZnI2NnUvdUxGaTAyYk51M2J0OC9FeElTNTU2aW9LTktCZ2FTNjN0N2VabVptdHJhMlk4ZU9KWDFGaUtOSGp4NDllcFE4WHJWcVZhZE9uVzdldk1uY1QyUmtwTCsvdjlCcEZ4Y1hYNzE2bGJua214b3IxOVRVdUx1N3A2YW1XbHBhK3ZuNXRXM2JWbWhBVkZUVXUzZnZsaTFiSm5wVmdHalhybDFMSDdxb2dvS0NOMi9lYUd0ck0xdUt5OGpJV0Z0YkJ3WUczcnQzcnpXVEVKTFRKcjFXV2pQNDFxMWJ6YzNOWThlT1pWWi9kK3JVYWNDQUFabVptUmtaR1dMallITFo0THZUNnRMUzBqVnIxbVJuWjArYU5Nbkx5NHNzN05LbFMxaFkySysvL3VycTZscFZWY1ZzUjBObTJwdzFheGJwQ1JNUkVYSGx5cFZPblRxMTlMYTNaTzdjdVptWm1mMzY5Vk5RVVBEMjlpYWQwTzN0N2VrWlI4dkx5NDhlUGRxdlg3K2xTNWVLYnA2VmxmWDU4MmZta25mdjNsVlVWQXdhTktpbDV2SURCZ3dRdXNJQkFBRHdkMEJhRFFBQUFBRHdMOVhYWEZNcjluM3BwM3FCZ1ByOWNPNVN0MzRkdXlqOWZZZXJxYWtwTFMybEtLcHo1ODZYTDE5dTVWWnYzcndoclR4SWtqVnExQ2l4a1phZm4xK2ZQbjNHalJzbnVvcE11NmV0cmIxejUwNXJhK3QyN2RyZHVYTW5QajUrenB3NWRMT08rL2Z2bDVTVUNHMzQ3dDA3NXRPU2twTFZxMWMvZi81ODVzeVptemR2YnVtRUZSVVZnNEtDVnE5ZW5aNmVQbTNhTkZkWFY1SnJOelEwM0x4NTA4SEJvYnE2T2pJeTB0TFNrcVRWcEoreW41K2ZrWkVSYVJ5c3JxN2UwTkN3ZVBIaXNMQXdPckRtY0RneE1USDBVVUpDUWo1OCtPRHY3ODlpc1ZKU1V1anE3QUVEQnJpN3U4K2FOU3MzTjNmZXZIbXhzYkdpQmVCTGx5NFZTdUZuekpneGNPQkF1dDhJYVZITkhEQng0a1RSOTRmWnQ3cXBxWWwwYnJsLy8vNklFU09ZdzdLeXNtcHJhNDhjT1VJcW9GdDYzMGpBTFRvYm9WaGtzczErL2ZvSkxTY1RRcjU5KzdZMU8zbjM3dDJ1WGJ0a1pHU2NuSnhhTTU0MDFoQTlxSW1KU1dabVprc0hKWjFBdmkrdHpzcktXcnQyYldscDZjU0pFL2Z2MzgrOHVtTnNiQndhR3Jwa3laSmR1M2FscDZmdjJiT0h6cEZsWldYSkZ6c2pJNE5NV2FtZ29NRG44OG1ma21SdDI3YWxiMUFnM2MvdjNMa1RGUlVsSnljbjJwbEhnbE9uVGwyL2ZsMTBlVnBhV2t0cDlZa1RKOGFNR2RQNlF3QUFBSHdmcE5VQUFBQUFBUDllYzUyTWpycG5VaFJWVTlsd3pETnpxb1BoZ0pGYWJEbEpKYy9mN2Q2OWUyNXVidCszN2R5NWM4bWNjaFlXRmhZV0ZxSUQvUHo4akkyTlY2eFlJV0VucExWSVRVMk5sNWVYbHBiV3BrMmI2RlZCUVVHU080RThmLzU4NWNxVlpXVmx0cmEydTNmdmxseXBxcUNnRUJnWXVIdjM3Z3NYTG16Y3VERStQajRvS09qdTNiczFOVFdUSmswU0dzemxjbDFjWE5oczlvRURCMGlUNkk0ZE81NDllM2JCZ2dYTXdEbzZPcHJrbmhSRkZSVVZuVHg1Y3NxVUtSMDZkUGo4K1hQNzl1MC9mdnhJVDlYNDVjdVhEeDgrRkJjWFV4UWxKeWNuMVBORWJJZHVIbzlYVmxhV21abEpMMmxvYUNnb0tMaDU4NmFTa3BLNXVmbWlSWXZxNit0RlgybGxaZVc1YytmcTZ1bzZkdXc0Zi81OFpwTnJwdjM3OTVQaVhDRTNiOTZrMjQrUXZ0WEp5Y2trRkNZME5UVW5UcHdvdWlIWlNtZ1dSM29KdVNnaTFvY1BIM2JzMk1IajhUNS8vdnorL2ZzaFE0YWNPWE5teUpBaExZMXYvVUdGU29scHBCTUlLWGhYVUZEbzJyWHJtREZqRmk5ZVRJZkxZalUyTm9hRWhCdzdkcXlob2NIUjBaRytFU0VvS09qeDQ4ZGJ0bXpSMDlQcjA2ZFBURXpNMnJWcmI5NjhPWG55NUJVclZqQm5LWHp4NGdXNTNOTFkyTWpoY0dwcmEwVy9lNklzTFMxUG5qeEpQeTBwS2RtOGVYUEhqaDNIalJzWEVSRVJIaDVPNzU5VXdXZG5aOVBqZFhSMDZJc2NCdzRjWUtiYkpTVWx0cmEyQXdjT0pCMUZ4Qkt0eHdjQUFQZzdJSzBHQUFBQUFQajM2cVRiYnR4MDNldHg3eW1LYXVRMXg0YThTbzU0bzIra3F0WkJvYTF5aTFNZ21vL1RVVlpyODYzSCt1V1hYMzc1NVJkU1B5c2FtSXFscUtoSXo5UW5FQWppNHVJa0RINzM3bDFzYkt6WVZXdzJtODdSZHUvZS9lblRwOE9IRDVOQ1prVkZSVU5Edy8zNzl3dTEzU0FGdkpzMmJTS05lalUxTmRsczl0cTFhenQxNmtRNkprdW1ycTYrYytmT2NlUEdiZCsrL2RkZmYyV3hXRWxKU1QxNjlPalpzeWVKWmVrWDVlYm1scE9UNCsvdjM3VnJWM3A1Ky9idHc4TEM3T3pzU0dEZHJWdTN3TURBTVdQR2tKNGVlWGw1WEM0M01URXhNVEdSb3FoTGx5NjV1TGlRYUxLNXVmbmt5WlBCd2NGaW0yNjMxS0didytHVWw1Y3owMm9PaDVPV2xuYnIxaTE5ZmYyNHVMaDU4K1lKYmRMWTJCZ1pHWG5od29XNnVqcGJXOXV0VzdjS3phbEl5OGpJaUl5TW5EbHpwbENuRVRMVHB0Q1NjK2ZPTVorYW1abUpUYXRKQ1RacEhzSkVlbnlMRGRicERkUFQwOGxqa3ExLyt2U3BwY0UvNWFBQ2djREV4RVJCUWFHeHNmSFRwMCt2WDc5Ky9mcDFYRnpjMmJObkRRd014RzZTbVpucDRlR1JuNSt2cUtoNDhPQkJacytabkp5Y1c3ZHVyVm16aGp6dDFxM2JoUXNYZHUzYUZSTVRzM2Z2M3BNblR4NDllcFQwdEltS2lsSlVWT1J3T051MmJXdG9hRGh5NUlqUTl6WStQajQ1T1Rrd01KQjVqVUdvVTNtN2R1MzA5ZlZYclZyMTVNa1RpcUpFSjRyTXpNeDgvdnc1ZVR4Z3dBRDZyNHh1dGs0Y1BYcVV6K2N2WExpd3BTOEpBQURBUHdacE5RQUFBQURBdjlxNEdicnNOakpwTVFYTmZBRkZVVHdPUCsrcG1ESllKbU96RHQrUlZ0TWlJeVAzN2R2SG5DOVJJQkJ3dVZ4NWVYbG1yd011bHp0djNqeFBUMC95bE0vbmsvTHFsang0OE9EQmd3ZGlWeWtxS3BJYzdmejU4L0h4OFJSRmRlL2VuZFR6NXVmbkwxMjZOQzh2THk4dlQzVERwVXVYNXVmbmN6Z2NjM1B6UzVjdXFhaW96Smd4SXljbjU2dXZzWGZ2M3JObnp4NDlldlMxYTlmazVPUjRQTjZOR3pkR2pCaHg1Y3FWTDErK2tKaVB5K1UyTkRTa3BxYk9temZ2OGVQSE9qbzZwR2tKUlZIQndjRlJVVkc3ZCsvZXZYczNsOHU5ZVBFaWw4djk3YmZmU0ZwdFptWjI0Y0lGMGlsaTc5NjliRGFieE5ha1FZU0hoOGU4ZWZNK2YvNGNHeHZMN0pyQzUvTXBpanA5K3ZTQUFRT0V6dGJLeW1ySWtDSGUzdDcwa2pGanh0alkySWp0VzkzVTFCUVhGeGNZR1BqcDB5Y2xKU1UzTjdlaFE0Y1dGaFl5ZTJlM2JkdTJXN2R1NUhGMmRyYUJnY0cyYmR0RTArcUFnSURodzRlVHg1OC9mNTQ0Y2VMR2pSdVpYVXJvVmkxQ1NOMnVhTjl6RXNSTDZJZHViR3o4OHVYTHhzYkdMMSsrM0w5Ly85aXhZMjV1YnJtNXVYUVhsRWVQSGdsTkE5aXZYNytaTTJkKzlhQXRsZHZQbmoyYk9WL293NGNQZCs3YytmcjE2ODJiTjdmVWdmM01tVFA1K2ZubTV1YTdkKyttMzhhV2tMN1NOalkyTzNmdXJLeXNOREl5SXZYMXNiR3g0OGVQVDBwS2NuQncyTFp0MjZKRml5SWlJcGhoTkxrNE1YejRjTHBjV3NpaFE0ZGtaV1dEZ29MYXRtMUwwdW9iTjI0dysxWVBHelpzOGVMRkxpNHV6SzBLQ3d2RjNrQkFVWlNMaTR2a214STZkKzZjbkp3cytmVUNBQUQ4SUtUVkFBQUFBQUQvYWl3V1pUbTFxNGxaaDNzcG41NytVZExJYTI3TkpqOUlXVm41OGVQSDlOTVhMMTdZMnRvR0JRVXhKODJ6c2JGaGJzSm1zN096czBWMzVlL3ZIeG9hcXFHaDBhWk5tMHVYTGdrMW82aXZyMWRTVWlJWjJiMTc5M2J2M2swS1RzbmFyS3dzWnJObUpvRkFJQkFJU0RRNVljSUVjM056VW9zZEVSRkJZbC9TemJsVHAwNmlCYWVUSmsyaTJ4ckl5Y21Sc2x3dWwzdjkrblc2bWUrcFU2Y29pdHExYTFkMGRIU1hMbDFHamh4WlhWMU5wOVdKaVlsc050dlMwbkxreUpGc05sdE9UbTc1OHVXYW1wcGtiWE56czZxcXFyNitQcW1uVmxCUXlNcktvby8rOGVOSDh0VGMzSnpINDlITFNUMjdrcEpTWm1ZbXM3NmJ6Qjc1L3YxN1ptVjZTMzAvb3FPamYvLzlkOUptaEF6ejhmRVJIVGx5NU1pUWtCRHkyTnJhMnRMU1VxallscENYbDZmZktDVWxKVGs1dWZMeTh0WjBoQ0NYT2tTblpDU2Y3RmYzSUNjbnA2MnRiV3RyYTJGaE1XblNwTE5uejg2Y09aUGt2UG41K1pHUmtjekJkWFYxSkszK3dZTVNRNFlNQ1E0T0hqOSsvTE5uendvS0N2VDA5RVRIYk51MmJlalFvWFoyZHEyZkduSElrQ0h4OGZIdjM3OG5wZDhuVDU1VVVGQ3dzckpLU2tycTI3ZHZTRWhJZEhTMG1wcGFjbkp5UmtiRyt2WHI2ZThTK2VzN2NlS0VwNmNuc3prSm44K1Bpb3BTVmxaZXQyNWRLOCtCVUZaV0ZycklFUmdZeU9Gd1ZxMWFSV1ljbFVDMGJoMEFBT0NuUTFvTkFBQUFBUEMvZ0ZabnBlbExlMHh4NkY3d3FxcTJxcUcydXBISDRiYzArRWNLcTRtYW1oclNyNEFnK2UrS0ZTdVlXWE50YmEyWm1SbHpLOUVpMEpDUWtORFEwRm16WnRuWjJjMmFOU3N4TWRIZTNwNCt4S0ZEaHk1ZnZuemh3Z1ZkWGQzWHIxODdPVGxwYTJzdldMQmc3OTY5Wkl5dHJhMnRyYTNZTTR5S2l2THc4RWhJU09qWnM2ZlljK0R4ZUYrK2ZCazBhSkJvVE5uUTBDQVV6cXFycTc5OCtaSThMaWdvbURoeG90Q2NjdVBHalV0SlNYRnpjMU5YVjMvNDhHRkJRUUdKL01nYjByZHZYeU1qSTdwOWlwdWJtNktpNHVIRGgwdExTK1hsNVFVQ0FkMnd1N201K2R5NWMvUjhqQXNYTGx5OWVqVjVUQnBaS0Nzckp5Y25YN2x5aFhsNjFkWFZMMTY4Q0F3TVpINUF6QUdQSGoyS2lZbEpTVWtoV2UzdzRjTWwxTGt2WGJxVStWUlhWN2Vsa1V3c0ZrdEhSMGRvWnN1V2tMQlZkT0pIc3FSTGx5NnQyUWxwZkdGcGFSa2ZINStabVVuUzZubno1b20yUFNGSW9YcExCMlUyY3BGTVcxdmJ4TVFrT3p2N3c0Y1BZdE5xVFUzTmxzNUJBamFiVGU0WWVQbnk1ZSsvLys3bzZFaTNMRGMxTlRVMU5SVUlCSUdCZ1dWbFpWdTNibVZ1V0ZWVmxaS1NvcW1wdVczYk5ucmhvMGVQeXN2TDU4NmR5eHpaM056YzFOUkVQeVlYZGVnbExCWkxWbFpXV1ZsNTBhSkY5Q1luVHB5b3JLeWNPM2V1MkRwOUFBQ0FmeDdTYWdBQUFBQ0EvelhrNUdWNjlHMy9EeHhJV1ZuNTl1M2I5Tk5YcjE3WjJkbjUrL3N6STJ3N096c0plMmhxYXRxelo4K0w0cG04QUFBZ0FFbEVRVlM1YytjbVQ1NjhjK2RPV1ZuWktWT21IRHg0Y1BqdzRkMjZkWXVQano5MDZGQnBhV24vL3YyL2ZQbWlxNnZic1dOSFRVM05VNmRPMFcxMnk4dkxNekl5V3RyL24zLytTVkhVM2J0M1g3OStUV1ozSkxYVnRKeWNuT2JtNWw2OWVvbHV5K0Z3bUgxT1dtUEpraVVwS1NrK1BqNit2cjZrVFlwUVVFaHF0QWxMUzBzL1B6OHVsL3ZzMlRNREE0UE9uVHZUTFZDTWpZMDNiOTRzTnV0OC8vNDlSVkZxYW1yRGh3OHZLU2xadDI1ZDU4NmR5U29yS3lzdWx4c1lHR2hvYUVpV1hMNTgrZHExYXp3ZVQxNWUvdFdyVndzV0xCQUlCSWFHaGdzWEx0eTFhNWVXbHBaUWlNL1UwbHlMWDJWaVl2TDA2ZFBXakNSSHo4M05GVnBPbXJUMDd0Mjc5UWNselVib2Nuc0pldlhxbFpLUzB0SkJSZnVlUzBBUzNwWmFjUHlneDQ4ZnQyM2JkdkhpeFVKdlpscGEydXZYcnpkdTNDaDBLV1hvMEtGRGhneUpqSXhjdEdnUkhmU25wS1NRdW5qbXlCRWpSZ2dkS3pnNE9EZzRtRHcyTWpKS1NFaGdyazFKU2ZIMzk1ZVhsemMzTnlkTmJGcWlyYTF0Ykd6OFhTOFhBQURnMnlDdEJnQUFBQUFBWVhWMWRZc1hMNmFma3F6UTE5ZVgyUXJndzRjUHpQQ2E2ZDI3ZDl1MmJTTzlSUGJ2MzA4Q1IzZDM5NHlNRENjbkp4YUxsWitmUDJqUW9MMTc5NDRjT1pKc29xS2lFaGNYcDZ5c1RLZlZiOSsrM2JCaGcrVHozTGR2SDNsQW1sWXpWNldscFpHa1QyZ1RQcC9QNFhDKzJoZmk0OGVQdDI3ZEtpa3BJYWwwLy83OXJheXNFaElTV0N6VzgrZlBuWnljbUcwWmhJd2JOMjdYcmwzbnpwM0x5TWlZUFh0MmZuNSthV2twV1NVUUNONitmZnZISDMrUXAwcEtTcWFtcHVUeHExZXZ1blhycHFTazFLNWR1eGN2WGxoYld6czdPeTlac29Tc0xTMHRuVDkvZm5Cd2NFMU56YkZqeHg0L2ZqeGl4SWlpb2lJOVBiMmVQWHU2dWJrWkdCaFlXRml3V0t6ZHUzY1hGUlVKVldjemlmYkthQTJCUURCdzRNQ1VsSlQzNzkrVGN1eUdob1kyYmNSWDhadWFtcXFxcXVibjUrZmw1WkdhYUZMdFM4N0t5c3FxbFFkdGFHZ2czeUo2SnhLTUdqWEszOS8vNnRXcmJtNXVkTmx5VVZIUmt5ZFAycmR2UDNEZ3dGWWU5TU9IRHk5ZXZKQ1ZsVzNOUWI4RGFVUWoxSFpESUJBY08zWk1UVTJOMlJhY3RtN2RPZ2NIaDZOSGovcjYrcEx2Y0ZwYVd2ZnUzWVV1eG16ZXZKbStETVBoY0h4OWZVZU9IRGwrL0hpeVJPaUlWNjllM2JoeEk1bFc4YXQvYUZPblRqMXc0TUQzdm1JQUFJQnZnTFFhQUFBQUFBQ0V5Y3ZMcjFxMWluNzY4ZVBIM2J0M1Q1czJqWm1PN2Q2OVczVER1cnE2c0xDd2t5ZFBzdGxzVTFQVHJLd3NlaUkrZFhYMVk4ZU9MVnk0c0tHaFljZU9IYUtsMmNyS3lzeW5nd1lOeXNuSnFhMnQ5Zkx5R2pkdW5GQVphVXhNaktlblowSkNBaWszRnFvWHJxaW9pSTZPN3RxMUs1MEYwNnFycStrZXg3U2JOMjlldTNhdDVQOUh2enBkWFYyNmh0cmQzZjMrL2Z2eDhmRjZlbnAwWncreHRMUzA3T3pzRGgwNjFOallPSDc4K1BqNGVIcHVPb0ZBa0ppWWVPM2FOZkpVWDE4L05EU1V0RlhKemMwbHZVZjY5T2x6OGVMRlU2ZE9kZXpZOGRxMWF6ZHUzQ2d1THA0NmRXcEZSY1djT1hPYW01dW5UNS91NGVIQnpGS1p2UjFJOWU2elo4OWFPcjNXMUNrejVlWGw3ZCsvMzlIUmNlellzZDdlM2lrcEtlVGx4OGZIbnoxN05qSXlVclNkTVp2TnRyZTNEd3dNZEhkM0R3a0pVVk5URXdnRS92NytiOSsrSFQxNk5IM21DUWtKNmVucHpzN09wSXJjdzhOajh1VEo5QVdHaW9xS25UdDN2bi8vM3REUVVQU3FnNmcrZmZxWW1abGxabVo2ZTN0N2Vuckt5c3JXMTlkdjJiS2x1Ymw1MmJKbDVCc2lFQWdPSHo1Y1YxZTNhZE1ta21pZlAzOSsyTEJoZE1lUFo4K2VrVTNtenAwcmRQM2paMm5mdnIxb2Y1dkV4TVM4dkR4WFYxZXgxMUVHRHg0OGVQRGd4TVRFVmF0VzZlbnAzYjU5dTZ5c1RQUXZ5TmJXbGpuTG9xK3ZyN0d4c2RoQy9yTm56KzdaczZkOSsvYW5UNS9XMXRhbVc3MlRSdk9Sa1pISnljbk02ekYwK2c4QUFQQjNRMW9OQUFBQUFBRC9VVnRiVzFsWk9YandZRDgvdng0OWV0REx5V3h5WGJ0MlpTNzA4dkpTVWxMNitQR2ppb3FLaW9vS2g4TUpDUWtKRHcrdnJLd2tkZE5KU1VuTTJRVXBpdExSMFRsNThxU1RrOVBldlh1cnFxb2NIQndrMXppejJXeVNHTHE2dXJMWmJHWmdUZVpYbEpHUkVlMXJ3ZWZ6TjIzYVZGTlRzM1hyVnRGNThENTkra1FhSWpNWDV1WGwzYng1VTFkWDE5alllTkNnUVJFUkVTNHVMaE1uVHRUUjBhSEhGQlVWa2VTOXVybzZOemRYcUdlM2tEVnIxa1JHUmlvb0tIVHYzbjN3NE1FdUxpNWt1Ykd4c2JPenMyaUFlT1BHallhR2h1SERoNU8reHZmdTNYdjA2TkdKRXlmazVPUkdqUnFscEtRa0x5OS8vUGh4TXV2anAwK2ZtUEdpcUtsVHA1SWlYTEdZL2JoYlFyb2VGeFlXYnQ2OE9TRWhRVlZWVlVaR3BrdVhMdWJtNWhFUkViLysrcXVDZ2tKcGFXbEJRWUhZNlJsSmwvTzdkKy8rK2VlZlk4ZU83ZDI3ZDJGaDRjZVBIM1YwZEhidDJrVUdDQVNDYmR1Mk5UUTBxS3Fxa283TUwxKytqSXFLMHREUU1EQXdxS21wZWZmdUhaZkwxZGJXRGdnSW9LOTVTT2J0N1cxblozZmh3b1ZidDI3cDZlbTlmUG15c3JMU3dzS0NUdk9mUG4xNjRzUUpNdTNoaEFrVEtJcTZkdTJhbDVlWGdZR0JwcVptVVZIUmh3OGZ5QVNZRWhwLy8zUjFkWFYrZm41ZHVuUnhjSEJvYWN5eVpjc2VQWHAwL1BqeGZmdjJSVWRIaTdZQmFhWHE2dXJ0MjdkZnVYSkZXMXM3SkNTRTdpMURJL1h5cXFxcUV1NGVBQUFBK1BzZ3JRWUFBQUFBZ1ArNGN1V0t0N2UzNkhLQlFFQlIxSll0VzBoR0xHVDE2dFdPam81dDJyUkpUMDlYVmxiZXZuMzdwRW1UbURFeGw4dTljZU5HZEhUMHMyZlBuang1RWhVVjlkdHZ2L241K1lXR2hrNmFOR25DaEFuOSt2VnJLYmFXa1pIWnYzOS9mWDE5Ykd5c2xaVVZuVTJUQW1IUjg2bXJxOXU0Y2VQZHUzZXRyS3htekpnaHVrUFN1bGVvQ2UrcVZhdm9XdktDZ29LSWlBaERROE51M2JxUkpYdytQeVFrNU9qUm8yM2F0Rm14WWtWSVNJaURnOFBTcFV0WHJGZ2hXbFpNSDRYUDV3c0VndW5UcDIvWXNHSFNwRW5NeHRhaUlpSWkyR3oyK1BIalI0OGVYVnhjcksydFBYYnMyS1ZMbDVxYm03ZHAwMmJVcUZHa3ZuWDM3dDBqUm96dzl2YWVNV1BHMkxGanAwK2ZQbWJNR01sNy9qNzUrZmtVUlhsNmVzckx5enM2T3VycTZwTDhlc09HRFhQbnp2WHg4Zkh5OHZycnI3KzZkZXNtOWl0QnF0ZkR3OE9QSHorZW5Kejg5T25URGgwNjJOdmJyMXUzcm4zNy96UmVaN0ZZRXlaTXVIMzd0b1dGQlZteVpjdVczMy8vL2ZuejU2UXdYRTlQYi96NDhRc1hMaVRkS2xyRHdNQWdOamIyMEtGRGYvenhSMVpXVnRldVhSMGRIUmN0V2tSL2JRd05EUTBORGJsY2JyOSsvY2lTNmRPbjE5Yld2bm56NXQyN2QrM2F0UnM4ZVBEVXFWTm56WnJWeW56OHAzajkraldielhaeGNXR1dNSmVWbGRGdHV5bUtHajE2ZE8vZXZXVmxaVXRMUzIvZnZ0MnpaMC9Sb0Rrek01TytRWUhNdzFsWVdFajNUQ2RWLytucDZWZXVYTEd3c05pL2Z6LzlXUUFBQVB4N0lLMEdBQUFBQUFDS0ZGWmJXRmlRMmR1RTVPZm5MMTI2ZE4rK2ZhS05OWWpLeWtvMU5iWEF3TUMyYmR2U3ZZeXJxcXBJTDkyMHRMUzZ1anA1ZWZtSkV5ZVNLZmppNCtQUG5Uc1hIQndjRVJFUkVSSFJvMGVQdUxpNGxsSlhPVG01WThlT3ljbkp4Y1hGUFh2MlRFRkJnYy9uWDdwMFNWWldWbHRibXg3RzUvTlRVMU45ZlgyTGk0c3RMUzNwTnJ0YnRtemhjRGdxS2lwc052dk5temYzNzk4M01EQVFuWTlPTEQ2ZmYvWHExWUNBZ1B6OGZGMWQzU05IamhnWkdZMFlNY0xWMWZYVXFWTVhMbHl3czdPenRiVTFNREJnYnZYZ3dRTS9Qejh6TXpOUFQwODNOemRYVjljOWUvYjA3OSsvYTlldWl4WXQrdlRwazYrdkw1L1BiMnhzYkc1dVpyUFpvMGFOZXZyMHFZMk5qWWFHaHJPemM2OWV2VXhNVFA3ODg4LzQrUGduVDU1OC9QaXhwS1NFTGdhM3RyYTJzTEFJRGc3Ky9mZmZiOXk0Y2Zqd1lkRWEyMHVYTHFXbXByYjBvamdjanRBSml5SmR2OGVORzdkMTY5Wk9uVHBObVRMbDA2ZFB4NDhmSHpGaWhLT2pZMUJRRU9sSmJXbHBLV0VuU2twS0xpNHVkRjI1cUlNSER6S2ZEaGd3WU1DQUFaSlA3S3U2ZE9raXRGc21GUlVWdWlzTE1XWEtsQ2xUcHZ6Z1FYK1FxYW5wMWF0WFpXVmxYN3g0RVJ3Y3JLeXN6T1Z5azVLU3VuYnRTdjlSc0Zpc21KZ1lHUm1ackt3c1RVM05TWk1taWU1bjllclZRa3VTazVPWnI5Zk96bTc3OXUwS0NncXpaczJxcUtnNGZmcTA2RTVldkhoQlVWUlVWSlRvQmFTZVBYdVM4bjhBQUlDL0Q5SnFBQUFBQUFDZ0tJb0tEdzgvZlBpd2hBSHIxNjl2YVpXMXRmWGh3NGVGU2pWdjNMaEJ1aHNQSERqUXhzYkcydHFhYmdRc0p5ZTNhTkdpK2ZQbjM3NTkrK2JObXc0T0RwSUxoTW5hMnRyYWlJZ0lza1JEUThQRHc0TloycnhodzRhVWxCUUZCWVZObXpZdFdiS0Vydm5sOFhqWHIxOXZhR2lnS0twZHUzYVdscGJ1N3U2dHFVY21HWDF4Y1RHYnpWNjRjS0d6c3pQSjc4ek56Uk1URTQ4ZVBYcisvUG1USjAvS3lNZzRPenZUVzVXVmxYbDVlVkVVNWVYbDFhdFhyL2o0K0h2MzdxV2xwV1ZsWmYzNTU1LzE5ZlVrcENhbHlxUzJkOENBQWNiR3htU211K25UcDlPN0NnOFBKOVcxL2Z2M3Q3ZTNwNWUzYTlmTzJkbDUyYkpsOSsvZnArZlFZK3JYcjUvWXVuSkNRcGhMOC9YMWZmanc0Wnc1YzhoVFB6Ky9PWFBtckZtejV0YXRXeTR1TGhvYUdpRWhJZkx5OGtMOXN1RzdrUnBxWldYbHBLUWtza1JYVjlmVDA1TTVobnlsVFUxTnIxKy9MbmFxekxpNE9NbTl0dHUyYlNzckt6dDc5bXlLb2o1Ly90elMzN3Vpb21KUVVKRG84dW5UcHlPdEJnQ0F2eHZTYWdBQUFBQUFvSVM2WWZ3VUxpNHVtWm1aRGc0T1hidDJGVHRBVGs1dS9QanhZdk5Xc1JZc1dMQmd3UUtTODRvMm9IQjNkKy9ldmZ2OCtmT0ZlbEw3K2ZtUkI0Mk5qZC9VTk1QUTBORE16RXhEUTJQQmdnVjBWeENDdEZwZXNtUkphbXJxcjcvK3lseWxvYUV4WmNxVXZuMzcwak5TamhneG9xVlNiajZmTHlNancyS3hMbHk0SURTUlhaOCtmVjYrZk5uYzNNeGlzVVM3YjVQTXVxVzNUbGRYbHc2YVJRVUdCa3A4M1JUcHdrRlBQRWhSbEpHUjBkYXRXeXNxS2toVGprV0xGaUduL2p0MDZkS0ZmT2d0OVZjaDJHeTIyQlkwMnRyYXJXODIzYXRYTDZHMjhnQUFBUDhHTE5LQkRnQUFBUDdMZWEvT3FLMXFwQ2hxYThCUVpiVTIwajRkQUlEL3hiNDFGdi9mUWlBUWlNM05BUUFBQUg0V1NSZHNBUUFBQUFBQTRGdjluNHlxU2V0a2FaOENBQUFBL0IrSHRCb0FBQUFBQUFBQUFBQUFwQTlwTlFBQUFBQUFBQUFBQUFCSUg5SnFBQUFBQUFBQUFBQUFBSkErcE5VQUFBQUFBQUFBQUFBQUlIMUlxd0VBQUFBQUFBQUFBQUJBK3BCV0F3QUFBQUFBQUFBQUFJRDBJYTBHQUFBQUFBQUFBQUFBQU9sRFdnMEFBQUFBQUFBQUFBQUEwb2UwR2dBQUFBQUFBQUFBQUFDa0QyazFBQUFBQUFBQUFBQUFBRWdmMG1vQUFBQUFBQUFBQUFBQWtENmsxUUFBQUFBQUFBQUFBQUFnZlVpckFRQUFBQUFBQUFBQUFFRDZrRllEQUFBQUFBQUFBQUFBZ1BRaHJRWUFBQUFBQUFBQUFBQUE2VU5hRFFBQUFBQUFBQUFBQUFEU2g3UWFBQUFBQUFBQUFBQUFBS1FQYVRVQUFBQUFBQUFBQUFBQVNCL1NhZ0FBQUFBQUFBQUFBQUNRUHFUVkFBQUFBQUFBQUFBQUFDQjlTS3NCQUFBQUFBQUFBQUFBUVBxUVZnTUFBQUFBQUFBQUFBQ0E5Q0d0QmdBQUFBQUFBQUFBQUFEcFExb05BQUFBQUFBQUFBQUFBTktIdEJvQUFBQUFBQUFBQUFBQXBBOXBOUUFBQUFBQUFBQUFBQUJJSDlKcUFBQUFBQUFBQUFBQUFKQStwTlVBQUFBQUFBQUFBQUFBSUgxSXF3RUFBQUFBQUFBQUFBQkErcEJXQXdBQUFBQUFBQUFBQUlEMElhMEdBQUFBQUFBQUFBQUFBT2xEV2cwQUFBQUFBQUFBQUFBQTBvZTBHZ0FBQUFBQUFBQUFBQUNrRDJrMUFBQUFBQUFBQUFBQUFFZ2YwbW9BQUFBQUFBQUFBQUFBa0Q2azFRQUFBQUFBQUFBQUFBQWdmVWlyQVFBQUFBQUFBQUFBQUVENmtGWURBQUFBQUFBQUFBQUFnUFFoclFZQUFBQUFBQUFBQUFBQTZVTmFEUUFBQUFBQUFQOGZlL2NaMTFUV3RnMS9rMUJDbGFKZ0JVVlVzSXNWVk1TT1lzWE9xR0FGN0YxVUJPekNqUVZsVUNrcUtvaUNJalpnTENnV3NBNWlBUVZIQktSSUZ3Z2tnZVQ5c081blAvc05FQVBpeFBFNS9sK3U3TFhYWGxuWkNmNnVPYkp5TGdBQUFBRFpRMW9OQUFBQUFBQUFBQUFBQUxLSHRCb0FBQUFBQUFBQUFBQUFaQTlwTlFBQUFBQUFBQUFBQUFESUh0SnFBQUFBQUFBQUFBQUFBSkE5cE5VQUFBQUFBQUFBQUFBQUlIdElxd0VBQUFBQUFBQUFBQUJBOXBCV0F3QUFBQUFBQUFBQUFJRHNJYTBHQUFBQUFBQUFBQUFBQU5sRFdnMEFBQUFBQUFBQUFBQUFzb2UwR2dBQUFBQUFBQUFBQUFCa0QyazFBQUFBQUFBQUFBQUFBTWdlMG1vQUFBQUFBQUFBQUFBQWtEMmsxUUFBQUFBQUFBQUFBQUFnZTBpckFRQUFBQUFBQUFBQUFFRDJrRllEQUFBQUFBQUFBQUFBZ093aHJRWUFBQUFBQUdnQ1hDNVhKQkw5eUFoQ29iQ3Fxa29vRkRiZHBCcEFJQkR3K2Z6NnpyNTY5U296TS9NblBmVi8vZGJWSno4L3Y2U2s1R2MvaTBBZ1NFeE1MQzB0YmFvQmVUeGVlSGg0ZFhWMVV3MG9EWkZJZFA3OCtaY3ZYekliMzc1OWUvNzgrYXFxcW45ekpnQUFJRnZ5c3A0QUFBQUFBQURBZjE1K2Z2N0NoUXY3OSsvdjZ1cEtXdTdmdjUrU2tpTDVxdEdqUnhzYUd0S0hVVkZSNjlhdDgvZjN0N0N3K01uenJjUHExYXVMaTR2UG56OWY1OW01YytmYTJOanMyTEdqdnNzWExWcVVuSndzNVhONWVYbVptNXVUeC8vcFd5Y1VDc1VpZm5sNWVYbjUvLzBQN1czYnRyMSsvVG8yTnBiRDRmeThPYVNscGMyYU5XdmV2SGt1TGk1Tk1tQjRlUGpPblR0TFNrb1dMMTRzdWVlOWUvZVlYek5vYUdqMDdkdTNxS2dvSXlPanZrdTB0YlgxOWZWcnQ5ZlUxTGk3dTgrZlA5L1UxSlJ1dkgvL3ZyZTM5NmhSbzM3cURRUUFnRjhLMG1vQUFBQUFBSUFmcGE2dXJxR2hFUndjckt5c3ZISGpSb3FpL3ZycnIvRHdjTWxYNmV2ck15TlhwdXJxNmwyN2RrbStmTm15WlhwNmVvMlk3YnAxNjU0OGVSSWFHdHF1WGJzNk82eGV2VG9oSVlIWnd1ZnpJeUlpb3FPam1ZMERCZ3c0ZXZRb2VWeGNYTnk2ZGV0Rml4WkpmdXE4dkx4OSsvYnhlRHk2UmJhM3pzN09UbkxQK3FpcXF2cjYrbDY3ZG0zVHBrM005Z1VMRmpnN08xTVVkZWZPbmZ2Mzc1dWFtb2FHaG9wZE8zejRjQU1EZzhZOWIyMGZQbnlnS01yWTJMaXBCcHc1YzJad2NQRFJvMGV0ckt6YXRtMHJvYWVUa3hOelBYdXZYcjB1WHJ4NCsvYnQ3ZHUzMTNlSnJhMnRtNXNiU2JvRkFnSGRUc2JKeU1pNGRlc1czZmp4NDBlS29oNDhlS0N1cms0M3lzdkxEeDgrbktLb0F3Y09oSWFHQmdRRTlPclY2OGRlTVFBQS9FS1FWZ01BQUFBQUFQd29Eb2ZqNit0cmEyc2JFQkNncnE3dTZPam82dXE2ZGV2Vyt2by9mZnJVMGRGUndvQTFOVFdSa1pIMW5hMnNyS1FvNm84Ly9taEVXbjN1M0xrYk4yNTRlSGpVRjFXVHZITFlzR0hNRmhjWGw5NjllMCtaTW9YWnFLdXJ5enhVVmxhV0hHNlNnZzlpTGJLOWRhOWV2WkxRVFZsWnViNXhORFEwNk1mTGxpM1QxZFhOeXNvS0NBaFFVMU1qdFUzMjd0MHJMeStmbkp6TVhISmVYVjB0RUFqYXRtM2JoR2wxYW1wcW5XbTF1N3Y3L2Z2M2EvZDNkM2NmTm14WWRYWDE0Y09INnh0VFQwK3ZwS1RrN05tekNnb0tkWFpZdDI0ZGk4V2lLR3JseXBVTEZpeWdLR3JUcGszNStmbDBoME9IRHRYK2dNMmNPWlBPblRkczJGQldWaWJXNGQ2OWUvZnUzUk5yM0xKbEMvTlFXVms1TVRHUm9xZ1ZLMVk4ZVBCZ3pabzFFUkVSbXBxYTliMFdBQUQ0YjBGYURRQUFBQUFBMEFTYU5XdDI3Tml4NmRPblAzNzhlUEhpeFVwS1NrcEtTdlYxbG5DcW9LQWdOemUzWmN1V0pKS3I3Zno1OCs3dTduMzY5S216b29Ka3VibTVIaDRlRmhZV1lya3o4ZTNiTjJkbloyZG5aM056YytieVo0cWkzTnpjOVBYMXg0OGZMK0ZWUEgzNmRPYk1tUTJka214dlhYMDlMU3dzaW91TDZ6c3JadHk0Y1owN2R6NTkralM1VUNnVXJsdTNMaXNyUzA5UDcvTGx5ODJiTnlmZGNuTnpiVzF0YTJwcUJnNGNLTTJ3a3ZGNFBGSmErdjM3OTNKeWNxMWJ0NjZvcUNDbkZCVVZGUlFVaW9xS0Nnb0t4bzRkUzErU241K2ZrSkRBNVhKSnBuL3UzRG55L1VGVlZaVzh2SHp0WVByQ2hRdjFQZnZhdFd2SkF3VUZCVlZWVllxaTJHdzJzNE9Sa1ZIbnpwMlpMWVdGaFVLaFVGdGJteHlHaG9ZeTEyVUxoY0xKa3lkUG1qUnB5WklsekFtY08zZnU3Tm16ekRDYXBPVGtrN0IvLy83Smt5ZDdlWG50M3IyN0lUY1BBQUIrWFVpckFRQUFBQUFBbW9hK3Z2NlpNMmM2ZHV4SVZ5NldVbkp5TXNrUUtZcmF0V3RYbXpadFFrSkNtS3QzYVhmdjN0MjVjNmVob2VIeDQ4Y2JVY3pYejgrUHorY3ZXN2FNMlhqczJERlNWYU95c3ZMMjdkdDVlWG5idDI4Zk4yNmMyTFZoWVdGaFlXSE1sbXZYcmpFVHlaRWpSL3I2K2txZXdJY1BIeVpPbkZpNy9kZS9kZC8xNk5FalhWM2RIajE2N05tekp6WTJkdlhxMVVGQlFTdFhyZ3dJQ0ZCVlZmM3k1Y3ZTcFVzTEN3dlBuajNMckd2UmFLNnVybGV1WEtFUHpjek02TWZyMXExemNIQ2dLRXBGUmNYTHk0dHVqNHVMb3d1OEtDa3BrU3crUHo5L3lKQWh0cmEyMjdadCsvRlppU2tvS0pDWGwyL1dySmxBSUFnTURLUW9xbXZYcnVTVWtaRVJlUkFURS9QZ3dZTVZLMWFNSFR2V3pNeU1mS0xLeXNxdVhidldvMGVQK2ZQbmQrM2FsYXhZcjgzWTJIakVpQkVSRVJGT1RrNXQyclJwOHZrREFNQy9EMmsxQUFBQUFBQkFrMmxjK2VEQXdNQ1VsQlFuSnlleWF0WEh4NGVrbkdMTFhWKzllclYyN2RybXpac0hCQVEwb3ZSQlNVbEplSGg0djM3OSt2VHB3MnkvZXZYcWhBa1RTUDBIVjFkWFIwZkgxNjlmbnpwMWl0bG55WklsUTRZTUVhdnlMRmIzSXpZMnRuZnYzcExuVUxzU0NPMVh2blhmeGVQeG5qNTlPblhxMU5MUzB1am82TVdMRnk5YnRxeGJ0MjdMbGkyYk0yZk8vUG56UFQwOWEycHEvUDM5ZS9iczJTVFBPR3JVcUxadDJ4WVZGWVdFaEppYW1wSmRLd3NLQ2tKRFF4VVZGWnZrS2FRaEVBakltdTZhbXByYVo4K2ZQKy9qNDBNZkRoa3lwSC8vL3N3T1ZWVlZIaDRlYkRiYjJkbjV5SkVqZFB1Wk0yZU9IRGx5NE1DQjcyYm9TNVlzdVh2M2JsQlFrSVRxTVFBQThCK0N0Qm9BQUFBQUFPQ0haR2RuUDN2MmpEeFdWMWNmTVdKRVEwZjQrUEVqdmRTMGZmdjJIaDRlam82T1lXRmh0cmEyZEorc3JDeEhSMGNXaStYbjU5ZTRaYVR4OGZFOEhrOXNlaUtSNk11WEwyM2F0SG43OWkxRlVaYVdsdWZQbjgvTnpTMHRMUlc3bk0vbml6WGV2MzkveUpBaFpLV3d2THg4bno1OW1CV2xNek16dzhQRFY2NWN5Vnd1bloyZHZXUEhEams1T1hMNDZkT25wS1FrOHZnWHZIVzNidDFLVDArM3Q3ZXZyM3d6N2NtVEoxVlZWY09IRDlmVTFBd1BEeWNWdlljTkc3Wnk1Y3BEaHc1dDI3Wk5RVUhoNU1tVEF3WU1hT2dMck0vbzBhTkhqeDU5OWVyVmtKQ1F1WFBuV2x0Yms3clBvYUdoMzYwZTNvU09IajFLNzdSWmU3ZERLeXNySlNVbFBwL1Back03ZE9nd1pzd1krcTBuRGgwNmxKdWJlLzc4ZVRVMXRaU1VGRDZmMzdObno3S3lzcUNnSUJhTDlmcjE2emR2M2pEN2EycHFpbFV0NzlPbmo1YVcxdjM3OTVGV0F3RDhIcEJXQXdBQUFBQUEvSkJYcjE1dDJyU0pQTzdRb1FNZHVWNitmSm01d3g1VGJtNHUvYmltcHViVHAwL0RodytuVzRZUEgrN3Y3ejkwNkZDNnBheXN6TUhCb2FTazVOaXhZeVltSm8yYjUrUEhqeW1LR2p4NE1MTXhPenVieCtNeE4vMFRDQVQweTZHeFdLem56NTgvZi81Y3JEMGlJa0pSVWJHNnVscHNMVGJaYWZEZHUzZDVlWG1USmsyaUcvdjI3VXNxZ1ZSVVZDZ3JLejk2OUdqWHJsM2sxSzkyNjBRaWtZZUhSMlptNXBVclY5emQzY1VXQll1NWYvKyt2THc4S1VqZHNtWExrcEtTdUxpNDBORFFGeTllNk9ucGRlclU2ZUhEaDNaMmRxYW1wbVptWm4zNjlERTJOdGJSMFpGK012V0pqNCtuS0twZnYzN2tNQ3NyaTZUMlB6NnlsUDc0NDQrcFU2ZFNGT1hsNVVXMnBtVHExS2xUcDA2ZDZydjIwYU5IUVVGQnpzN092WHIxcXFxcVdyTm1EVm1aZnZiczJkTFNValUxdFV1WExqSDdsNWVYR3hnWWlLWFZjbkp5Z3dZTmlvcUtJbCs2TlBYckF3Q0FmeHZTYWdBQUFBQUErUDBKZU1MMEQ2WGxwZnp5YndKZVpSMGxDNGlCSTF1cGF6YTRpc0tRSVVPdVhidEdVZFNXTFZ2b25lN0lRdGVZbUJobFplWGFsekQzbDN2Ly9uMWxaV1hYcmwyWkd4dGFXRmpRajJ0cWFsYXZYcDJXbHJaOSszWkxTOHVHVG8vMjd0MDdOcHZkcFVzWFptTktTZ3BGVVIwN2RxUmJCZ3dZOFByMWErbUgzYkJoQTNuNWRYSjNkM2QzZDYvejFKVXJWeVpNbUVDV0cvK0N0MDVPVGk0NE9Iam56cDIzYjkrZU8zZnVyRm16MXE5ZjM2eFpzem83ZCt6WXNicTZPaW9xcWxPblR1N3U3bS9ldkJHSlJEMTc5dlQwOUJ3K2ZIaGlZcUtEZzhPTEZ5L3UzcjNyNCtNakVva01EQXhpWW1MRUZobzNRbng4dktHaG9aNmVIamw4OCtZTmg4TnBSRnFkbHBaMitmSmxhWHFPSHorZVdmVmJUMCt2UjQ4ZVpLdE1abG85WThhTU9sK2RrWkZSZUhnNFdWYS9idDA2TXpPek1XUEdwS2VuQndZR1ptUmtuRHAxS2o4Ly84U0pFLzM2OVFzT0RoYTdkc0tFQ1hWV2tqRXhNWW1LaWtwTlRVVmFEUUR3RzBCYURRQUFBQUFBdjdQOGJHN2NqYXhYQ1Y4RlBPRjNPM2Z0cTlPSXRGcGRYWjFVdzFCUlVXRkdydVJVN2ZYSUZFVWxKaWE2dWJtUjZETTdPMXROVGExNzkrNHZYcnlvYzN4UFQ4OUhqeDdObmoxNzd0eTVEWjBiVTFGUmtaYVdsbGlHMktGREIyZG41OXJiRWc0ZlByeTR1RmpDYUZPblRuVnpjNk1vYXVYS2xZMmJXUHYyN1pXVmxVa1Y2Vi96MXVucDZmMzU1NS9SMGRIdTd1NFhMbHlJalkzZHRXdFhuYW4zN05tekwxMjZkT1RJa2Fpb0tIMTkvYWxUcDQ0WU1hSlZxMVlVUmFXbnB5OVpzbVRYcmwxT1RrNU9UazZscGFXdlhyMVNWbGIrOGFnNlBUMDlKeWZIM3Q2ZWJrbE1UT3pSbzhkMzY1YlU5dmp4WTdMMC9ydUdEaDBxelI2VmpvNk9GeTllYk51MkxWbDVUU3JKN05peFExVlZsUncrZS9hc3BLVGs4ZVBIOU5MNGJkdTI5ZXZYYi9iczJkWFYxZHUzYjY4OVprMU5UWjBsdWJXMXRTbUtLaXdzbEdiK0FBRHdpME5hRFFBQUFBQUF2NjJVeEtKZzc3ZlZnbnAzOWhOVC94YUFUYXgzNzk2UmtaSGs4YWhSbzU0OWU4WmlzZXJzR1JrWmVmcjA2WDc5K3JtNHVQemdreFlYRjlldWFHeG9hR2hvYUZpN001ZkxOVFkybmpOblRwMUR1Ymk0OFBsODh0akF3TURBd0lCWmdmcTd4bzRkSzAzaVdhZC8vOVpaV1ZuMTc5L2Z4Y1hsN3QyN0RnNE9VNmRPZFhGeFVWTlRZL1poc1ZqVHBrM2JzV1BINjlldkZ5eFk4T0xGaTVpWUdIS3FwS1NFeE1GY0xwZnVQM0xreUIrWkVrSEtnSmlabVpIRGp4OC9mdnIwaVJTd2xwNk9qczdEaHcrWkxmbjUrV0ZoWWFUU2Q1MzlwUmwyNU1pUm1abVpUNTQ4c2JHeElTMjNiOThXQ29WMDFqOW16QmdORFExTlRjMjB0TFRkdTZCTTcxb0FBQ0FBU1VSQlZIZVR2U2lqb3FLU2twSWNIUjF6YzNNOVBUMTlmSHhVVkZUb01TV24xWksvWEFFQWdQOEtwTlVBQUFBQUFQQjdlbjQvOTVML0IvcFFTWm5kb1VzenplWWNWZlY2VjU1cWFEVjRZWFdUcUM5dmZmLyt2YXVycTY2dTdwRWpSMm92bVAzMjdWdnROZEVTS0NvcUNnUUM2ZnZyNmVuVlZ6MkR6V2FMdFpBSzFLMWF0Wks4WkpqTDVaYVVsSmlibXpjNnJSYno3OXc2SFIyZFk4ZU9oWVNFN04rL1B5SWlRbHRidTNacGIwdEx5eDA3ZGlRbEpiRllMRzl2YjdxZEZLKzRjK2ZPdlh2MzZFWkRROE4yN2RwSlA0RTZrUVhhSGg0ZTdkcTE2OWl4NDlXclZ5bUtHamR1blBRalpHUmtaR1JrbUptWnNWZ3NIbytub0tEQVpyTnYzTGdSRWhLaXFLaTRaY3NXWnVmczdPeldyVnVMalhEMDZORmp4NDVSRk1YajhVaEpFSnFscGVXbFM1ZmV2SG5Udlh0M2lxS3VYNyt1b0tBd1ljSUVjbFpUVTlQS3lpb2xKY1hiMjN2OCtQRmtNZlc0Y2VOYXRXclZ0V3ZYMk5qWVI0OGVPVGs1K2ZuNUtTa3BrVXZJREd1L0NsS0JwTTY2TVFBQThKK0R0Qm9BQUFBQUFINURlVmxjT3FwV1VaTzNtbTNZWjdDdXZFTGR5YWFzU001TXVWenVtalZyQkFMQndZTUg2MXpRdW1USkVnNkhFeFFVSk9YVGFXbHBGUlVWU1QrOTZPam82T2hvNmZ0VEZIWGp4ZzI2MUVPZExsNjhXR2VSaDRiNmwyOGRZV3RyYTJwcTZ1WGx0WHo1OHRwblc3WnNLU2NuVjFwYXVtN2R1amR2M3ZUcTFXdisvUG1rWHNmWXNXTzNiOTgrYytiTUJqM2RkMDJaTWtWTFMydjkrdlV6WnN4d2RYVU5EZzd1MGFPSGtaR1I5Q09FaFlYNStmbWRQSG15UllzV0V5ZE9kSGQzbnpObmpyMjlmV0ppNHVuVHA5dTNiMDh2cmo5ejVveVhsMWRBUUFDcE0wNEloY0tKRXllU1VoNm5UNThXS3lwdGFXbXByYTBkRUJCdytQRGhsSlNVdi83NmEvTGt5UzFhdEtBN1BILytmUG55NWIxNzk5NnpaMDlXVmxaR1JnYVh5eDB6Wmd4WmZiOSsvZm9EQnc1czJyVHAwS0ZENURzSmdVQlFaMXBOUHRWa2hUVUFBUHpYSWEwR0FBQUFBSURmVU1qUmQrU0JmaWNOdS9YZFZkUit4Zi8yc2JTMG5EeDVNcW4rWE51QkF3ZisrZWVmTld2VzlPL2Z2ODRPSlNVbERWMHJuWjZlenVWeW1kVVZKQmd5Wk1qS2xTdnJQR1ZuWjFkbisrREJneVdQV1ZOVDd4YVhEZkl2M3pxYXNiRnhRRUJBbmFleXM3TkZJaEdIdzNuLy92MzE2OWVIRGgzYWlQRWJhdGl3WVJjdlhseTJiTm5telpzcGlscTJiRm1ETG8rT2p0YlIwUmswYU5ESGp4K1o3WHYzN24zLy9yMm5wK2ZZc1dOSkNqeGh3b1NUSjA4dVg3NDhPRGk0YytmTzVDc0JpcUo2OXV4SlZuTkhSVVhsNXVZeUIxRlVWRnk0Y0tHWGw5ZVVLVk44Zkh3NEhNN2F0V3ZwczU4K2ZWcXdZQUdmejMvOStuV2ZQbjFJMGoxdTNEaVNWbE1VdFhUcDBzK2ZQMSs5ZWpVcEthbDM3OTVrRFhXZFMvTEo4K3JxNmpidzVnRUF3Sy9vVi94L2JBQUFBQUFBQUQ4aStXWGgxeTljaXFMWThuS3puSXhsRWxWLy9mcFZjb2ZDd3NLS2lvcjZpdTJtcDZlSGhJUjA2OVp0NmRLbDlZMlFuNTlQY2tNcDllM2I5OG1USjgrZVBSczJiSmcwL2F1cXFuSnljdW84SmFxbnd2Zi8vTS8vMEhVYktJcmF2bjE3bXpadEhCMGQ2WmFIRHg5K2QwWHpMM2pySkFzSkNlSHhlTStmUDVlVGs3T3dzTGg3OXk3WmpWRDZFVDU4K0JBYkc5dW5UeC9teW1VcEdSb2EydG5adWJ1N2s3WFNBd1lNRUt1cFhaL0V4TVNNakl6NTgrZlhydXVpb3FKeTVNZ1JQcDlQb21vSEI0ZWVQWHY2K3ZyT21UTm44ZUxGRnk1Y2FOV3FWVUZCQVVWUmtpdTZ6SnMzNzhxVks2dFdyZUx4ZUo2ZW5zeEF1VTJiTnAwNmRXclZxcFdob1dISGpoMzE5ZlVOREF6RUZzSzd1N3ZQbnorL1M1Y3U1Q05YV1ZsWlo3bVBwMCtmY2pnY1VtOEVBQUQrNjVCV0F3QUFBQURBNytaRlhCNTVNR0JFSzIzZHBxbVBMTDJTa2hJM043ZU9IVHRLN2taV3M5YVhtVVpHUmdxRndqVnIxdFJPRW9uOC9QeUtpZ3A5ZlgzcEoyWnVidTdyNi92bzBTTXAwK3EvLy83NzdkdTNkWjdpOFhoaUxZTUhEL2IwOUJ3OGVQQ05HemZ5OHZKV3JGaEJTZ2szYjk3Y3dzS2lzckx5M3IxNzV1Ym1CZ1lHM2JwMVUxZFhyM1BZWC9iV1NkYThlZlBnNE9EbXpadDdlWGwxNzk3OS9Qbnp6SDBVU2JLL2E5ZXV2WHYzMHBlc1hyMTZ3WUlGOU9HVksxY0NBd1A5L2YwYjhleDM3dHpadFd1WHZyNSs3OTY5cjE2OU9tdldMRjlmWHdNREE0cWlxcXVySHo5K1RQZE1UazVtWGhnU0VrSlIxUFRwMCtzY3RsT25UdlRqcEtRa0RvZXpmUGx5VjFmWHJWdTNMbHEwS0R3OFBEVTFsWVRPRXViRzRYQUdEQmlRbHBhbXFhbHBZbUxDUEtXb3FIajU4bVd4L3ZuNStTd1dpODZzRlJRVVNGUk5ObEVVaVVTMTY4eVVsSlM4ZWZQRzNOeWMrVFVKQUFEOGR5R3RCZ0FBQUFDQTMwM3E2Lyt0em13NlJPL2ZmTjZ5c3JMaTR1TEpreWVYbHBaT216YnQ4K2ZQNWVYbEpTVWxtcHFhdFR1VFBmZkVOcWFqWldabWlpV0dZa2pTWjJ4c0xQMzBURTFOOWZYMWI5Njh1WDc5ZW1taXZmSGp4M3Q1ZWRWNWlsUm1ZR0t6MlptWm1hTkhqeTRvS09qZnY3K2RuWjI2dWpxUHh5T2JMajU0OE1EVjFiV2lvc0xVMUhUWXNHR1ptWmxpTCswWHYzV1NqUmt6aHFUenhMaHg0d3dORGVuRGtwSVNQeisva1NOSE1pZHNhbXJLSE9IbHk1ZHFhbXFEQmcxcTZGTkhSVVZ0MnJSSlMwc3JNREJRWDE5ZlQwL1AzOTkvNXN5WlpBRjdlWGs1TXhObktpb3Fpb3FLR2pCZ0FJbUR5WnJsd3NMQzJqM1QwOU9MaW9yNjlPbERVZFMwYWRPU2s1Tjc5ZXFsb3FMeTRNRURpcUk2ZE9oUTM5eEtTa3JjM2Qyam9xSkdqQmp4Nk5HajZkT25yMSsvM3RiV2x0U2VycXFxK3Z6NTgrZlBuek15TWo1Ly92eng0OGUwdExUUzB0SURCdzdRT3pFeXhjVEVrSVhrWXUzWHJsMFRpVVNUSjA5dTZLMERBSUJmRTlKcUFBQUFBQUQ0clpSL0UvQjVRb3FpMUpvcHREV3NldzN2ejBBU056NmYzN1ZyMTZDZ29QYnQyeWNuSjErL2Z2MlBQLzdvMzc4L0NXMEprVWlVbnA0ZUh4L2Zva1dMZ1FNSDFqbmFnQUVEcmwyN1ptTmpNM0RnUUUxTlRYbDVlWGw1ZVpGSXhPZnpCUUpCZW5yNnMyZlAxTlhWeDQ4ZkwvME0yV3oyMHFWTFhWeGNMbDI2Wkd0cjIraFhTdVpBNzNmMytQRmpiMi92eE1SRURRMk5TWk1telp3NTgvTGx5NEdCZ1RrNU9kbloyV1FkOTVneFl5d3RMZVBqNDJOaVlrNmNPT0hsNWRXbVRadlEwRkJTR3VMWHYzVU5NbVRJa0NGRGh0Q0g2ZW5wZm41KzV1Ym05ZTJ5eU9QeDNyNTlPM3IwYUVWRlJlbWZwYkt5Y3MrZVBXRmhZWFJVVFZIVWhnMGJtamR2L3VqUkk3SStYVjFkblZsbE96RXhjZCsrZmVTeGxwYlduMy8rU1JmV2FOV3FsYmEyOXBrelp5aUtZaFlTcWF5c2pJaUlZTEZZbzBhTklpMHVMaTRraWI1eDQwYjc5dTJycTZ2RHdzTFliUGFMRnkrNmR1MUtYM2p6NXMzejU4K1hsSlRZMjl0djJiTGwwYU5IVGs1T2UvZnVEUXdNL09PUFArenM3QklTRWh3Y0hFam5ObTNhZE83Y2VjNmNPVVpHUnZTdGMzWjJMaWdvVUZWVjVYQTR4Y1hGY1hGeHlzcktWbFpXekp2QTUvTURBZ0wwOWZYckRMZ0JBT0MvQ0drMUFBQUFBQUQ4VmdweXVPU0JqbDRkSlc1L0hwRkl4R2F6NTh5WnMzWHJWaEk3enAwNzk5MjdkNDhmUDc1dzRRS3pwNXljbkxxNit0Q2hRemR0MmxSZlFEbHo1a3loVUJnZUh2N3c0Y09LaWdxaFVFaWZZclBaV2xwYWxwYVdxMWF0YXRteVpZTW1PV1hLbE5PblQ1ODRjV0xDaEFrYUdoclNYNWlWbGJWbnp4NFZGUlZGUmNWLy92bW51cnFhTHNUUnJsMDdlWG41UFh2MldGdGJrL1R6M3IxNzZlbnBjbkp5blR0M25qZHZIdW1tcUtnNGJOaXdZY09HdWJxNnhzYkdwcWVuMDFXTS94TzM3dWQ1OCtZTm44K25keGVVVWxCUVVGaFlXTy9ldlE4ZlB0eXFWU3U2M2Q3ZTNzN09UazVPVGs1T1RsRlJrYmtLWGlnVUdoc2JOMnZXak54SkN3c0wrcFM4dlB5QkF3ZjI3Tm56NTU5L011OFlSVkZ0MjdiMTlQUnMyN1l0czdHZ29LQ2lvbUxPbkRuVjFkV3VycTVDb1ZCYlc5dmUzcDd1VUY1ZXp1ZnpkKy9lUFdQR0RGSW94cy9QYi8zNjlYbDVlUkVSRVlzV0xlcmJ0Ky9HalJ1N2QrOXVZbUpDcGlSR0pCS1I1ZHNVUmFtcXF2YnQyM2ZkdW5WaWhVZUNnNE56YzNNUEhqeFlYOVVYQUFENHowRmFEUUFBQUFBQXY1WEtpbXJ5UUZubFgvM3ZuZmJ0MjErOWVwVlpEVmxWVmRYYjI3dlJBODZlUFh2MjdObmtzVkFvcks2dVpyRlk4dkkvOUtJVUZCUzh2YjJuVDUrK2ZmdjJCczFOVjFjM0l5T2p1cnFhRERKbnpod2JHeHR5cWwyN2RzSEJ3Y3pPTVRFeEpQRmtzVmkxaCtKd09PUEdqV08yL0NkdTNjL3o4dVZMUlVYRkJ1M0tTRkpwRm91MVlNRUNlcEU3amF4R3IzMERUVTFOSXlNajZ4dlEzTno4eG8wYlVqNjdrWkdSZzRQRDNMbHpkWFIwa3BPVHE2dXJ4VzZ2alkzTnZIbnpTUGxzWXRDZ1FkZXZYOSt4WThmNDhlUGw1ZVhWMWRVWEwxNHM0U2s4UER3OFBEd29pcXFwcWFrempINzM3dDNCZ3dlblRadG1iVzB0NWJRQkFPRFhKMWZmVnM0QUFBRHcvNVE5eStQTFN3VVVSVzMxR2FTdTJZQmZJZ01BL0dxU1h4YWVPZmlXb2lqajN0cDJHN3JMZWpxL29yaTR1S2RQbjlyYTJyWnUzVnJXYy9sL1FuVjFOWnZOWnBZMGdSOFhGaGIyNWNzWFIwZEhEdWZmM2trVkFBQitubC8wdTJVQUFBQUFBQUQ0U1N3c0xKaFZJT0JuKzJXWGRmK25rUm9qQUFEd202bmpaMWtBQUFBQUFBQUFBQUFBQVA4eXBOVUFBQUFBQUFBQUFBQUFJSHRJcXdFQUFBQUFBQUFBQUFCQTlwQldBd0FBQUFBQUFBQUFBSURzSWEwR0FBQUFBQUFBQUFBQUFObERXZzBBQUFBQUFBQUFBQUFBc29lMEdnQUFBQUFBQUFBQUFBQmtEMmsxQUFBQUFBQUFBQUFBQU1nZTBtb0FBQUFBQUFBQUFBQUFrRDJrMVFBQUFBQUFBQUFBQUFBZ2UwaXJBUUFBQUFBQUFBQUFBRUQya0ZZREFBQUFBQUFBQUFBQWdPd2hyUVlBQUFBQUFBQUFBQUFBMlVOYURRQUFBQUFBQUFBQUFBQ3loN1FhQUFBQUFBQUFBQUFBQUdRUGFUVUFBQUFBQUFBQUFBQUF5QjdTYWdBQUFBQUFBQUFBQUFDUVBhVFZBQUFBQUFBQUFBQUFBQ0I3U0tzQkFBQUFBQUFBQUFBQVFQYVFWZ01BQUFBQUFBQUFBQUNBN0NHdEJnQUFBQUFBQUFBQUFBRFpRMW9OQUFBQUFBQUFBQUFBQUxLSHRCb0FBQUFBQUFBQUFBQUFaQTlwTlFBQUFBQUFBQUFBQUFESUh0SnFBQUFBQUFBQUFBQUFBSkE5cE5VQUFBQUFBQUFBQUFBQUlIdElxd0VBQUFBQUFBQUFBQUJBOXBCV0F3QUFBQUFBQUFBQUFJRHNJYTBHQUFBQUFBQUFBQUFBQU5sRFdnMEFBQUFBQUFBQUFBQUFzb2UwR2dBQUFBQUFBQUFBQUFCa0QyazFBQUFBQUFBQUFBQUFBTWdlMG1vQUFBQUFBQUFBQUFBQWtEMmsxUUFBQUFBQUFBQUFBQUFnZTBpckFRQUFBQUFBQUFBQUFFRDJrRllEQUFBQUFBQUFBQUFBZ093aHJRWUFBQUFBQUFBQUFBQUEyVU5hRFFBQUFBQUFBQUFBQUFDeWg3UWFBQUFBQUFBQUFBQUFBR1FQYVRVQUFBQUFBQUFBQUFBQXlCN1NhZ0FBQUFBQUFBQUFBQUNRUGFUVkFBQUFBQUFBQUFBQUFDQjdTS3NCQUFBQUFBQUFBQUFBUVBhUVZnTUFBQUFBQUFBQUFBQ0E3Q0d0QmdBQUFBQUFBQUFBQUFEWlExb05BQUFBQUFBQUFBQUFBTEtIdEJvQUFBQUFBQUFBQUFBQVpBOXBOUUFBQUFBQUFBQUFBQURJSHRKcUFBQUFBQUFBQUFBQUFKQTlwTlVBQUFBQUFBQUFBQUFBSUh0SXF3RUFBQUFBQUFBQUFBQkE5cEJXQXdBQUFBQUFBQUFBQUlEc0lhMEdBQUFBQUFBQUFBQUFBTmxEV2cwQUFBQUFBQUFBQUFBQXNvZTBHZ0FBQUFBQUFBQUFBQUJrRDJrMUFBQUFBQUJBMDNqdzRNR1pNMmZFR3RQUzBrNmNPSkdUa3lQbElJbUppZW5wNlUwNHE2cXFxbHUzYnFXbXBuNjM1NXMzYjU0OWV5WVNpY1RhVTFOVDM3OS8zNFJUYXFpQ2dvS3ZYNzlLN2pObHloUm5aMmVLb3NyTHk0VkNvWVNlUzVjdXRiT3phNnE1VlZWVjFYZnEyN2R2bHk1ZGF0eXd5Y25KamZzWVBIbnlaUC8rL1I4K2ZHam9oYTlldlNvdkw2L3oxTWVQSDlQUzBob3hHV204ZmZzMkx5L3ZKdzB1Z1lRM2pxS280dUppTHkrdng0OGZTeDdrMDZkUFVWRlJkYzQvTXpNektpb3FLeXZyaDJjcXJaQ1FFSGQzOTR5TWpDWVo3ZHUzYjAweURnQkFReUd0QmdBQUFBQUFhQnEzYjkvKzg4OC94UnJmdm4xNzhPREJMMSsrU0ROQ2VYbjVtalZySms2YzJJUWhWMkZoNFlvVkt5SWpJeVYzcTZxcVdyZHUzY3FWS3dzTEM4Vk9iZHUyYmRPbVRjd1dQcC9mVlBFbGw4dmR1SEZqY25LeWhENXo1ODZkT0hHaTVIRUtDd3Z6OHZKRUl0SHk1Y3ZYcjE4dkVBanE2MWxRVUZCUVVQQURVLzYvNHVMaVJvNGNXVittZWVUSWthMWJ0NTQ5ZTdhaHczSzVYSHQ3KzMzNzlqVmlTaTlmdmp4MTZsUkRQei81K2ZuejU4OTNkSFNzbmVIbTVPUXNYTGpRMXRhMnFLaW9FZlA1TG50Nyt5VkxsdnlNa1NYSXlja1pOMjdjNmRPbjYrdFFXbHJxNysvLzRzVUxDWU53dWR5bFM1ZnUzNzlmUTBPajl0bnQyN2R2MnJSSlVWRlIrbGtsZm8rRVR6VkZVYUdob1dGaFlYVk9wazUyZG5iSGp4K3Y4OVNYTDErR0RoMTY2OVl0NlNjUEFOQlU1R1U5QVFBQUFBQUFnTjlaVFUwTlJWRnNObHVhem01dWJqazVPUXNXTEdqYnRpMUZVVE5tekVoSlNhbXZzNUdSVVVSRWhGQW8vUFRwVTUwZDJyVnJwNmlvU0NZZ0wvK2QvL3J6OXZiKy9QbnpzV1BIbWpkdlhsaFlXRkJRMEtWTGx6cGZUbVJrNU5HalJ5c3JLMi9ldkttdHJTM042MkphdDI3ZGt5ZFBRa05EMjdWclIxRlVTa3BLZEhSMFhGeGNVRkNRc2JGeFEwZWpLU2twMWRUVXlNbkpUWmd3WWZ2MjdlWGw1VWVQSHVWd09DUjZpNHlNSER0MmJNZU9IUnN4OHJsejUzYnQyclZwMDZaRml4YUpuZExWMVdXejJZc1dMZHE2ZGV1OGVmUEV6cTVkdXpZdUxtNy8vdjI5ZS9mdTBhTkhuWU9ucDZmWHVSald6TXdzS2lycTRzV0xMVnUyRkR2RlpyTUhEeDVjMzJ6SjI2MmdvQ0QxNjZNb2ltclJvb1dycSt2V3JWdVhMVnZtNys5UGYxekx5OHNYTGx4WVZGUjA3Tml4UnJ6WDM1V2JtL3Z0MjdmaHc0YzM0dHJLeXNydDI3YzM2SkloUTRaTW1US0ZvaWhsWldWZFhkMTkrL1psWm1hNnVMakl5Y2sxWWdLZW5wNFpHUmxqeG95NWR1MGFzMzN3NE1HNXVibng4ZkZkdTNhOWQrK2UyRlV6WnN3SURRMHRMaTRXYTU4K2ZmcWNPWE1rL3l6ZzRjT0hMVnEwcVBQVTU4K2YzNzkvYjJscHFhbXBLWG5hZCs3YzZkcTFhNnRXcmNyS3lzaVhFNDhlUFdLejJhcXFxandlais3V3BVdVhIVHQyTkd2V2pNWDYzMldPOHZMeXZYdjNwaWpxM3IxN2E5ZXVYYk5tVFJQK1JnRUFnSWEwR2dBQUFBQUE0Q2VxcnE2V0ppeW1LQ293TVBENjlldDkrdlJadDI0ZGFSazFhbFQzN3QzcjY2K3JxMHRSVkZsWjJmang0K3ZzY08zYXRjNmRPMHN6Z2ZqNCtKTW5ULzd4eHg4alJvd1FpVVR6NTg4dkx5K1BpSWhnQnBRVkZSVVJFUkZuejU1TlQwOXYxYXJWaWhVclZGUlV2dnVpeEp3N2QrN0dqUnNlSGg0a3FxWW95dFRVOU1pUkl5dFdyRml3WU1IWnMyZU5qSXdhT2lhaHBLUkVWcDdPbURGRFFVSEIyZG41d1lNSG8wZVBwaWdxS3l2TDI5dTdRNGNPalV1ckwxNjhxS0NnTUhYcTFOcW5qSTJOUTBOREZ5NWN1SHYzN3BLU2twVXJWekxQcXFxcTd0MjdkOVdxVlJLV2N0KzRjY1BmMzU4OHJxcXFJdkU2b2F5c3ZIZnZYdktZeitleldDenlKaW9wS1QxNThxUytBY25iTFdWYWZmZnVYV1pXM3JGang4cktTckhGNERVMU5lYm01bWxwYWZScWVoTVRrNEVEQjBvei9uZVJpaVcxdjZXNGN1V0t0N2QzN2Y1VHAwNWR0V29WZVN3UUNHN2Z2bDI3VDJWbEpadk5ybk5SczQ2T0RrbXJOVFUxVDU0ODZlam9lTzdjdVpLU0VnOFBEMm4rUXBrdVhicDAvdng1YlczdE4yL2VQSDM2bFBtM29LbXBlZkRnUVVWRnhaS1NFaTh2TDFWVlZlYUYwNlpOdTNqeEl2bUdxYkt5VWtGQmdUeTFwYVVsUlZHVEprMGlLODBMQ3d2dDdlMGRIUjJ0cmEzSjUwUnNIZlNEQnc5ZXYzNU5INzU1ODRhaUtLRlE2T3ZyVzN1MmJEYmJ3Y0dCUFBiMjloNDdkdXp5NWN2cHMwZU9IQ0hCZW5aMnR0aUZ6TzlnTkRVMXlRZlAwdEp5OHVUSm5wNmV2WHIxSXZrMUFFQVRRbG9OQUFBQUFBRHdRN0t6czBsNTR0ZXZYMWRWVlIwOWVwU2lxSEhqeGoxOCtMQ3NySXlrU09IaDRjeFZsam82T3JhMnRzeEJ3c1BEUFQwOVc3ZHUvZWVmZjlKQkd4MHdTY0RoY0xaczJVSWUrL2o0cUtxcUxsaXdnT1JXcXFxcUZSVVZGUlVWRkVXSlJDTHlnRWxGUlVWT1RpNDFOWFgxNnRXbXBxWmtIRGs1dVUyYk5pMWR1blREaGcwQkFRRmtaV1ZtWnVhd1ljUEt5c3FNakl6MjdOa3plZkprRm9zbDVZSnhXbTV1cm9lSGg0V0ZCVWtNYWNPSEQzZHpjOXUrZmJ1UGo4L2h3NGNiTkNienRkQXJRNmRNbVdKaVlrTFdocFAwdHRIKy92dnY5Ky9mVzF0YjE3ZXl1SFhyMXNIQndRNE9EdjM3OXc4TEM5dXpaNDlZaDVxYW1yVnIxNG8xSGpseXhNTENncUtvNWN1WGs5d3dNakxTMmRsNXdZSUZ5NWN2RjB0Tzc5Ky92Mzc5K3E1ZHV3WUZCWDEzRlRDSjdLVk1xNjlkdXhZYkc4dHN5YzdPZnZ2MkxZL0hrNWVYcHdmNSt2VXJNeCtmTld2V0Q2YlYxZFhWNU0xNjkrNGRSVkVHQmdiMGg1UE5abk00blBMeTh1enNiRXRMUzNWMWRkSXVGQXB2M0xqQlhKS3NvYUdSbUpnb05uSjJkdmJ3NGNOdGJHeDI3OTR0ZVE2cXFxb25UcHdnMFRDYnpZNk5qWDMxNmhWOXRyUzBsS0tvaElRRXNsYWRObS9lUEIwZG5lRGc0SjA3ZC9idDIvZmt5Wk1CQVFIaDRlRm56cHloZnlzUUZ4ZjM2ZE1uYjIvdm5qMTdXbHRiTDFxMGFPN2N1Y3hCSWlJaUtJb3FLaW95TXpQYnNHR0R2YjA5ZlVwVFU3Tno1ODdrajRXc2VTZUhUNTgrRlp2LzNidDNRMEpDeEJyajR1TGk0dUpxdjFoRlJVWDZINVBSbzBkSFJVWFJhWFZCUWNHclY2OVdyMTU5Nzk0OWUzdDd1bHRTVXRMang0OGRIUjNwUWVoRjFoUkZPVHM3Mzdseng5blorZWJObTh4MkFJQWZoN1FhQUFBQUFBRGdoK1RtNXZyNStaRU1UaWdVa3NkZHVuUUpDZ3FpMXlxR2hvWXlMekUyTm1hbTFlZk9uZHU5ZTNlTEZpMU9uVHFsbzZQeit2WHIrZ3BIMUtha3BFU25YU2RQbnRUUjBTR0hjWEZ4STBhTW9MdjUrUGo0K1BpSVhadVFrSkNkblcxdmI4L2xjaWRPbkJnWkdWbGFXbHBjWEZ4Y1hLeW1wdmJvMGFPZ29DQ1NmWE81M09IRGg4K2ZQOS9Nekl4Y08ydldMRE16c3pWcjFraC9vL3o4L1BoOC9ySmx5MnFmbWpsenBvYUd4c2lSSTZVZlRZeXlzbkpSVVJHWHl5VjdRbjc0UDVZdVhkcXRXN2RHRDB2ZXVGbXpaa25vbzZPakV4WVdKaWNueDJLeHlFcFkydHUzYjVPVGt5MHRMWnMzYjg1c0ordmlVMU5UNlpUV3dNQmd5cFFwdnI2K3pabzFZNjVYemNySzJyQmhnNzYrL3RLbFM1bHhxcEdSMFQvLy9ETi8vbnl4eVpDMGV1SENoZlhsMmpObXpOaTJiUnQ1Zk9qUW9kb2RUcDgrdlcvZnZnTUhEbGhaV1VsNDFUL2k2dFdyOUZjc0ZFVXhQeEpEaGd3SkRBd2tqOWV2WDAreVdyTHcvTWFORzk4ZG1hVE1ZbmU3UGlvcUt2NysvZ29LQ25KeWNna0pDUmN1WEtCUGtiMUdFeE1UMzc1OXk3eGt3b1FKYkRiN3lKRWpBd2NPOVBIeDRYQTR0cmEyRVJFUmpvNk9rWkdSOGZIeGl4Y3ZkblYxUFg3OE9DbHZZbTl2djJ2WHJoNDlldlRxMVV1YUtYMzc5dTNqeDQ5a2JUV0prc2xobmN2eldTelc4K2ZQeWVOUm8wWU5IRGlRZkZueS9QbnpwVXVYSGo1OG1Id2pzbmZ2M3F0WHI5SlhEUjA2MU1mSDU1OS8vaUdIa1pHUldscGFBd1lNb1ArSVNrcEt5Tzh0d3NMQ3hvd1pRN3JSWlVBSURvZXphTkdpZmZ2MjNiaHg0N3MxNVFFQUdnUnBOUUFBQUFBQXdBOHhOVFVsUDhsM2MzT0xqbzZtVjZFT0hUcFVLQlNlT1hQbThPSEQxNjVkYTlPbURXbi80NDgvbUVsaWRIVDBybDI3OVBUMFRwMDYxYjU5KzZ0WHIyN2N1SEhObWpWT1RrNC9NcXQyN2RxUmRhTjVlWGxYcjE0ZFBIaHcxNjVkNmJNUEhqeElTVWxSVUZCbzNyeDVlWG01VUNqY3NXTUh5YjYxdExRME5UVzdkKytla3BKeTZOQWhFbmgxNmRMbDJMRmp6UEV6TWpLMHRMU2tuMDlKU1VsNGVIaS9mdjM2OU9sVFo0ZkdaYU5wYVdra25rNVBULy82OVNzOWVJc1dMYnAwNldKalkyTnFhc3FzeHRzZ3BhV2wwZEhSSFRwMHFITXBNWi9QZDNGeG1UVnJWdCsrZmNrYk9tREFBSkw2MFk0ZVBacWNuTHhreVpKKy9mclZIbUhidG0zTUFKcW9jM1BGejU4L2kxWE5EZzRPMXRMUzZ0dTNyMWpQMU5UVXZMeThybDI3MXE3VFVscGErdnIxYStabjc5dTNiN1dMaWtSRVJNakp5VlZYVjllNXlWNnpaczNFWG1Nam1KaVlyRml4Z2xTLzBkRFFtREZqQm1uMzgvTnJhTVZ0TVNUa0pWOEdTSERod29YbXpadVBIRG1Tdmt0YnRteGhCdWpwNmVsang0NTFkSFFVcSs1QzdONjlPejgvUHpvNm1oeU9HalZLVGs3dTh1WEw1S3VMUTRjT2JkaXc0ZUxGaXhSRjZlbnBXVmxadlgvLy92Mzc5K1JETG5rWHhDdFhybHk1Y29VK1BIYnNtTmpmblJpNnpJaWNuSnk4dkR3NUpQVmtPQndPT1JSYnF0K3paODgyYmRyUUZXQlNVMU9uVHAxSzl6bDY5T2o5Ky9mSmQyOENnV0R4NHNYa01ZZkRvWk54WXRhc1dUNCtQZ0VCQVVpckFhQnBJYTBHQUFBQUFBRDRLWlNWbGVsS0ZEbzZPblN1SkZaQVk5Q2dRYWFtcGdjUEhtelZxbFZKU2NtK2ZmdFVWVlVuVEpqd2c4L2VvVU9IRFJzMmtCb0NWNjlldGJLeW1qbHpKbjIyb0tBZ0pTVkZVVkZSVFUzdDFLbFRTa3BLMnRyYXpaczNaOWJZRFE4UFAzdjJiR1ZscGJ5OHZOaW1jQ1VsSlVWRlJYVHRhV25FeDhmemVEem1jbStLb3Q2L2Y4OHNrREpqeGd4dGJlMEhEeDU4Ky9hTjJhMmlva0lnRUlndHJWVlFVQmd6Wm95ZG5WMUJRWUdTa2hLcFhMRisvZm91WGJwMDZkS0ZXYmhEUXBWbnlhNWV2VnBWVlZYZnd1cjA5UFM0dUxqcjE2K3ZXYk5tNmRLbGpSai8vUG56WkExdkk1QjRrVjZHVEZ1OWVuVjBkTFNucDJmdGQrZlJvMGNMRnk1VVVsS2lXNzU4K1VKUzQ5cldyMTlmWjN1M2J0MUlMUHNqVEV4TVRFeE1jbk56Zlh4OEprK2VUQkxoeXNwS0h4K2ZCbjJvYWlOTGh0dTNieStoVDJWbFpXQmc0T2ZQbitmTm03ZDU4K1pHNU9ONWVYbTdkdTNpY0RqMUxXRGZ2MzgvOC9EKy9mc2svTzNidDYva3ROcmEycHI4bXFHd3NOREJ3V0hSb2tYanhvMmpLQ29xS3FyMmU5MDRMQmJyOXUzYkxCYnJ5SkVqWktyTUR5RmRMdnpjdVhPSER4OG1DVFY1TERhT3NyS3ltWm5aWDMvOWxadWJXM3N2VUFDQVJrTmFEUUFBQUFBQThCT1ZsNWVUbWdQTVJtWmdyYW1wR1JJU1FtSXZGeGVYb3FLaXZYdjN0bXZYaml4Mmxvek5acnU0dUVqdXcrVnk2ZWljeHVmelNUVmJpcUwwOWZYdjNyMWIrMElGQllXSWlBZ1dpOVdwVTZjWEwxNjR1Ym0xYnQyYVZCQW1xeS9yV3lWZHA4ZVBIMU1VTlhqd1lHYmoyN2R2RHg0OFNCOE9IejVjVzF2Ynk4c3JKU1dsOWdqMDVwT0VwcWJtbURGakRoMDZwS09qMDc1OSs3MTc5NGFFaE5qWjJkRUI0bzBiTjdwMzcyNWdZQ0Q5Sk1WY3VIQkJVVkZSck1vMnJYUG56cGN1WFhKMGREeHc0TURyMTYvLzUzLytoN2xIb2pUSXh5QWpsVXdqcFFBQUlBQkpSRUZVSTJQU3BFbFNYcko2OVdxU1p0YUhsSEZvMXF4WjdWUGtUV2VtMVowN2R4WXJpTHgzNzk0clY2NzQrL3ZYVjdtaW9ic1JTcENRa0VCUlZQLysvY2xoWm1ibWQ0Tm0yczJiTjVPU2ttcTNrM1QxMnJWcmRaWnZKaHdjSEM1ZXZMaGh3NGF6Wjg4bUpTVWRPWEtrY1dIcjVjdVhwZCszODl5NWM3dDI3U0tQS3lvcWVEd2VLVnBTV1ZsWlZGUkVVUlQ1ZmtWSFI0ZFVBU0oxcTF1M2JrME9hNi9CYjdTZE8zZW1wcVpTRlBYcDA2ZWlvcUlYTDE2UXp4WDVLTkwzN2VQSGo5WFYxZVNRZmp4bzBDRG05cFhtNXVaLy9mVlhmSHg4blh1UUFnQTBEdEpxQUFBQUFBRDQvUWw0d3ZRUHBlV2wvUEp2QWw1bFRYM2RCbzVzcGE2cFdOOVo2ZVhrNUtpcXF2cjQrRXliTnEyZ29FQlpXWmtaRnJOWUxMRjl5VWpBR2hRVWRPdldyZEdqUjArYk5vM2VpazBNajhjVENvWDBhUEx5OHQ5TnEwbkZXN0dxSGRYVjFYUnFtWmFXdG12WExrMU5UV2FPV1ZwYXl1Rnd5TExpNWN1WDUrYm14c1RFVkZWVmtmbHJhMnM3T1RrMXFIYkh1M2Z2Mkd3MjJmbVFabU5qWTJOalExSFVpUk1uNk5qYXo4K1BGRittMmR2YmYvdjJUV3hKTDRsNjZhb1UydHJhUXFHd3BLU0V2TkxVMU5UTm16ZjM3OS8vMUtsVDBrK1M2Y1dMRjZtcHFSTW1USkJROEtSTm16WWhJU0VyVjY1VVVWRmgzcjBHRVFxRmxaV1ZqbzZPUTRjT2xkQ054K010WExpUUpNNFM1T1RrY0RnY2VuTkNKbkl0ODZQSVpyT1p1WForZm41VVZKU3hzVEVwLy9LenhjZkhNOTlCVWlGYTdCTlNuL3YzN3pNclpvaVJ2UHA3OXV6WjdkdTM5L1B6OC9UMGpJK1BGL3NpUnhyYTJ0ckd4c1psWldXalI0LytidWZaczJjdldyUklSMGVuVzdkdTVQc01OemUzYTlldWtiT0hEeDhteTVaZnZuelowR2swam82T3pyZHYzd1FDQVpmTGJkT21qWjZlSGlrYkloS0pZbUppNkMrdXlHTHdWYXRXTVIvZnVYTkhSMGVISHNyRXhJU2lxQThmUHZ3N013ZUEvMGNnclFZQUFBQUFnTjlaZmpZMzdrYldxNFN2QXA3d3U1Mjc5dFZwZEZwZFZGVDA5ZXZYaW9xS2NlUEcvZlBQUDF1MmJBa1BEdzhPRGxaVFV5TjVFSTNGWXRVdUlIRG56aDFTUFlEODhKL3M4RmI3V2V6czdCSVNFdW84VlIreVNMTkZpeGJNUmg2UEo1YXV1cnU3MDA5TlVkU3FWYXZvQWhyWHIxOGZNbVRJaVJNbnBIL1Myb3FLaXJTMHRPcXJuTUFrZHJ0SUtDOG5KOWUyYlZzSlY1SGxzYm01dVZwYVdqVTFOVnUzYmxWU1VxSlhzellDcVRzc2VYOUZpcUxVMWRYOS9mM2w1T1RJU3p0Nzlpd3BuVXc4ZS9hTW9xaXdzTENIRHgvU2piMTc5N2EwdEJRYlIwRkJnVm1HcFRheEFqSjE0dkY0bVptWm5UdDNydk0razdTYVhnRHU1dVlXR1JuSjdDQVVDbms4WG1wcUtuTS92VHJ0M0xsVCt2WGc5VWxJU0RBeE1hRnJUQ2NtSmlvb0tIVHYzbDJhYTNmdTNPbnE2aXJXbUpPVFkyMXRQV0hDaEowN2QwcTRsdnpRZ2NWaU9UczdWMVZWY1RpY2ZmdjJNYmRZcEhkWlBINzhlTzM2RzFldlhoMC9mdno0OGVOemMzTXpNaktzckt5R0RSdFc1eE1KQkFKWFYxZFNSV2ZjdUhIMDM1ZXRyZTNRb1VPNVhLNjd1L3VrU1pPR0RCbENyM2tQQ1FrSkN3dWpKN0IvLzM0dkx5KzZvRkNUV0w1OE9VVlI5KzdkaTQ2T0hqVnFGTDFSYWsxTkRiTk9kKzFLSUdKMXErbnZ3TWphY0FDQXBvSzBHZ0FBQUFBQWZsc3BpVVhCM20rckJkS1dCbTVjRGVHblQ1KzZ1cnArK3ZTSnJKTFcxZFdkTm0zYXBFbVRSbzhldlhYcjFvU0VCRGFiL2U3ZE8zcVRRN0dGMWFTZzhMcDE2NFRDNytmcGpVQVdOWXNWeE9EeitXSnA5ZnYzNzVscEtWbVJUVnk2ZEVsVlZYWGV2SGwwUzNKeThwRWpSelp0MnRTaFF3Y3BwMUZjWEN3NWJ2NUIrdnI2cEphMGlZbUpwNmRuVWxLU3A2ZG5vNSt4cEtRa09qcmEwTkJRbWgwRm1ZV1BRME5EMDlMU3hEcUlyUUtlUDM5KzdiVDZ4SWtUQVFFQmpac3Q3ZFdyVjBLaHNMN2x5V1MzU1RxdEhqMTZOUFB0ZS9YcTFjMmJON3QzN3k3TnBubk1IVHNiNTU5Ly9zbk56YlcydGlhSFFxSHd6cDA3ZmZyMGtiS2FpcEtTVXUzRjdMZHYzeWIxWkdwcWFzNmRPMmRxYWpwbzBDREo0NUNuR3pCZ0FQTk4vUGp4NDkyN2Q5dTFhMWZucndmRTFxMTM3ZHFWL0Q2Z3RxcXFxdHFST3RtWDFkVFV0S2lveU4zZHZWdTNicE1uVDZaUDllN2RtOVIyTHlzck8zYnMyTEJodzB4TlRjbkthL0xxbWtwVVZCUXBCdUxqNDBOcWwvUDVmSGw1K1pTVUZKSSsvL1BQUDlYVjFhU0FENmtHWGh1cFhpSlcxQjRBNEFjaHJRWUFBQUFBZ045VGFSRXZ5T3NOZmFpa3pPN1FwWmxtYzQ2cWVyMmJxbWxvTldaaE5aZkw1ZlA1YytiTStmang0NGNQSDRLQ2d1aFR1M2Z2SGpWcVZHRmg0WXdaTTV5Y25Cd2RIY2t5WWVhMlpyZHUzVnE3ZHEyR2hzYmN1WE4vUEs4VUl4QUlYcng0MGFWTEY3RVFzTEt5VXF6bDVNbVRwMCtmcGc5NVBGNmQyOEdscGFYNStQaVFxS3RUcDA1aXRhUWxVRlJVRkt2djBiUTZkKzVNaWhJVUZ4ZWZQbjNheHNhR0dRSTJWR1JrcElUOUZjV3NYcjFhVDA5dnk1WXRjbkp5bHk1ZHFxbjV2NlZtVHB3NGNlTEVpWk1uVHpKWEs5ZTVyZCtPSFR2cUN6Mkppb29LRWx4S1FNbzRtSm1aMVhtMnNyS1NXVUo5eUpBaFpGVXZXUjU3OHVSSkRvZHo0TUFCS1N0SC95Q0JRTkNzV2JNTEZ5NzA3ZHQzNU1pUjhmSHgrZm41eTVZdGEvU0FmRDQvT0RoWVhWMTk1TWlSaFlXRjN0N2VTNVlza1p4V1IwZEhuejU5MnMzTmJlVElrU05IamlTTlFxR1E3RWU2ZS9mdTc0YmRwTll6aVhScmErZ0hQaXdzVEVkSHAxV3JWdVJYQXNlT0hUTXpNNXM3ZHk1RlVWT25UblYwZEpSUWxLWkJTa3RMWTJKaXRMVzFjM0p5WW1KaVZGUlVGaTVjeU9WeVZWVlYvZjM5eWU4QWVEeGVaV1hsMnJWcnllTTY2NVdUVDFRalNxa0FBRWlBdEJvQUFBQUFBSDVMY2prWkZlU1JpcHE4MVd6RFBvTjE1UlhFRnpVM2lhRkRoNUtVME0zTlRheUVLOW1OY01PR0RWZXZYajE2OUdocWFxcTN0emVielNZN0h4STFOVFU2T2pwQlFVRk5zcEZhVFUzTnk1Y3ZFeElTRWhJUzl1L2ZuNXljWEZKU3dsd1dUWEM1WExHbHFSNGVIdlZWQWlGMUNlN2R1M2ZtekpsSGp4NVJGR1ZwYWVubzZOaWdYUmExdExSK2FzV0FaczJhZGVqUTRmTGx5MSsvZmgwMmJOaVAxQUFoWlVDVWxKVHEyMStScWFLaTRzNmRPOGJHeHFUNGh0aDNBQ1NZVmxKU2tsemxnNktvcEtRa3laV3Z2MXV4dXJ5OC9OS2xTNHFLaXZVVnBxaW9xS2d6VytSeXVVNU9Ubmw1ZVZaV1ZwOCtmU0svRXFqUG9FR0RtaVNkN05LbHk4V0xGNWN2WDc1czJiSmx5NVk5Zi82Y3crRTBxQks2bU5PblQzLzkrblh4NHNYU1R5ODZPdnJ2di84VysvSWdORFQwOWV2WE5qWTJKS29XaVVUdjNyM3IxcTFiZllORVJrYmV1SEdqMGRObWtsQUZSVnRibXl4a2JoSmhZV0c5ZXZVcUt5c3pOemUzc0xEdzh2THExcTBibjg5djFxelpnUU1IU0I5Uy9ZUDhJMUJRVUpDVGsxTjdIUElYM1ZRWk9nQUFnYlFhQUFBQUFBQitReUtSa0tTSCtwMDA3TlozVjFIN2lmL3RVMTlCWVpGSUZCWVdwcXlzUEcvZXZIbno1bmw2ZXBMdEUrWGw1Y2wyaFUrZVBDa3NMQnc1Y21UdjNyMWJ0bXpaNkxRNkx5OHZNVEV4S1NtcHRMUTBMeTl2enB3NUZFVzFidDJheCtQNStmbkp5Y2xObURCQjdCSXVseXVXTVpXV2xwSUsxd1NaSVMwcEtjbkJ3VUZWVlhYT25EbTJ0clprSVhPRDZPbnBwYWVuYzdsY2VtMXZrek0yTm82S2l1cmR1N2UzdHpkWkNwcWZuOStJak8vNTgrZHBhV21USmszUzFOVDhidWZIang4TEJBSlN2ZUZIM0xwMUt5RWhnVDZzckt3VVMxMUYzNnRUYytEQWdXL2Z2azJiTnEyK2wweFd3b3JsNXVYbDVjdVhMMDlNVE96WXNXTjBkSFIwZExUa1o0bUppV21xeGRmdDI3ZS9jT0hDeG8wYmZYMTl5VjZhalE1a1AzNzg2T3ZycTZtcHVXVEpFZ25kWHJ4NDhmYnRXL0xPOG5pOHVMaTRqaDA3R2hrWjBSMEtDZ29PSFRxa3E2dnI3T3hNV2p3OVBZT0Nna0pDUXVxcjViMXk1VW9IQjRmNm5yR29xRWpLOUR3ME5KUlVyaWZFNmxZVFM1WXNJVlduZjBSbFplWEpreWUzYmR0R1NuSTdPVGxwYW1xcXFhbVI0dTl2M3J6SnpNd2svMHd0V0xDQS9JcWl2a2lhL0l0UnU5QThBTUNQUUZvTkFBQUFBQUMvRzVGSVJLSnF0cnpjTENmam54cFZTM0RyMXEyVWxKUlpzMmFSOWJaMEJWczFOYlgzNzk5VEZCVVhGeGNRRVBEOCtYT3lRMkRqdkhyMWloUXVJR0hUb0VHREJnd1lNSERnd0xadDI0YUhoeWNtSmxwWldkV09GN2xjYnV2V3Jaa3RibTV1WW4yWVdhMm1wdWJhdFdzblRweElaNTJiTm0zcTJyV3J2YjI5bFBQczI3ZnZreWRQbmoxN1Z0L0tYNXBRS0R4Mzd0eUVDUk9renk2TGk0dmQzZDFKMG1wbFpVWG5nOGVQSDQrS2lvcUppWG41OHFXVUJaRXBpaUliN2tsWkJvUXNuNmZyU0RUVTA2ZFBiOTY4R1JvYTJxbFRKM3Q3ZXdNRGd3TUhEbVJsWmRuWTJKaWJtMi9idG8zRWlCOCtmTkRYMTgvTXpQVHo4M3Y2OUdudGF0b1JFUkVoSVNHYW1wb1Nhck44Ky9aTnJPeHlibTZ1ZzRORFNrcUtyYTJ0czdNeldYeE5sSmVYang0OWVzcVVLWnMzYjJZT1VqdkJMeXNyQ3drSmFkbXlaU05LcjZpcHFhMVpzeVl1THE2NnV2cisvZnV6WjgrV3ZoSTZyYlMwZE5XcVZaV1ZsWHYzN3BYOEJjT0hEeC8yN05tanA2YzNkdXpZUjQ4ZVZWUlVqQjA3bHRsaHo1NDkzNzU5TzNqd1lMTm16VWpMN05telEwSkNObTdjZU9YS2xUb1h5QWNFQklTR2huNTNrc2VQSDYrem5yaFFLSHorL0hsc2JPeWdRWU9XTGwxS3Q1ZVhsd2NHQmc0ZVBMaFhyMTUwWTc5Ky9iNzdSTjkxNHNRSk5wczlhdFFva2xhejJleTVjK2VTUFVXTmpJd09Iang0NmRJbHNUOFdQcC9mdlh0MzBvZnA2ZE9uVFRVckFBQWEwbW9BQUFBQUFQajl5SkgvR1RDaWxiYXV0QmxsMHlvcEtkbTllN2U4dkR3emdTSjBkSFNLaW9wNFBGNWFXbHJMbGkzRk5tMXJxTzdkdTF0YlcvZnQyOWZNek16UTBKQnVmL1Btelo0OWUxUlZWY1hTUnBMbVYxUlVpSzF4ZG5OenM3Q3dvQTkzN05pUmxKUkVIeG9ZR015ZVBadlovKysvLy83eTVZdjBhYlc1dWJtdnIrK2pSNDhrcDlVZlAzNTBjWEY1K2ZLbG1abVpOR20xVUNpTWlJZzRkT2hRVVZIUnFsV3IzcjE3ZC9yMDZWbXpacEZYbDVXVnBhQ2cwS0E3WEZKU0VoTVRZMlJrSkUwR0p4UUs3OTI3MTZaTm0vbzJOdnl1d01EQXhNVEV6WnMzS3lzcmw1YVdscGVYVXhUVnRtM2JIVHQyYk42OE9UczdtNVJCMzc1OU8wVlIvdjcrcjErL2pvMk5EUTRPWmo3aitmUG5kK3pZd1dhelBUdzhtamR2WHQ5emtUV3o5RjJOalkzZHNtVkxjWEh4d29VTHlZZUVXWXFFL0dLQXcrRjg5MTE0OGVMRndZTUhKUzlxcnMvbno1OFhMVnJFWnJQbnpac1hGQlEwYytiTUF3Y08wSi9EeE1SRWVyZlArbXBBbDVhV0xsbXlKQzB0N1k4Ly9oZy9mcnprcHlPVkswaGhhUExkQmpPdFBuLysvTTJiTiszdDdZY09IVW8zR2hnWXJGMjdkdCsrZlh2Mzd0MnpaMC90TVFjUEhqeDgrSEFKVC9yMjdkdWdvQ0N4UWk0WkdSbmtldzVQVDAreWpIcjA2TkhNc3QyNXVibUJnWUZEaHc0bGRhdWJVSGg0K0lvVks4VEt6c1RFeEppWW1Pam82RkFVMWJOblQ3RmdldlBtelhYV2gzbjgrTEdLaWtwOXE4NEJBQm9IYVRVQUFBQUFBUHh1NVA0M3JLWk1oL3lyUDFHdnFxb2lhN3FycTZzM2I5NmNsNWUzY3VYS3RtM2JpblZyMzc2OVNDUjY5ZXBWVWxKUy8vNzlwUjlmSkJMbDV1YXlXUCsvNnR0c052dmd3WU5pUFYrK2ZMbHMyVEl1bDN2bzBDR3hOZFNrMGtWVlZaV0JnUUd6VVV0TGl6bFZSVVZGK29uWWJMWlkxbFpWVlpXVGsvUGRUZitZVEUxTjlmWDFiOTY4dVg3OSt0b0Ztbms4SHRucGtaUUFYcjE2dFRScmJBc0xDKzN0N1Q5OCtHQnNiSHpzMkxFZVBYcGtabVphVzF2djJMSER3OE9EWk45aVVWcGxaV1YyZG5hN2R1M3FHL1BLbFNzOEhvOWVyaTdaOCtmUDgvUHpiVzF0eVp0T1hnVVR5Vmg1UEI1ejJUSkZVU3dXUzFsWk9TMHQ3Zjc5KzA1T1RtUXhPUE0ranhzM3JsV3JWdVFkcWFpb1NFNU9uang1c29hR2hxK3Y3OHlaTTVjdVhSb1dGcWFycTh2bGNuZnUzQmtSRWNGbXM3Mjh2Q3d0TGV1YjZ0OS8veDBmSDkraVJRdGRYVjN5RHJxNnV2SjR2RU9IRG4wMzVKWHM3Ny8vcGlocTFLaFJEYjB3SlNYRnljbXBxS2pJeDhkbnhJZ1JwcWFtR3pac1dMcDA2ZDY5ZTBrSGt0Rkw4UEhqeCtYTGwzLzY5TW5hMnRyRnhZVnVKNHVndjM3OVdycy9SVkh0MnJXcnFxcTZkZXRXdTNidGpJMk55WHNYR0JoNDZOQ2gzcjE3T3prNVpXZG5sNVNVbEphV2xwYVdGaGNYa3lMdjRlSGhZOGFNcWYxZGk0bUppZVJGNVNvcUtzeWRWNnVxcXF5dHJiT3lzc2hoang0OWhnOGZQbno0Y0JNVEUrbHVHMVZWVlZWVFUwTTI4NlEvVnlLUnFMcTZtaHlTTWo1VlZWWGtzTHE2bXU3SjRYQWNIQnltVDUvT0hMQ29xQ2doSWFHaFcxeW1wS1FrSnlkUG56Njl6bDFEQVFBYURXazFBQUFBQUFEOFZxcTROZVFCVzE2dXJlRVBMVnVXVWxaVzF0bXpaMFVpMGQyN2QzVjFkV3RxYXRhdlgzL3YzcjErL2ZvNU9UblY3bTloWWJGdjN6NDdPenVoVUdodWJpNTU4Q2RQbm5oNGVLaXFxcXFvcUdSbFphV25welBMN05ZbUVBaE9uang1OU9oUmdVQ3diZHMyRWtTZU9YUG15cFVybXBxYVNrcEtOVFUxNVBmN2RjYUxpWW1KaFlXRlhDNzMrZlBuK3ZyNnBOSEF3T0QyN2RzK1BqNWs2YVZJSkhyNDhLRkFJR0RXS1BndU5wdTlkT2xTRnhlWFM1Y3VrWGlYNmVYTGw2U2NSWThlUGZidjN5LzVOZEowZEhSbXpKaWhvS0F3YTlZc2txMjNhOWZPeTh0cjllclZaV1ZsQXdZTXlNek1YTHg0TVkvSEd6dDJMSWZEVVZGUnljdkxLeTR1cmwzSW0wYjJWNVN5cUFXcDZrc1N6TXVYTDllWHJpNWN1RkNzcFhYcjFyR3hzWDUrZm9xS2l2VGkyWTRkTzk2N2QrL28wYU4wSWVBUEh6NElCSUtiTjIrU2wwQlJsS0dob1plWGw0K1BUMDFOelowN2QzYnQycFdUazZPbHBYWDQ4R0d5S3lCdDdOaXhOVFUxNnVycUhBNm5vcUlpTlRWVktCVE9ueitmbk9Wd09GNWVYaTFhdERBME5MeDc5MjVHUm9iWURFbmkrZjc5KzlPblQ5ZCtSVE5tektETFlyeDgrVkpYVjdkQkh3YUtvczZlUGV2cDZWbGRYYjF2M3o1UzlYdk1tREVCQVFHN2QrODJOemUvZmZzMlJWRmVYbDcwOXdwOFBwKzVXU2lmeno5MzdweTN0M2RWVlpXZG5aMnpzelB6V3h3dExhMTI3ZHJkdUhGRFZWV1ZMclB6NWN1WG16ZHZHaGtaYVdscDNieDVrOHZsMHQ5SmNMbmNZOGVPaVVTaXhNVEVnUU1IaWsxVlFVRkJTMHVyc0xCdysvYnQxNjVkbzR1RUVHL2V2S2xkSW9NcE9UbVplY2poY0RwMzdteGlZbUpwYVdscGFVbld3ajk4K0pEVTVhQ1ZsWlZSRkJVZkh5LzJGWWk1dWJtenMzTktTZ281Wkg1akZCVVZSWmVacGlocXpabzF6QXRKejFPblR0WGVjOVhEdzZPNnVwcGVabDVhV25ycjFpMW1oenEzV0R4Ky9EaUx4YXI5MnhFQWdCK0V0Qm9BQUFBQUFINHJwVVgvdXoyZ29sTGRteDgyT1FVRkJaTG9xYW1wT1RnNGtPWFZKaVltdnI2K2RXN0FhR2hvdUc3ZHV1UEhqL2Z0MjNmcTFLbVNCOWZWMVgzNzlpMTV6R0t4akl5TWR1ellJYUYvY1hIeCtmUG5sWldWdmJ5OHJLeXNTS09lbmw1S1NncFpqRWtPTjI3Y1dPZXk3dVRrNURObnpyQllMQk1URTdvQzh1clZxNzk4K2VMcjYwdVBvS2FtTm5IaVJCc2JHeWx1ei84MVpjcVUwNmRQbnpoeFlzS0VDUm9hR25SN2VYbDVjbkt5dkx6OHNtWExIQjBkNjl1MXNrNTAvRW9iTTJhTXY3Ly8wYU5IRHgwNlpHWm1Obm55WkNVbHBhNWR1MlpsWlFrRWd0YXRXMXRaV2ExZXZick8wWjQrZmZyeDQ4Y3BVNlpJczcraVVDajg2NisvbEpTVVNFemNyVnUzRlN0V1NEbHRVcHhrNjlhdDF0Ylc1RHNBaXFJMmJ0eFlYRnpzNys4dkZsQ1M5MnZJa0NIazBOTFNjdGl3WVNLUnlOblpPU2NueDl6Y2ZNK2VQYlZYMExkcTFTbytQcDQ4bHBPVGE5T216Wnc1Y3hZc1dFQjNvR1BaYTlldXhjYkcxcDZrc3JKeVNrb0tIWXd5alJzM2pxVFZBb0VnS1NuSnhzWkdqdjVGZ3hUKy92dnYzYnQzNitycUhqeDRrUGs1SERCZ1FHUmtwSnljSEl2RllyRll4c2JHblRwMUlxZjRmTDZ4c1RFZFBXL2J0dTNxMWF2Tm1qWGJ2My8vdUhIamFqK0ZsNWVYdTd2N3hZc1h5Y3BpOG5KTVRVMUorWGl5aEovK3drWkRROFBSMGZIdDI3YzZPanJObXpmWDBkSFIwZEhSMXRadTNyeTVscFlXaWFjOVBUMERBd045ZlgyM2JObkNmS0xZMk5nSER4NUllTEZDb1ZDczVkaXhZMkl0Zi8zMVYxaFltRmdqaThXNmUvZnUzYnQzbVkzYnQyK2ZPWE5tZm42K2hHZVVvRTJiTm1JdEtTa3BWNjVjc2JhMnByOGkrdno1ODhhTkc1bDlTTjFxWmt0U1VsSjBkUFRzMmJQRmZxSUJBUERqNUw2N3JUQUFBQUQ4djJEUDh2anlVZ0ZGVVZ0OUJxbHJLc3A2T2dBQWpmZFhXSHBzWkFaRlVXcnFDdHVPbWYxcnp5c1VDdW5Wblh3K244dmxTcE40TWtWR1JtN2F0T25nd1lQVzF0Yk1kdEgvd1dLeHBNa0UwOUxTMU5UVWF1L2NLQlFLU1hLbnFDaXpmK2ZUMHRLbVQ1OCtiTmd3YjI5dlp2djkrL2UxdGJWNzlPaFI1MVZXVmxiRnhjVlBuano1MmROYnYzNzk5ZXZYUTBKQyt2YnRLMDMvbEpTVWQrL2VOVFMxYnlwRlJVVnhjWEZUcGt5cHI0TklKQklJQkRVMU5XdzIreWU5NldTVHoxT25UbjMzVndKaXpwNDlPMzc4ZURxcGI2amMzTndUSjA2c1hMbFMrcTA0bVVwTFMyTmpZeWRObWlSV1YwZUNpb3FLTTJmTzJOdmIwM3Q0NXVibURoczJiTjI2ZFE0T0RoSXV2SFhyMW9vVks4TER3K3Y3ZU11S2pZMk5oWVhGcWxXclZxNWM2ZXpzVEpheGI5dTJMVFUxdGM2NjFYUmplWG41MUtsVFNYVVU2VGN2QlFDUUV0SnFBQUFBb0pCV0E4RHZSRlpwTlVncExpN3U2ZE9udHJhMnRaY0RBL3kzVkZkWHM5bnNCcTByLzNWVVZGU3cyV3dPaDBPK3o1RCt3b1NFaEljUEg5clkyREMzZFFVQWFDcW9CQUlBQUFBQUFBRC9IZ3NMQ3dzTEMxblBBcUFKeU12L2gwTVZ1dko0ZzZKcWlxSUdEUm9rVmlRZEFLQUpTZnViRndBQUFBQUFBQUFBQUFDQW53ZHBOUUFBQUFBQUFBQUFBQURJSHRKcUFBQUFBQUFBQUFBQUFKQTlwTlVBQUFBQUFBQUFBQUFBSUh0SXF3RUFBQUFBQUFBQUFBQkE5cEJXQXdBQUFBQUFBQUFBQUlEc0lhMEdBQUFBQUFBQUFBQUFBTmxEV2cwQUFBQUFBQUFBQUFBQXNvZTBHZ0FBQUFBQUFBQUFBQUJrRDJrMUFBQUFBQUFBQUFBQS9IL3MzWGRjVTlmZkIvQ1R2UWdFQkVFVUZjVTljRXZkbys1Wlo3V3VhbTFyNjZCYUYxcHIzWHZ2YmJYT09oSEVDUzVVUkFVVnF3d1ZCVUZaZ1pDZDNEeC9ISXd4Q1FqVy92SzBmdDUvUEsvazNuUHZQVGRRZkg2Zis4MzNBRGdlMG1vQUFBQUFBQUFBQUFBQWNEeWsxUUFBQUFBQUFBQUFBQURnZUVpckFRQUFBQUFBQUFBQUFNRHhrRllEQUFBQUFBQUFBQUFBZ09NaHJRWUFBQUFBQUFBQUFBQUF4ME5hRFFBQUFBQUFBQUFBQUFDT2g3UWFBQUFBQUFBQUFBQUFBQndQYVRVQUFBQUFBQUFBQUFBQU9CN1NhZ0FBQUFBQUFBQUFBQUJ3UEtUVkFBQUFBQUFBQUFBQUFPQjRTS3NCQUFBQUFBQUFBQUFBd1BHUVZnTUFBQUFBQUFBQUFBQ0E0eUd0QmdBQUFBQUFBQUFBQUFESFExb05BQUFBQUFBQUFBQUFBSTZIdEJvQUFBQUFBQUFBQUFBQUhBOXBOUUFBQUFBQUFBQUFBQUE0SHRKcUFBQUFBQUFBQUFBQUFIQThwTlVBQUFBQUFBQUFBQUFBNEhoSXF3RUFBQUFBQUFBQUFBREE4WkJXQXdBQUFBQUFBQUFBQUlEaklhMEdBQUFBQUFBQUFBQUFBTWREV2cwQUFBQUFBQUFBQUFBQWpvZTBHZ0FBQUFBQUFBQUFBQUFjRDJrMUFBQUFBQUFBQUFBQUFEZ2UwbW9BQUFBQUFBQUFBQUFBY0R5azFRQUFBQUFBQUFBQUFBRGdlRWlyQVFBQUFBQUFBQUFBQU1EeGtGWURBQUFBQUFBQUFBQUFnT01oclFZQUFBQUFBQUFBQUFBQXgwTmFEUUFBQUFBQUFBQUFBQUNPaDdRYUFBQUFBQUFBQUFBQUFCd1BhVFVBQUFBQUFBQUFBQUFBT0I3U2FnQUFBQUFBQUFBQUFBQndQS1RWQUFBQUFBQUFBQUFBQU9CNFNLc0JBQUFBQUFBQUFBQUF3UEdRVmdNQUFBQUFBQUFBQUFDQTR5R3RCZ0FBQUFBQUFBQUFBQURIUTFvTkFBQUFBQUFBQUFBQUFJNkh0Qm9BQUFBQUFBQUFBQUFBSEE5cE5RQUFBQUFBQUFBQUFBQTRIdEpxQUFBQUFBQUFBQUFBQUhBOHBOVUFBQUFBQUFBQUFBQUE0SGhJcXdFQUFBQUFBQUFBQUFEQThaQldBd0FBQUFBQUFBQUFBSURqSWEwR0FBQUFBQUFBQUFBQUFNZERXZzBBQUFDT3hPVGtxRTRGTTFsWkgvR2NKcVV5Ly9BaFJpNy91K2ZScUlsZVgvaHVrK3AwaU9IRjg3OTVGYnQwTVhkMUR4NjhkeGlUbTZ1NWR0VjJra3htaHY3eEk4SXdIejZCZTdIRWFQemd3d0UrWlNhVEtUMDkzWFo3Zm42K1FxRW8wYWswR3MzZXZYdWZQeS91M3htR1lkUnF0ZDFkUnFOUnFWUWFESVlTVGVCalNVeE1QSEhpaEw2SXY2aUZTRTVPWHI5K3ZjbGsrdnR6ZVBiczJibHo1K2hQUjZ2Vi92MFQvai8zMTE5L1hiNTgrYjNEakgvN1QvM2h3NGN2WGJwVTJON1RwMC92M0xuemIxNENBQUErS1Z4SFR3QUFBQUErYWRvN3QvTzJiZUhYck1rdVZlcGpuVk1YOXlEL2p6M0dsNmt1RTM0cWFoekQ1TzNZTG16Y21POWZ6ODdPM056WHc0ZUl1M1IxL202TTNhUDFUNUx5Tm05eTZqL0E2YXVoSDJ2bVpya2IxckZsc2xKTGxoYzlMRy83VnMzbFMyNi96Ylc2QldWb2lQTG9FYzgvRHJBa0V2Tkd3NU1rYnFYS2hCQ1RSbVBLejdjY3ozWjJKbnorMjVFcEtkbHpaZ3NiTlpiOVBJVndpL3YvTGhwZnZ0UW5KUmEybDEycUZMOW1yV0tlQ2o0eW8xRWRFVzY3bVZ2RzI2VFY2dC8zeEVYOGVRZVdXUHlQVGU0L0tEWTJkdURBZ1V1WEx1M1pzNmQ1bzF3dTc5S2xTL3YyN2VmTm0xZjhVMFZFUk15ZE8zZmV2SG5seTVjdjVxVy8vUExMaVJNbmZ2ZmRkMWE3enA0OUd4Z1l1R1RKa2w2OWVoWHo2dm41K1ltSmhmNUhUUWdSQ29YVnExY25oR1JtWmdZRkJZMGNPVElnSU1EdXlFdVhMaTFac3FSTm16WXVMaTdGdkRxMWI5KytYYnQybFNsVHBrK2ZQaVU2ME5iWnMyZVhMMThlR3hzN2JOZ3dQeisvTld2V2NDMyt2azJkT2pVdExlMzMzMzhuaEJnTWhqTm56aFI5dHBZdFd6bzdPLy9OS1pscE5CcTFXcTNWYWpWdmFMVmFyVmFyVkNvek16T3pzckl5TXpNek1qS3lzckxvLzEyN2RtM2J0bTJMT0tGYXJSNDFhcFJXcXcwT0R2YjI5aTVzMk11WEw3Ly8vdnNSSTBaWWZyeEdvMUdqMFJSMkNJdkZFbHY4UVZDcjFmUG56NjlYcjE3cjFxM3Rqajk5K25STVRNelhYMzlkakk4QkFBQ0FJSzBHQUFBQUI5TTl1TStXeWJpK2xjeGJjdWJQMWNmSDJ4M01xMUhkZGRxTXQrK05SdjNUSjdiRDJHNXVYQjhmZFVTNHNGbHp0cXVyMVY0V2w4dXQ2RXNJWWVSeXpiVXJxck5uM0g2ZHphOVYyK1kwSmtJSVlSZjZSVFR0clZ1RUVFSGpKcmE3ak9ucFRIYTIvVnZ3cTB6NEF1UHJWeWFkblJwRGpxc3J6WmROREVQWW5NSXVYVENCNkZ1YXk1Y2t2WHJ6L2VzUmcwRVgvN2l3T0ZnWDkwQ3haN2YrMFNPM09mUDRkZjNWRjg3bmJkMXNPY0ExYUtaVktpMXExMTRkZmxGOThRTGIzZDI4a2Uwc28vR3VBQUFnQUVsRVFWVHN6UE9yb3I1dzNtaFRDOCt2VnQyUThpSnY2MmFXUUdBN0FaTk9KMmpROE1QU2F0WHBFTVh1WFM0VGZoSisxb3h1VVI0L3F0aTFreEFpNmQxSE9xTHdCTVJvZlAzdEtDWXJpeVVRZUI3ODAzYS9QaUZCZmZHODd2NDlZMWFXU2E5bnU3aHd5M2dMQXo0VGQrOUJCK1RNL1UxN085b2xjS0tvVFZHcFVIRXd1Ym1LUGJzLytIRG40U05ZVW1mRjdwMnEwSkFTSGVnMGVJaWtWMitUWHBlN2RyWHRYbEhiZG9RUWRmakZvazhpREFqZ2lNV0szM2VyenB4MiszVU9yMnJWRWs3L2t4TVdGc1ppc2F4eVc1bE0xcWxUcC8zNzkvZnExYXR4NDhhRkhYdjY5T2xYcjE1WnZpV0VaR1ZsN2RxMXkzWndyMTY5WE4vOUUzZm56aDFDU0kwYU5VbzBZWlZLWlh0K0hvOVh2Mzc5cjc3NnFvZ0RmWDE5dzhMQ0NDRmNMdmZ4NDhlVEprMDZlZkprcVZLbDVISjUvcnVQeFBMeThnZ2hhV2xwVnRYbFVxbVU1dGR5dWZ6Rml4ZTJsMmpkdXZXK2ZmdFdyMTd0NStmSFlyR3M5c3BrTWg4Zm4ram82RHQzN256NzdiZEYzeVk5bk1QaHpKbzFhL1RvMFN0V3JKZ3laWXA1cjFxdE5zOVpxOVZPbkRqUjI5dmJ3OFBEOWp4NWVYbFBuejRORGc3K3NMUjY0c1NKTjIvZVBIRGdnSStQajNsajM3NTlpMzR3d09WeW5aMmRYVjFkdmIyOWE5U29rWk9UVS9SVlJDTFJyRm16Smt5WThNc3Z2MnpmdnIyd1lXNXVibXcyKzlkZmY2MVVxVks5ZWdWUFBhOWR1elo2OU9naXpod1RFMk4rZS83OGViVmFiZmxncGtTV0wxOSs0TUNCYmR1MitmdjdmOWdaQUFEZ3Z3ZHBOUUFBQURpQ1hxK091RWdJMGNiRXNGM2QxT2ZQMHMyOFNuNkNobzI0RnY4Ym5qSytmcTI1ZW9YRjVWbHVaSlRLcko4bkZuR1JuUGx6YlRleTNkeEs3OWhOWDdqOStsdFcwTFNjdVhQYzVzN25WYW55empnVElZU3dPSVZHeHBwYk53bUxwYmtlcWJseDNYSzdwR2R2NVluanF0UDJVMFgzZFJ1NTVjcmxMSmh2ZVBiVWRxL3o2Ty9FM2JvVFFvakJ3Q3F5cUpuSnljbGR1NXBidWJKMDZIQkNTTjYyTGFxelowck5XOGlyV2ROaUVLTzljVU1aZkVJWDk0QWxGRXA2ZjhIMWVWdWU2VEp1QWx2aXBFOStsci8vRDVaUVNEOHJrNG1ZNHlBV201MjNmYXZsUmZsMTZyck9uS1crZWxtZm1FaE1KbE4rUHVFTFdBSStJWVFZRFd4bkYwSkk2UjI3TFF1NnFhd3BrNHE0bHlJWWtwTHl0bThUdFc1ampxb3RxYzZmbFE0ZVRQaDI4bkZDaUNieVdtRWRaa3dhVGU2R2RackxiNzY2enVlenVEd21LMHVYbGFWUGZtWk9xejhpazFxdHVmTCtyK1MvSGEvVkVqYWJ4U3Y0aFhjYU9JZ2pKVHkvS25aemM5V1pNSlpFSW1yUjBuWVh0M3g1UWdoTEtQTDg0NERsOXR5MXF6VlJOMFZ0MnZMOTY3MzlDb0xCa0Q2d243QkZTOWxQZG41ZTBrR0R0WGZ2eUpjdWNsKzVodVhrVlB4NytkUVlqY2F3c0xBbVRacmN1WFBueVpOM0hxY0poVUkrbng4Y0hIenIxaTNMN2Q3ZTNyMTc5NmF2OSszYmQrdldMYUZRYU40ckVvazJiZHBrZXhXZFR0ZXNXVFBidEpyRDRUUnMyTEJFYzFhcjFWdTJiS0dOUkxSYXJWQW9wUFd6OWV2WEo0VE1tREdESnUvaDRlRXJWcXhZdDI1ZGhRb1ZDQ0VMRnk1TVMwdWpaNURKWklzWEx4NCtmSGhRVU5EbXpadlhyMTlQaTVTdDJKWjFqeDA3ZHR5NGNZU1E2OWV2QndZR0ZqYkQ5UFQwL3YzNzIyN3YwYVBIc21YTGpoMDc5dWVmZjVZdVhacCtqSEs1M0c3TEVaVktSUWpKeU1pb1ZxM2F6Smt6R3pWcWxKV1ZWYXJ3ci9YMDZ0WEwvSE94ZFBQbXpWbXpaaFYyVk5IMjd0MGJFaEt5ZVBGaUg1dC81c3FWSy9mMTExK0xSQ0t4V0N4NlF5d1dpOFZpWjJkbnA4TC9vN3Q5Ky9iSmt5ZnQ3cEpLcFF6RC9QcnJyN2E3Qmc4ZVhLMWFOYUZRdUdyVnFpKysrR0xjdUhISGpoMXp0M2c4MmExYnQyclZxbGtkRlJ3Y25KS1NZcm1GWGpvM04vZlFvVU9FRUI4Zkg1UEpsSnljYkI3dy9QbHp0VnE5Zi85K3k2Tzh2THhvYmZqWXNXT3ZYTGtTR0JoNDdOZ3htVXhXMkQwQ0FNQW5CV2sxQUFBQU9JQkpvOG5idHRYRU1FU3ZaNVQ1ZWRzS1VsRkp2d0ZPL1FkWUQ4N1B6NXc2bVNXVk9vLzh4dlpVb2pidHhCMDcwZGVhTzlHY1V1NjhDaFV0QitpZlBqRm1aUWtidlNsbTVMMk52TGtWZlYyblRzLys3ZGZzT2I5NnJGbkhkblY3ZXhqdDdscElnYlB4NVV0RFVoTGhjbFdoSVNhdGxyQllyRGVkTkVSdDI5TVhzbWxCbG1HM0p2S2F1WWpWNllzK3h0eGNRb2o2VXJnaEtVazZiQVF0YmVaVnFtVFNxQWtoSmlORFdDejYyaEtMeHljY2prbXR6cDc3bTRreHVVNE5vZ2M2RGZoU2ZlVnl6dExGN3F0V3MxMEsvZ2QvUnVBNEppdUw3ZUxpTkhDUXBIc1Bsa1JpV1NvdWFOQ1E3ZXFxZjVyRUVvdjV0V3A3SHZ5VDZQVlpNNllMR2pkMjZqL1FQSXpKenM1Wk1FL1NzNWV3VmNHM3ZOMStuVU1JMFQ5K2xEVjFzbXpjZUdITFZuUzdLdVFVSVVSNzk0NXRlVFdUcjJSTFMxNkVhRExKVjY5Z2k4WE9vKzJVVExKZFpFeXVYQjBSSVhyejA3ZWlERDdCRW90Tk5sMTZUVnB0OW96cCtxUkVsa1RpOUVWZlljdFdIRTlQMnU1Y0h4K3Z1WG5kN3RuK0pvNlhsOTM2N3NLazkrN0I5L2VuSDdXWnNIa0xZZk1XdG9OVjU4NnlYV1RPWTM0czRvUXNpY1NZbW1KSVRSVTBhYW84Y2xoejQ3cnptQit0R3NnWW5pY1RvNUZmMVRxZktzRGp5Y1lIWnY0MFBtLzNUcGNmeHhYL1hqNDE0ZUhoYVdscGdZR0JGeTVjT0hmdW5OVmVEb2RqR3l6V3IxL2ZNaFd0WExseVNNaDdpdWozNzk4L2UvWnNxNDE2dmY3R2pSdTBOWWRTcVRSdkY0dkZ0bFhKbGtxVktrV3JaVStmUGgwWUdIamd3QUZhblIwZEhVMElLVk9tVE5XcVZXa2ZaRUpJaFFvVjZGdXBWR3BPcXdraEFRRUJnd2NQM3JkdjMrSERod2NPSE5pczJUdFBtTTZkTzNma3lKR1ZLMWVLUkNMTDdSVXJ2dlBuZXZyMDZiVnIxeWFFS0JTSzI3ZHYxNnBWeTZxNitmcjE2eEtKcEc3ZHV1YVpFMEorK2VXWEJ3OGV6Sm8xcTNMbHluWHExSmt3WWNLTkd6Y0t1MW5MQmhveW1lem16WnVXZTdWYXJlRE5YN0J0MjdiWkxXbG5QblJKZ1BUMDlNV0xGN2RxMWNwdUNGNjZkT2toUTRaOHdHbVRrcElPSERnZ0VBalk5cjRNZFBmdTNidDM3OXB1YjkrK1BRMmpLMWFzR0JRVU5IUG16SWtUSjFvK1kyamZ2bjIzYnQyc2pvcUxpN05NcStQaTRtaHI3RVdMRnRFdG5UcDFZclBaOURzQmxxeCtYUU1DQXVnUFFpQVFMRnEwcUZldlhzdVdMU3RSa3h3QUFQZ1BRMW9OQUFBQURzQ1NTajBQL3FrOGVrVHh4eDdQWFh1SzZJcHJVaWl5NTg4eHByMTBuVG1MN2VabU80RGo0VzR1S002YU5VUGMvbk54bDY2V0ExUVh6MnNpcjBtSERiZDdmcjUvUGVmUjN4R0Q0WjJvbWhBVFhYaXFrTnBxWmZCSlFvajdrbVhjU3BVenZoM0Zkbk1ydFdpcDFSaGhnNGJ2TklOKy9yYldUTmk2RFgyaFQwd3dKQ1dKdTNabENVVkVwMHNmME5jOFJuZi8zcXN2cllONzJaUnBnZ1lOc3FaTU1yeDRJZW5aVy9md0FYTkRZVklvbUx3OHRvdUw4ZVhMM0hWclhXZjhRZ2V6WlRMcFYwTkZMVnZSZ0Q1djIxWmoya3ZYb0ptV0o5UkUzeExVcTE5d216eWV1R09uM0hWcnVLVTlDMlpvTU9Rc1dXaVV5M2syQ2FZMk5wWVF3cTlyL2QxdHV4MG5URG9kdDB3WnU1OWtFVFRYSXczUG4wdUhER01KUmJaN2VkV3FhYU51S2tPQzdhYlYrdmg0Zlh5OElDQkFlK01HZVRjOXo5dTRYcCtVeVBIMGRQdHRMc2ZyN2F4WUVnbS9mbjErL2ZvbG5lZS9oZXBNbURMNHBLaERSL1haTTVKZXZjV2RPdFB0K2tlUFRBWTlJVVFYRzBzSUlTYVQ3c0Y5ODFFOHZ5cXNOM1crWEY5ZlFlTW02b3NYblBvUDVKUXU3WmpiK0g5djc5NjlMaTR1blR0M3RwdElGa2QrZnY2SkV5ZUtIblB2M2ozYmpWRlJVZm41K1hGeGNRMGFOTERjZnViTUdhdFF1RVJldjM2ZGxKUkVxNUlKSVNrcEtSd09oODdUYXVUUFAvK2NtNXZic21WTEx5OHZQejgveTEyMHpMeDU4K1pGOTYydVdyVnFvMGFOQ0NFeE1URmJ0MjVkc1dJRmZXczJmZnIwS2xXcWpCdzUwbktqWllFdzdVeFNyMTY5NzcvLzN1cmtseTVkMnI5Ly8rclZxODE1TkkvSG85WEJ0QkZ6UmtaRzY5YXR0MnpaVXJseVpYbzdJMGFNc0oxa2VIaTQ3Y21MWTh1V0xUcWQ3b2NmZnZpQVk5OXI4ZUxGWGJwMCtiQmorL2Z2LytUSkU5dHMrcjJXTFZzbUZBcURnNE5Mdi9tRHdPRndHSWFaUDMrK2VjeVVLVlB1M2J0SGZ5NW1ISXQvVzZ0WHI5NnVYYnRqeDQ2TkdUT21iTm15SDNZTEFBRHdYNEswR2dBQUFCeEdFeDNGcjFQWG1KV1Z2Mm1EZE9od2prMkhVR05xU3ZiY09jYjBOSmZBaVlJRzlyL2Jiakl5cXJBM1pWd01vMy94L08xYlF1aWFnU2FEd2J5UjQra3BxUDlPbEdPVmJoZWNWcWNqaEpoMFdqdTdsRXIxeGZOYzMwb0ZpeFlhamF6MzlaZ3VGZzVIMHFjZ3JWWWVPOHJ4TGl0czJ2VHRYYng0b2IwVnhlTHhXRUlSTVprSUljcVR4d2toaE0xbVM1M1p6czRjbVN0aFROcGJVZW9MNStraHBlYk10MnpLd1dSbjZlTGlMUE4zSmp2YmtKUWs2ZHBkdm15SjlsYVVlYnQ4L1RyV2huV0VFSlBKUkhRNnd1Vm1UaGhMZDhtbVRxYy9DRzMwTFo1ZkZiWk44UFFSTzRFb2p4MWhDUVRpcnZZREZGN0Zpc1pYNllia1pOMkQrL3phZGF5UFBYbWNFQ0pxMVViN2JvbWw0ZWxUZFVRNFliTmRwOCt3aktyL1p3d3ZYaENEblI0RmhCQnUyYktGZFRYNUtLUmZqMktVU3ZYWk0xemZTdExoYi90OTV5eFphTmxtUFcvYkZzdWozRmV2NDFhb1lIN3IxTGVmOWxhVU12aUU4NmhDMjlwK3ltSmlZcTVmdjk2NmRXdmF5dVB4NDhkV3pVQnMrZnI2MG1wb3MxZXZYdGx0M1dESlNCK252WXVXY284WU1jSmN2eHdaR1JrYkd5dDQ5NEdOUXFHUVNxWEZ2aWN5Wjg0N05mNWp4cnhkZU5iWDE5ZHlsMFFpV2JGaUJYMjlaOCtlaUlnSTg2N1UxRlJDeVBqeDR5MFhOdnpsbDErc1l2UzB0RFRhTW9JVzhFWkdSdEtHMTJiNStmbXBxYW5tdGhJTkdqU2dCY0srdnI0TEZ5NTBkM2VubjN5cFVxVnNGeUhNek15a1ZiMVdIU2YyN05sRDQya1BEdytwVkJvVUZMUjM3MTRheGE1YXRjcjJBL213Mm1xNVhQN25uMzgyYXRTb2ZpR1B4QmlHc2F5SUx3S0h3N0hzRlZPWVY2OWUzYjE3dDNQbnpwWWJOUnFOM1dPblRwMWFuRXRidW5IalJtUms1QTgvL0dDMUJLalJhQnc2ZE9qZ3dZUHBBeHNPaDhOaXNTUnYvbDJZTkdtU2w1Zlg1TW1UTFE4WlBYcjB4WXNYZCsvZUhSUVVWTkpwQUFEQWZ3L1NhZ0FBQUhBTWswS2hmL1RJZWZTM1RLNWNjL21TMHhkOWlHVmF6VENxMEJERjNqMDBMMWFIWCtCVnFHQzVHS1BGU0tOaTUzYnpVZnBIand4SlNlOWNTSzhuREdNZUkyamNoT2ZqbzdSWXJjN3BpejRzbXo0VkpyV2Fkdnl3dmFEeDlTdU90N2VreDV0RnBZekd3a3F3UzRiRGtRNHJxT05USGozQ3ExelovSllRb3I1NFFYc3JpbmJ1bGsyYXpDaVZiSmtyUnlaalNTVG1WdFBHMUpTc1dUTlpQQjZMdzZXM1lCa2NHMUpUT1Y1ZWxoZWtYUzhFRFJyeWZIMUY3ZG9YWjQ2OHluNTBHVWw5L0dQTHhQUHRPYTlIMnVrRWtxY29hU2NRSmxldVQwZ1FOR3hVYU4yOWlVaTY5OGhkdjA1MUt0Z3FyV2F5c2pTUjE3ZytQcllwdGpyOEFpRkUyS3c1WFduemZ5OW4vaHhqZXJyZFhlNHJWOXYvRGY5WVdDeVhIOGN4ZVhuNnAwK3NmamVFTFZyU0x4K1lORnBpWWxnaUVTRkVlL2R1M3NiMVZ1ZmdWYXZPa2pwcm82TUowbXA3VnE1Y2FWN05qeEJ5N05peG5UdDNGbjNJc0dIRFpzeVlZYm5sd3pxQmFEU2EwTkRReXBVclQ1OCszYnd4T1RuNThlUEhucDZlNWkyaG9hSHo1OCtmTld0VzkrN2RpM2xUVTZkT3BjdENYcjU4ZWMyYU5TdFhycVE5bDVjdFcwWVhoTlRwZExtNXVYUXdqOGVqV1hCaVl1S2RPM2U2ZGkxNEZraERaMDlQVDFyTy9QcjE2OHVYTDF1dHVFZ0llZnIwS1UyS1RTWVRyWHEyK2lqVWFyVmNMbCs4ZURGOU8yWEtGSE52WmF2SzRzT0hEMXRXK0RadjNyeFRwMDZFRUlQQlFBaDU5dXpaZ1FNSFJvd1k0ZVhsbFp5YzNLNWRPOXJuWk1xVUtYMzY5TGx3NFlLZm4xK3ZYcjFhdHJUVER2NnZ2Lzdhdm4wNzMrS3JNOFZ4L2ZwMXJWYmJybDI3d2diRXhNUllGY1VYeHQvZm56YUp0cEtkblgzaHdnVnpnKzhWSzFZY1AzNDhNakxTM0pzN016T3pUWnMyZmZyMG9VOGc5SG85N2VWTmYybEx1bWlrcDZkbnhZb1ZlVHplaGcwYnpCdHIxYXJWdkhuejJOalk5dTN0LzV2eTZORWp0ZHE2eVZYOSt2VmRYVjB2WGJxRXRCb0FBSkJXQXdBQWdNTm9ibHduRENOcytwbmhaYXJWTHQzOWU0cmR1L1NKQ2J4cTFXWGpKeGhlcE9UdDNKWTVNVkRVcHExMHlERDJ1NHRpc1hnOGMwZmc5SDVmaU50L2J0WEFOM2ZkR2sza05jOTlCODFiOUFrSnRNbXl5V2drQm9PNFEwZU9UWmJLS1BLczJuZVljWDBydWE5Y1F3dWNhY0RIS21Gc1VUU1RSa01JWVFuZUtYOHowVVhEZUR4Q0NMZENSZFhwVUpKc1oyN3V5MWV4WlRLNm9KOTg3V3JCbSs2dSt1UmtRL0l6Y2FkMzBoek5qUnZjY3VYWXJxNXNWMWVPUW1GNDhhS0lXYkZkbkRsbHk5SFh0QUczSnZLcTlsNE1JVVJRdDU3a2l6NTBWOTdXelhidVNLZmpsdkQ3M2JRcmhhQmVFWDA1VEtMV2JmSiszNjJKdW1uTXlMQXN6RmVHaGhDR0VYZXpzMWlpOXNFRFFvaXdjWk1TVGViajRsYW82RHh5bE9VV3pmVklxeThFZkZ5NmgzRTV2eFhVNnBwTUpzSXdyMGNXTk1ZcHRXd2xJWVFsRkhKS2V4SkNjdWIrWnN6S2NsKzFoaERDY2JHMzRobUxKZkQzMTF5OVluejlHczFBckVSRVJGaTFTdzRNRExTc1JMWkxZUE4wSno4LzM3YnRyeFVhclZvS0N3dkx6YzB0L2U0UEpUazV1V0xGaXBidGpNdVZLL2Y0OGVOSmt5YUZoNGZQbmozYlhHUXRsOHNaaHFIWlpWNWVYbloydHJrSTJzZkhwMDZkT3VadUhuNStmclJ2dFl1TEMwMnJvNk9qdi82NjRObFZreVpOOXV6WlExL0xaREp6WHJ4OSsvWjc5KzdObURHRGRnS0pqSXlrL1k2dE5Hdlc3T2VmZjZiUjdjQ0JBeGN0V21UVm5xSkRodzVWcWxTeGpFY0wwN2h4NDk5Kys4MzgxdFBUazRialNxWFMzZDA5TkRSMDU4NmRnd1lOeXN6TXpNM045ZlgxcFI5cHJWcTFObS9lTEJLSjZEcUtWcFhkVk5teVpXZk5tdlhxMVN1WlRGYjhoUUVqSXlOcGFGN1lBRzl2N3krLy9QTHExYXRSVVZFalI0NjBlK2FVbEpSRGh3NFZWaHEvZGV2V0hUdDJWSzllbmY2ODZ0V3JkL3o0OFpzM2I1cWZHVVJHUnVyMWV2UEtuQkVSRVdQSEZueHZSaVFTMGQ3bHRIazNJV1R1M0xuTGxpMnp1a1IyZHJiNVlZeXZyKytoUTRjR0RCaVFucDZ1MFdoRUloR1h5KzNidDI4UjkxZ1lGb3NWRUJCdyt2VHAxTlJVTkFNQkFBQ2sxUUFBQUZDb2xDZUtuRXl0TWsrblV1Z0wrK3B6dVVyUzZ2WHR0Sk4rTDNYa1ZWNjE2bXczTjJLUlZ1c2VQRkRzM3FGUFNHQ0p4ZElSSXlVOWV4RTJtMU8ybkVmRGh2bEhqK1QvZVVoOTdhcFRyOTVPZzc0aTlwYVRJb1FZWHI1VVI0UmJickV0WmVWVnFVSURidVdSdzRvOXZ4TjdES21waEJCalJnYVRsV1dWajV1VVN0M0R1TGR2dFJwR3FUUjMwdUI0ZXRtY3JHUVl1WndRd3JZcWN6TVlDQ0VzUG8rK3p0dTZtU1VRV0piSG1yUmFrMUxKcjEySExaTUptN2NRLy9WUWMvT0cvdEZmaENZQklwR3daU3Zwa0tIdmZBNlZLaWxqWTNSMzcvTHIxOWZGeGVVc21rLzRBcnVMc1psME9tSHpGcktmcHhCQ2lFNm5DZ3NsaEhBOFNyUEVZbTMwTFZvM3pYWno0MVd2NFRiN045czIwN2tiMXJGdDJvTVVUZjhraVJEQ3JWeTVxRUY4Z2JoalorV1J3NnJUSVcvcjBIVmExZGt3bGtRaWF0T1d0bk94eEdSbDBUVVBTelNaajR2dDVHUzF2S0hlM29NSFMweDJ0dXBNV09HN0dVYVJsNzkvWDJIN0JVMmFTdm9XbEZ2bUh6ckFxMVJKMEtpSlB2NnhOdnJXQnp4bzRmbjZhcTVlTVR4UC9sK20xZk8rdjY1Uld5K1lXUVNHTVJFVElZU284dzNuajd6bjQ3WFN0SDBacWF6RUg0dEdvL250dDkvS2xDbGpXWEpyMmZXaU1MWmowdFBUSjA2Y1dQUlJwamRQeTh4b1NYSkNRa0oyZHJhYm14dU5aUjg5ZW1TdXRLWHExcTA3YnR5NGFkT21uVHAxNnNHREIydlhycVhSYzgrZVBXbjBUTXU5YVc1YnpFTFhTcFVxL2ZMTEw0U1FUWnMyRldkODhVVkhSeHZlWFNpMWlGNFpHemR1Yk5hc21iOS9RVFA5aWhVcldyVVppWXFLTXA4aE5EUzBidDI2RlNwVXVIVHBFbTJkSEJvYVNvZjUrUGgwN2RxMVZLbFNBb0dBWVpqMDlQVFNwVXR6dVZ6TDEwYWo4ZFdyVnp0MzdyUmFUTElJRHg4KzVIQTQ1a3B3Vzk3ZTN0OTk5NTIvdjM5VVZKUzd1L3VvVWFOc3g5Q0Mrbjc5K3RudVlyRlliZHEwMmJGangvbno1MmxhM2JCaFExclRiVTZycjErL1RnaHAzYnBneWR3cVZhcE1tVEtGRUhMMDZGSGFxb1dpSGNtclZxMWEydWEvOGVqb2FMbGNibjdyNHVKeTVzeVprSkNRaVJNbmJ0Njh1V25UcHVicTlaS3FVYVBHNmRPbkV4SVNrRllEQUFEU2FnQUFBTEJtMEROUjRXazN6cWRsdkZTOWQzQ1RkbVUrTEswMlBIM0s1T2UvR2p5UUdJMkVrS3pwVXdtYjdUeHF0REV6eTZuL1FFbnZMOTVwZjh6ak9RMzhVdFNxVmU2bURjYk16SUtvbWlibzc4Yld1cmdIK3ZqSGxsdE1lajJyR0MwK3JhZVgvSXh3dWNSbzFEMjRiMTRVc1dCWDJzdWMrWE10dCtnZi9XWGVJdTVTNG9XcXJCaXpNZ2tobkRmbGJ4U3RyV2J4M2daaG9uYWZPMy8zZHFVdlZjZ3BjMTJ6TmlxS3hlT1Yzcks5NkJZbDBzRkROTmV2NTI3WjVMRitJOTFTZXNNbXRydTc3Y2lzYVZQZVh1ajhPU1kzbHhBaUhUcU1VOFk3ZThaMFFnUFQzRnhSbTdacWkwNjFacnhLbFFraHV0Z1lxNVMyQ1BRU25DSVhaQ09FU0xwMlV4NDdvanAzVnZybFlMcW1wU284M0tSUVNIcC93UklLYmROcWsxWkxDS0VOVmY1RmpObForUWYzRnpIQXBGQVVNVURZc3BYVGdJSDB0ZkxJWVY3bEtrNERCdWF1VzhOMmtYRXNla1FVRTl2Wnhmd0QrcC9KejlmYmU0eFNKQlloaEJnWjA0VmpKVXVyYXpRbzlRRnA5WTBiTjE2K2ZMbDU4MmJhRElSYXRtelpCM1FDOGZQeksya25rUER3OFB2Mzd6ZHQydlRtelpzUkVSRjkrdlFoaE55NmRjdG9OQVlFQkZnZEs1UEpObTNhdEhIanhsV3JWdlh2MzMvSGpoME5HemFjT1hPbVdxMitmLy8rbmoxN0FnTUR2YjI5emJXOWt5Wk5vdFhadEZsMi8vNzlhWFd0VnF1dFVLRUNJY1RMeTJ2SWtDRjBWcFlYeXNqSW9ETWhoR1JsWmRHYnBjdnIyWWJPTkg5bnYvdjMvTTgvL3p4MjdKamxGdHNtRXBSY0xsK3paczN6NTgvOS9mMFpodUZ5dVZxdHRsV3JWdVlCSFR0MnBKUE15c3I2NjYrL0VoSVM2QWVZa1pFaGs4a3FXRFJucDFhdVhObTBhZE9Nakl3V0xWcHMzNzY5YXRXcWxxOVRVbElLNjNSUm1PenNiRmRYVjViZDU0R0VLSlhLTW1YSzBPTDBNbVhLL1BISEgwT0hEclZxTnZMNjlldmp4NCtYTFZ1Mlk4ZU9sdHYxZWowdDBtL1lzS0ZVS2oxLy92eFBQLzFFdzJobloyZWEwVk9Sa1pFeW1jd3kwS2VaK08zYnR5M1RhbHBSUG1uU0pIOS9mNzFlcjlWcW5aeWM2SzVWcTFiRjB1VllQemI2aUlYK25nQUF3Q2NPYVRVQUFBQzhRNVd2MzdYc3djdG4rY1U5d0xyQ3I3aWN2L21XUm9lRzFCVGwwU09TTC9wdzNEMEVqUm9KR2pSa2xFcGpUZzdKeWJFOXluWDZESFBVYUZLcENDR1dsYnpDSmszNWRmM0ZuZC9wZDZFS082MS85S2lrMDlQZGkrWFhxbVZTYXpUWEk2M1NhbDc1OHU0clY5UFhocFFVK2ZLbDRpNWR4UjA3MFMxc1o1ZjhQdytYOUhLVzlFbEpoQkN1enp2clZoV2sxWUszNFlVeE0wTjc1N2I1clNIbGJSOFBiV3lNNm5TSTlLdWg1clNheWNuSlAzeVFYNjM2Ty9mQzR6bjE3WnU3ZnAzdVhrSDZrREh1QjJJdlRERnBOQngzZDFwWG5uOWdIMHNrTWxsbFJrYUw3dUdXQnhxTnhHQ2dKZHZDWnMxTGtGYm41ZGtwTUxmQkxsVksyS3k1NXVvVjlhVUlVWWVPaEJEVnFXRENZaFcyTmlOYjZtVFVxSTNaV2UrcDJ2NS9obGVwc3VjQk8yMXFxVmVEditSNGVibXZzTE1jSEdYVlZZYlN4c1R3MzRSV1ppYnQrOXZhMEtVMUdYc2RFajVsRFJzMi9PYWJiOXEwYVdPWlZ2Zm8wYU5HalJwRkgxalo1bGRScFZMWjdaSmhLVEV4MGZKdFdGZ1lqOGRidkhqeDRNR0RRME5EYVVZY0hCek01L00vKyt3enUyY1lNMlpNNWNxVmQrN2NXYXRXTFJybUVrTDRmUDZlUFh2YXRHbERweDBkSFUwSTZkcTFhNVVxVlFnaGNYRnhJU0VoZ3dZTjh2RHdJSVFjUDM2YzVxU0ZFUWdFdFBRNEl5TWpMaTZPRU5LMGFWT2F3S2FtcGo1NzlzeHlNRzNUSVg3VHA5N0Z4YVY5Ky9ZalI0NXMxS2lSNWJBNWMrYlFWTmZLalJzM0dJYWhWY081dWJubHk1YzNtVXh5dVh6dzRNSDE2dFhidm4yN1FxR2cwODdJeURoMjdKaFlMTzdSb3dldFUrN2R1N2R0aUp5Y25PenM3RXpyaUo4OGVXSTBHaTFmbSt2UWl5OG5KNmRjdVhLRjdWVXFsVFFSWnJQWjMzMzMzZXpacy9mczJXTlZYcjFreVJLMVdqMTU4bVRPdTQ4aGFmUXZrVWk0WEc2TEZpMU9uejc5N05temloVXJzbGlzbWpWcjNyaHhJemMzMThYRkpUNCtQajA5dlhmdjNwejNMYlNRa0pCQUNLR2Y4K1RKaysvZHU3ZDQ4V0xhdXp3d01OQThqR0dZcTFldjBsYlVoSkI3OSs3UkZpSzB3am92TDQ4dWxhbFdxNDFHSTMxZFJPVTFUYXR6N1AyN0R3QUFueHFrMVFBQUFHREJ4TnErNkw1Qy9yWWl0VUpWWjdmU0lsa3BBWnR0dnlLc1hDWDdEVFRmUzlpaVlQVXEzWVA3eXFOSGhFMmEwaVhtRkR1M0swOGNMK3dvMXhtL0NONDBIV1pVU2tJSVN5d3lwcWZwRXhJSUljTFBtaEZDYU5kbU03WkVJbWpZVUhQbE1xOXlaWTUza1Y4eE5oZ0lsMHNJTVR4OVlzeklFSGZyVGd4R3hjSDlKb1dDWmRrbmxDOHdyNGFuVDB3a2hCZ3pNN2tWS2hiV25LU2tkUGRpQ1l2RjgvT3ozR2pTYWdnaGxrbWk5czV0YzhwY2tBdmJ3K1RsS1U4Y1Z3YWZKRHF0L2ttU1ZmSXVhTkNJM2dXM25BOGhSRGJ4WjdzQmNlNkdndFgyREM5Zk1ocXQ5S3NoMXRtMFJmZHdTN1RpMjJQMUdrNFo3K0xlZjhFSnVZUVFrOTd3M29wYVNZK2VtcXRYbENHblJCMDY2bUx1R2w0OEZ3UUUwQzdNdHJqbEt4Z3pNblFQN2dzYzJycTZ4TmhzMi80cTcySzliOEE3bU13TW90ZmI5dTltY3VVY2ovZjA5M2pUVjkyNjIvSS95c21KVjdKT0lDYVRpWDcxZ2tQYTlySXVteTJhcyt1SHRLR1hTcVdUSjArMjJsaXJWaTJhQlpmSXk1Y3ZSNDh1MlNLVzA2ZFA5L1B6SzFPbVRJOGVQVFp2M3B5Y25FeHJiRHQwNkZCRVkrV09IVHQyNk5DaHNHcGYycHpoenovL0xGKytQRzAyZmVMRWlaQ1FrRDU5K3REbUlSMDZkS0RwcEYwLy9QRERpQkVqZkgxOTA5TFNSb3dZSVJBSXRGb3RpOFZxMkxCaDI3WnRWU3JWbURGanlwZC8rMHlPZHA5d2NuSzZlL2Z1eTVjdkNTSGR1blY3OWVxVlZaazU3VzRSRWhMU29rVUxGNHZ2WG9TSGgzTTRIQnFPNStibW1qczdOMnJVcUZ1M2JpZFBucVI1cUZBb2pJeU1EQXNMR3pwMHFMbGUyRzdEbG5uejV0RkNiNUZJTkczYU5MclIvTnEyRTh0Nzhmbjh3c0o5azhtVW41OXZublAvL3YxMzdkcTFmdjM2OXUzYm01dVpuRGx6SmpnNHVHblRwbGFMU2RMSEcvUTNrQkJDMCtxclY2L1NBNnRVcVhManhvMkhEeDkrOXRsbnRPZEpjVXJDWTJOalpUSVpEZmNIRGh3WUZSVTFkT2pRa1NOSFRwZ3d3YkxOdWs2bnMveEZOWjdlL3dzQUFDQUFTVVJCVkRlNXB0WGMyN1p0MjdadG0zbXY1WFZ0bjlDWXErWkZvaEw4SFFNQWdQOHFwTlVBQUFCZ3lXU09xcHUwSzlPNnU0OWI2UkwzMFBpYnhKMjZDQm8wcEs5MUQrN25IejdrOHVOWWMvaG9qb25OdlFqWVlvazJKaVp2MC9zWDNaS08vRWJTczlDMDJwQ1NrcnR1ZGFsRlN3a2hxckF3UW9pZ1lXTkNpR0x2NzhyUUVLZUJYOW85U3ZmWFEwS0k5bGFVWXZkTzZkZDIyb3dXaCtGRmlqNytzZlorcktoVkczN3RPdHE3ZC9pMWFyUGViZlJNSTBMQ2Y1c1VpRHQyTHF3VENLVi8ra1IxOW96NjhpV2kxM01yK2pyMTdTZHMzc0xxMG14WFYzUHVUOTl5Wks3RUJvdFhVTS9PcTFMRlk4MDY0eXZyVnVDYUc5Y1ppMmFtWnZUelVWKytUQXR5UlMxYnNZclh3TnJjYm9MdDlwNCtNN3hxMVhsVnErcmo0L1dQSHRIbXpwTHVQUXNiTEdqY1JIczdXblgrbkZPLy9peWJwVFgvTjR5dlgxbjFtTmJGbDdqMi8yOWl1M3VVM3JtYnZOdU4zcVJSRzFKVGVkVnJGbjBzazVkYm5MTDNqMnZtSnZzRndvVTVlL2haK0lubmhCQ3hoUGQ1MzVLbDFSL1JwVXVYYUYvZ0lzeWRPOWV5c1VPVktsWGMzZDJuVHAxcTNwS1FrUERreVpOT25UcFpIaFVaR1huNDhHRnp0Q2VUeVdodU9HREFnRzNidG0zY3VOSEZ4VVdqMFF3YU5Lam9xeGNSVmROeVhkb0IyUzdMck5tV3A2Y25yYzRlUDM1OGpSbzFldmJzdVdiTm1vaUlpRjI3ZGdVRUJFeWZQcjE2OWVxVzQ3T3pzMm5rdW1iTm12Y3VNa2tydTgxcE5jTXdseTlmYnRTb2tiT3pzMEtoZVBYcWxkMzZhMEpJaFFvVmFNbTVlVmxJVys3dTdyTm56MjdYcnAxbjRYMXk4dlB6ZzRPREsxV3FWTmdBVzY2dXJ2UWViVDE3OW94aEdQT2N1Vnp1a2lWTEJnMGFOSDc4K1AzNzkwc2trdmo0K09uVHA3dTZ1aTVac3NUMjhQVDBkSE50TXExcnZucjFLbTE3UW92aTc5Ky8vOWxubjBWRVJBaUZ3aFl0clA4VnNKS1VsQlFmSDkrMWExZjZ1L0haWjUrZFBIbHkwcVJKMjdkdnYzTGx5dkxseSttekNsbzdmK0hDQmZxb1lONjhlU3RXcktBOVJxUlM2YnAxNjh3bjNMWnQyN05ueitiTm0wZmZtaGZldEVJL0hMZjMvY0VIQUlCUEFkSnFBQUFBc1BBbXVQaDZTcDJxZGUya2xoK053YUIva3NUazVCaXpzL1dQSHhOQzVPdldtUEx6K1RWcXVRVCt4UEV1cU1PbDNRWjRWYXR6YlpxS0VrSU16NThUUXJqZVpibVZLb2s3ZE5UZXVwV3plSUdrMXhmU29jTXNoMmx1WEpldlhzVXQ2eTE2czdTVUxlM2RPL0tsaTFsQ0lkSHBtTHhjMWNYemdvYU51RDQraEJCK1hYL2x5ZVBpemwzWU5qMlVUVXFsNXRwVmJvVUtuRkx1eWhQSE9kN2U0azdXVlc5Mm1WUXFmVUs4N3ZGajJxSWthL0pFUWdoTEloRTFiNms4Zm93WWphSTJiYTBQVWFzSklXemgyN1RhcE5Vd21abm10NHhOSDlpc3FaTUpteTFvMkVqY3RadWdmZ083TXpHOGVFNElZYjNKdkxKK0xuUnROL1BLaEJ3dkw5dTBXblVxV0o4UWIrZE9qVVpDU1A2UlAya21KcWhibDFPOHRKcmpWb3IyYStiNityNTNzS1I3VC9tS1pjcFRKelczb3JnVkt2QnJGNXF2aWR1MXl6KzRuOG5KeVZteTJIWEdMeC9RMFB6dk0yWm1LbzhmdGRySUVnZytWbTErY2JIWlZsZlVYTHRHR0liL3ZzNFZ4c3dzUWdqbjNhVkh3UzZkVGllWHkvdjE2MmMzMkUxTFM5dS9mNzlsdmUyMzMzN2JyRm16V2JObTdkNjkrOUtsU3p0MjdDQ0VyRjY5K3VqUm94cU41cnZ2dmpPUDdOT25ENXZObmpadDJxWk5tNlFXMy93b1Y2NWM3OTY5ang0OXl1UHhtamR2VHJzM2ZMREpreWVmTzNmTy9OYXFielZsWGx2UGlsNnYzN2h4NDZaTm05cTNiNzk4K2ZJOWUvWVFRZzRjT0hEcTFLazFhOWIwN3QyN1g3OStnWUdCN204YTVTY2tKRGc1T1hsNGVLeFlzV0xac21WTGx5N2R0Mi9mMHFWTFAvLzhjL001VFNiVDZ0V3J0MjdkMnF0WEw1ckRVbmZ1M01uT3ptN2J0aTN0UjJFeW1Rb0wyV3ZXclBuNDhlTWhRNFo0ZVhscHRWcUJ2YThJdUxpNHlPVnlxOGNEVnNxV0xmdmUzdUpXUEQwOW56MTdwbEtwek4xT3pHZ25qWm8xM3o0bzh2ZjNuekpseXNLRkM3LzU1cHVmZi81NTdOaXhPcDF1M2JwMVh2WldpSDM4K0xHcnF5dk4xbjE4Zk1xV0xYdno1azI5WHMvajhXaXluSldWbFptWmVmdjI3UTRkT3RoZTNRcjlyZXZjdWJONWk3dTcrODZkT3pkdTNMaHUzYnArL2ZwTm1qUnAyTEJoTEJhTHhXTFIzaVkwWW5aM2R6ZTNPdW5Rb1lQNThPRGc0TFMwTlBPV2xpMWIycTB4cDVtNzdicU9BQUR3Q1VKYURRQUFBTVRxZTgydHUvdjhzMUUxSWNhY25Ld3BQOVBYdEtVQTI4bUpXNk9tc0dFSnNoVkRjakpoczdrK1BvVEZJaHlPSUNCQSt2VW94WTV0VEs3YytidnZXVUlSMGV2ekR4M0lQM3lJVjdPbTI0eFpoVlgxS29OUHFzSk84eXBWZHAweGsvRDVlVHQzRUwzZVhFenROUERMN0JuVDgzWnNrLzAweWVwQTFaa3drMVlyN3RoWjFMWmQxcFJKZVpzM2NiM0w4dXZVZmQvTkcxK1BIR0hTcUFraExMRlkwTGdKdjA0ZFFlMDYzSXEraHRRVStacFY3RktsN0tUVldpMWhzU3hycTlVWEw2Z3ZYaWppT2s0REJvbzdkV0cvU1JXVng0NGFYNlU3ai95R3ZzMWRzNHF3MmZxRWVNSmlDUm8wTktrMTNNcVZaVDhWZEFKUjdOeXV2WFBiZlcxQnhicGk1M1oya2VtazI3d0ZKcFZLdm55cHFGMTd5d3J1RCs0RXdxOVpreGJYQ3hvMmV1OWdZYlBtN0owN05GZXZGRjFZVFFnaGZJRnM0cy9adi82aXUzOHY2K2Vmbkw0Y0xHalVtR2JXSnBWS0YvZEFFM25OWmNKUFJWL09rSnlzalk3aVZhL0JyMVc3UkRkVk1JV2F0ZHptTC95QUEvOGhIRmMzdHBQVXBGUXE5djlCQ05IRzNCVTBhc3gyZGlZQ1B0dk5qY1cxYm5HcmUzQ2Y4UGs4dnlxRm5BK3NkZXZXalhhb3NCSWRIVzI1TEdGc2JPeWxTNWZxMTY5UG15TmZ2MzZkYnA4M2I1NWFyVjZ4WW9WS3BhS3I1eTFidHF4bXpack96czYzYjkvKzRZY2Z0bTNiWnBtNmpoMDc5dWpSb3pxZHJvank0YUtwVktyejU4OC9mUGl3ZmZ2MnZoYVBpeDQvZmh3V0Z0YXZYNzlTRm44TnlwYTE4NFdWOFBEd3BVdVhKaVVsZmYzMTE1WjlsdGxzOXRDaFE3dDE2elpuenB6RGh3K0hoSVQ4OGNjZk5LV05qNCtuQVRTYnpXYXoyVk9uVGsxTlRmM3BwNSttVFp0R3M5SFhyMS8vK3V1dkZ5OWVIRFpzV0ZCUWtHVmlmdmJzV1VKSW16WnRDQ0ZYcmx6aGNybm01SGZhdEdrelpzelFhcldkT25WU3FWU1BIejhtaEhUdjNwM203QmN2WGp4eTVJaHRIK2QrL2ZxMWJObHk2dFNwZVhsNVM1Y3V0V3c1Y3VqUW9YMzc5dEdHSkNYU3NHSERtemR2M3JwMXE3WE5jOU83ZCsvU3ZqR1dHMGVNR0pHYm03dGh3NGJCZ3dkek9KelZxMWZiL1MzUzZYUkpTVW1XODJuYXRPbUpFeWNTRXhOcjFLaFJxMWF0NjlldnU3bTU3ZCsvMzJReUZSM0JFMEpPblRyMTU1OS9WcXRXeldvaFJ6YWIvZU9QUHpadTNIalNwRWtMRml5NGZQbnkyclZyN1FiZmVyMWVvOUZZUGtHeEloUUtRME5EZCs3Y3VYWHJWc3Z3UFNvcVNpZ1UxcTc5SVg5VUFRRGdQd1pwTlFBQUFCQkNpUEZOUzFpK2tOUCtpMy84aS9NY0Z4Zlp0Q0N1cHlmSDAwdi9KQ2w3WnBEemlKR1dYVDdlajJHMGQrOXdmY29UaTFiT2twNjkyTTdTM0EzcnRmZnZTM3IyVW9XR0dGKy9jaG93MEduZ0lHSnZYU2xqVmhZaFJCVWFJbXpaU2padUF1SHoxUmZPYTY1ZEZiWm95YXRhalk3aDE2ck5yMWRmY3lsQ1ZiMjZ1TXZidGZ1TUwxL21IOXpQTGxWSzlIa0hsa0RnR3ZSTDVxVEFuQ1dMM1pldm9BTTBkMjZ6TEM1cWVMUEdGT0Z3eE4yN3MvZ0NnYjgvcjBwVmMzMnJTYUdRTDFsRTlIcVgwZDhUbXo2cWpETGZhcTA4VVp0MlRvTUhtOStxd3k5YTlaZHc2amZBOHNNeHBLYW9MNXgzSGwxUW5za3BXMVo3SzRwVHJweHp0eDVFcnpmcHROS3ZoaHBmdnpLK2ZrV3IyazBHZ3o0eGdRNFd0bXhGTzJYemZIM1pyZ1hmMU00WVUzQXFZYXZXaEJDV1VHZ3k2T1VybDd1NXlQaC9PM0hnMTZoSitBSnR6RjNwOEdJa2JseXV1R3ZYL0QvMnNxUlMwYnVOdWUyY3VVNWR0MW16YzVZdk5hU2t5SmN0SVN3V1d5bzFNWXdwUDU4UXdwSktyVXZvYmFqREx5cVBIM1dkTmJza04xUkFPdnpyOTNkOExubEwzTCtqMVBLVlRGNWU5bSsvTXBtWmdvYU50RkZSR2JlanBZT0hpTHQwTGIxanQvWFU4dlAxU1lsOC8zcmtUWE1ZK0ZnT0hqekk0WEQ2OXUxcnRaM0Q0U3hidGt3b0ZMWnExWXB1T1h6NGNPWEtsZmZ0MnpkcDBxUmx5NVpObVRKbDFhcFZOTDNWNlhTelo4K21UeDluenB5NVlzV0tZdWFxRE1NOGZQancyclZyaEpDdnZ2cktaRElKaGNMWTJGakxNU2RPbkFnTEN4czRjS0M1RjRTbHBLU2tqSXdNZ1VDZzErdTNiTm1pVkNwMzc5NGRFQkJnTzlMTnpXM1ZxbFhkdTNjL2VmSWs3UWVTa0pDUWxwWm1XVWJOWnJOWHJWcTFaTW1TQlFzV25EMTd0bFdyVmx1MmJPRnl1YXRYcjdZcys2VXpQMzM2ZE1XS0ZYMTlmVFVhemJGang5cTNieThVQ2pVYURiMFgrZ2w0ZUhqODlOTlBEeDgrWkxQWkVSRVJ0V3JWZXZueVpWNWVudDBsQnowOFBEdzhQRFp1M0RoZ3dJQzVjK2V1V3JXcVNwVXErZm41cTFhdDJyZHYzNEFCQTM3NzdiZmlmS3FXbWpWcnRtSERobXZYcmxtbDFVYWpNU1FrcEdyVnFyUlB0SmxjTHM5ODgrMFpIbytYbEpUVXFsVXIyMkx3aUlnSXJWWnJ1UmJsMkxGanAwNmRTdnVWOC9sOFd2Z2NFaElpRW9uYXRXdG5PN0hFeE1UNzkrOGJESWEwdExRWEwxNkl4ZUtGQ3hmYWJSSFRwRW1URXlkT1RKMDYxZG5aMlc1VWZlM2F0WG56NWdVRkJiVnMyYktJanlJN096cytQcDV0OGQwT3VWeis0TUdEWnMyYTJhMTJCd0NBVHczU2FnQUFBQ0NFRUtPaG9JTnR6UWFsZUlKL3ZpTUJueThNS0ZraldpdTYrL2VZWExtNFczZXI3WUo2RGNSdDI2bk9oQ2wyYkNPRWlOcC9MdTdZMlc1VVRRd0d6YldyaEJDbndVT2NCZ3draE9oaVkzTTNiZUI0bFhINVlhemxRTm1Fd016QThYbGJOck80WEZHSFRyU0x0SHpGTXBOVzZ6SStrSWFQSEc5djJZU0pPWXZtSzQ4ZHBSMVY1SXNXRkRaNTZaQmhWbHVZbk96c2VYTU1MMTZJdTNRVjJPUTdKcVZTbjVob2JwQkNzVVFpeTdVRTJXSUpJWVRReFRBNWJFS0l5V0N3WEpYUjhES1Y0KzV1L2lpYyt2WjMvdVpiK2pwcjZtVERzNmZ2WEZHdkp3d2pYMnhkQXV3eWJvSjVlVXpwaUpGc21Tei84S0UzTTJDNy9qdzFjL0pFeGQ3ZHRQMzMyNDdZckpML1J2RjRvdWJOMWVFWERVK2ZGcWNaaUxoVGwveERCOFVkT2xrRzlJWGgxNnRmZXROVzFaa3dUWFNVNGNVTFJxbGtTNlVjMzByOFdyWEZiZTJrT1ZaMGp4NnlSQ0pCWGY5aTM4eGJkQ0hRb2htZVBpR0VzUGovUUdwak1KajBldkx1aXFuYVcxRzVHOWN6MmRtaTlwKzcvRGpPbUpXVnUyRnQzdGJOcXZOblhYNGNaMVZEclk0SUp5YVRiZTAvL0UxcGFXa25UNTdzMkxFajdZVEE1WElaaHRGb05FS2hrTDVkdEdnUkhmbm8wU081WEU0YkJJOGVQVG9wS1NrMk5qWXpNOVBEdzBPajBVeVlNT0hTcFV1ZE8zZnUwYVBIMUtsVEJ3OGUzTEZqeHkrKytLSkJnd2FsUzVkdTA2YU4zVllTTVRFeG8wZVB6c3ZMbzgySW16WnQyclp0VzlwWW81aWlvcUpvdDRxNHVMaEZpeFl0WHJ6WXhjWEZ4YVo3a3FYUFAvL2NIRS9UcmhwV01UU1h5eDB3WU1DOWUvZWlvNk9qbzZOWkxOYjA2ZE9iTjI5dWRaN256NThUUW1nT2UvRGdRYmxjM3I5L2Y1cndMbHk0c0hIanhqNCtQanFkYnNhTUdSRVJFZE9uVDMvNDhPR0JBd2RHalJyMTlPbFR5K1lidHNxWEwzL3c0TUVmZi95eFY2OWVQWHIwdUhyMXFrYWpXYkJnZ2UwVGhlSm8wS0JCK2ZMbFEwTkRKMDJhWkpuSlJrUkVaR1ptV2k1WHFGUXEvL2pqaiszYnQ4dmw4anAxNmd3ZE9uVE5talVyVjY3Y3QyL2ZvRUdEK3ZidGE5a3U0L2p4NDRTUVhyMTZtYmZZVnJ1bnBLVGN1bldyUjQ4ZXRoSHoxYXRYQXdNRE9SeU9UQ1liTkdoUVVGRFE0Y09IL2Q1ZDQ5ZVNtNXZibGkxYnJGcDUwTitjQlFzV1BIcjBxRXFWS2o0K1BwWjdPUnlPUnFNeG1Vem1CUHpKa3ljU2ljUXluUThPRGphWlRKWjNBUUFBbnpLazFRQUFBRUFzTzRGVXFmUFA5Z0FwQ3NQay8zblljb01oK1JraFJIVTJqTzBpTTI5a096dUxPM1ZXN1B1REVDSnExWnJRTHRqUG51b2ZQOWJjdUs2TGUwQVlobCs3anFCQkEvV2xTK29MNTlVWHpuTXJWUmJVcThmMUtjOHRXNVpidGx4QlN4QXUxM24wZDhaWDZaSysvV2xtbDdOMENZdk5kcDA2amZYdS82Um51N3JKZnBxVVBXZDI3dnAxK3NSRTZaZURzaGN2MUNjbWlMdjNzT3g2SVFnSWNQdHRIcjlPbmJ5dFd3Z2g3c3RYV1paSXE4NmZWUVdmdEh2ZjJoczNjamR2WUhKeWhDMWEwdHBuZmZ6ajNQVnIyYzR1TEtHUXNGajZoQVNUUWlHMDErUENtSjZ1Zi9hVVJWanF5eEdFdzZIdG5ybGVaUWdoZVZzMzg2b1ZyR05tVEh1cGYvalFkcFZGcXRUaXBWWmI4amF1MTl5NFVYcjNuaUorWE1LbVRUbGx2QTNQbjVzWDNHTkpwVzV6NWhGQ1ZLZERtWHdGazVPampnZ25YTzZIOVRoMjZqOUFmU2tpLy9CQjJaUnBsdHNsdmZ0SWV2ZXhHc3gyZHZZNmJOME1tdTNzN0hVODJPN0pXUktKcEU5ZlNaK2lVaWZYWDM2MXMxV3YxeWNtQ2o5clpsdi8vdUZNcHN4SlA3SDRQSlpRUkgvNmhCQmVTUlp3ZTgvcEZZcTgzM2V4QkVKRDhqUENNQnlQMHZTaTJqdTNsVWVQNk9JZUVEN2ZlZFJvY1krZWhCQ09oNGZicjNQVTU4N21iZHVTTmVWblNmY2UwbUVqQ203V1lNZy9kb1RqNVZYdzN4MFV6L2ZmZjgrMjE1VGNzdi9Ta3lkUFBEdzhSbzBxV0ttMVdyVnF0RWcySUNEQXNzcFZvVkNjT0hHQ0VOSzFhMWU2WmM2Y09YcTlYaUtSSkNZbUJnWUdKaVFrZlA3NTU4dVhMK2R5dWFHaG9TdFhyZ3dKQ2FHTk1tUXlXZW5TcFZldVhDa1NpVGdjRG92Rk1oZ01PcDJ1V2JObW8wYU5jbk56NjlTcFU5dTJiWnMxYTBZWGJ6eDgrREJOSWMzaTR1SUlJVWVQSHJXcUF2Yno4eHM3ZHF5VGs5T2hRNGRPbno2OVljT0dVNmRPTld2V3pNZkhSeVFTMGM0ZVJxTngzTGh4Qnc0Y1lCakdhRFFhalVhRHdhRFg2NnRYcjk2aVJZdTllL2Q2ZTN2VEltaUZRaEVYRnhjZEhSMFdGcGFRa0NBUUNMcDM3MTZoUW9XREJ3OHVXTEJnNmRLbGpSczNidHk0Y2FWS2xTcStjZm55WmJWYS9lTEZpNVVyVjlhdlg1OHVKTWpoY1ByMDZVTUl5Y25KR1RkdTNLMWJ0OGFQSHo5aXhJaTB0TFFMRnk3ODhNTVA5Ky9mdDF6TjB0YXJWNjlpWW1MS2xpMmJrSkJBUStIcTFhc3JGSXFZbUpncVZhcElpdGVDMzR6RDRYejc3YmN6Wjg0OGN1VEk0RGRmaTlGb05FdVdMQkVJQkQxNjlEQ1pUREV4TVNkT25BZ09EczdQejNkMmRwNHlaY3J3NGNPNVhHNkhEaDIyYmR1MmE5ZXVWYXRXclZxMXFuNzkrczJhTmZQMzkrZnhlQmN1WEFnSUNDaFhydHlYWDM1SmYwQzJHSVloaElTR2hwNDVjOGE4Y2RTb1VXM2F0UG4yMjI5ZFhGeDI3dHpKNFhER2pCa3pidHc0TnplM2V2WHFlWHA2aWtRaVBwL1A0L0c0WEM2WHk5WHBkRHFkVHFQUmFMVmFuVTduNGVFUkdCaElUMFUvblBUMDlGOSsrV1hRb0VGVzVlcCtmbjZob2FGVHAwNmx6d2F5czdORFFrS2FOR2xpL3NYVzZYVGJ0bTByWDc0ODdkQUNBQUNBdEJvQUFBQUlJWVF4RnJ4d2RYZkF1bk1GakVibGtjTlcyMWdDZ2ZyOE9jc3RuTExsK0ZXcjZoOC9FclZ0eDNaMnpwcnlzLzVKRWpFWUNDRnNkdzlKN3kvRUhUclNMc21TUHYzMGp4NnByMTNSUmtjcmp4NmhoM01yVjNaZnZvcStOcGNKNjJKamN4Yk1Zems1dWYweTIyNURFbjY5K202elp1Y3NXbWhJVGRVbkordmo0NFd0MnpoL1BjcDZtUC9iZWx1dWo0OWxuUzlISmlOMk1ZenF6R2xHTHBmMDZ5LzlhaWhoc1FnaEhFOHZRMm9xU1U0dStCQWtFbkduems1ZldFZTBoQkNUU3FuNGZUZUx6V0tKSlM1ang5TWdYdlI1QisyOVdQVzFhK3J3aXdYamVEeGVqWnBXNjA5K01GNWxQN2Q1QzJnR0xSMDIzSElYcDdRbms1ZVh0M1V6WVJnYWZVcS9HL05oWFNNNDNtVkZuM2RRbnp1clQwamdWZm4vMGlWWm41aEFESWEvK2MwQWF5d1dNWm5va3B1RUVKWlFKR3pSVXRLcjkwYzd2VVNpamdnbmVqM2g4UVQxRzRnN2RDVDBQN2RqUjNWL1BSUzJiaU1kTW96emJ2NG82dENSWDZ0V3p2S2xqRkpwenVXVklhZVlyQ3pacE1uLzZ3VWgvK1g2OU9sVHNXSkYyKzBwS1NsMDdVRkNTUFBtelM5ZXZHak83L3IwNlJNWEZ4Y1dGbmJseWhYTFE3aGNidm55NVJjdlhteGVSWkRQNS9QNS9OalkyR0hEaG1rMG1tSERoazJaTW9YTDVkSmwvUll0V2pSdDJyVHIxNi9IeHNZbUp5ZW5wYVc5ZnYxYXFWUWFEQWFEd1VCVHlHKysrVVlvRkZybW1OVDI3ZHVUMy93Sk1tT3oyYnQzVy9lSDJidDNyNXViMjZaTm02cFdyVnExYXRYUFB2dnMwS0ZEOSs3ZGk0aUlVS3ZWcGlJNzJ5eGV2UGpVcVZNS2hTSW9LQ2cyTm5iNjlPbFBuanlodTZwWHJ4NFVGTlNyVnkvYTFPTDc3NysvZlBseVdGall0V3ZYSWlNajZaZ1JJMFpNbno2ZHhXS0p4ZUxjM053YU5Xck1tVFBIcW91RlhDNDNtVXptbXVneVpjcXNYNzgrS0NqSTE5ZTNkMjg3LzVWdDJiTGx3WU1IOSsvZmYvbnlKU0drYXRXcUV5ZE9iTisrL2ZYcjEwTkRReGN0V2tUdnlOUFRzM1BuemtGQlFVWGNuWlhldlh2djJyVnI4K2JOM2J0M2QzWjJwZzIrbnoxN05uSGlSS0ZRMkxGalIxb243dWJtOXNNUFB3d2ZQbHoyNWw4TnNWZzhmdno0SVVPR0hEeDQ4TUNCQTNmdjNyMTc5Kzdnd1lQbGNqbUh3NWsrZlRwdDIwMGZjaFJUclZxMXFsZXY3dVBqczN6NWN0cVA1ZFNwVThlT0hidHc0Y0pmZi8xMTllcFZuVTVYeE9IbXFKcFdkbnQ0ZU15ZE85ZlYxYzdUN3FGRGg4YkZ4WjA3ZDQ0K2FPSHorYlZxMVpveFk0WjV3QjkvL0pHZW5yNWl4UXE3WFZrQUFPQVR4Q3I2LzNzQUFBQ0FUOFQwb1plSmlSQkN4czl2VUthQzAvL3kwcm9IOTdObkJybXZYRjJpdnRYSzQ4ZEViZHV4WFZ3VWUzOW5zclA1dFdyemE5WG0yUHVTTzhYa1pPdmo0L1hKeWZ6YXRmazFhOW5zWnZKMmJCTjM2c0o5OXl2TVZnekp6emlsM0ZsT1R2cEhqM2pWcWhGN25UMC9nRW1sTXFTazhHeGJ3WnBNeEdna0RGT2M3aGJGcDQ0SXp6K3dyOVNTNWVhYWFGdkZxYTMrSHpCcHRWbVRKNXAwT3ZlVmExZ2lrV01uUXltUEhsSHMyK3U1ZHgrdGcvNllUS2FDanRVbHpJTFQrL1RpZUpYeDJMQ3B4QmZNejJkVUtvNUZWd0ZyQmdNaGhLYlZoaWRKbVZOK0ZyVnU0ekp1UWtrdjlMOTM5dkN6OEJQUENTRk9VdDZNalIvMTBjTDc5T3JWeTh2TGEvUG16WVNRYytmT2pSMDdkdWZPbllXdHN2alZWMSt0V0xHaVc3ZHU5czVVTW12WHJ2WHo4K3ZTcGN2ZlA5VUhrTXZsc2tJZXlERU1vOWZybVRkTUpoTnRDa0dKeFdLR1lkYXRXemRod2dTR1ljYVBIMSsyYk5sR2pSbzFidHpZYnZSSkpTVWx4Y1hGSlNRa0RCOCszTjNkM2J6ZHN0MUVTWTBmUHo0bEplWG8wYVB6NTg4L2QrNmN2NzkvUUVCQTgrYk55NWN2YjNXbnQyN2Rpb21KZWZEZ3daZ3hZK3cyNWk1Q1ltSml2Mzc5V3JkdXZYcjFhcnBsNDhhTm8wZVA1bks1UjQ0Y3VYanhZcmR1M2RxMWEwYzd3TmpGTUV4MGRQUzFhOWZHakJtajBXaE9uejQ5YU5DZ0Q3dGxXc2xleElxSURNTVlEQWI2ZzZNL0w3YUZENzZvcFljUEh3NGNPTEJIang0TEZoVGFPd3NBQUQ0MVNLc0JBQUNBT0RhdEJpaUM4V1dxNnZ3NVFZT0cvTnAxSEQyWFQ1cjYzRm5qNjlkTy9mdVRmNktoOXNmbXdMUWEvdTMrVHVSZEhKY3ZYNDZLaWhvOGVMRDN1MHNSZkpvT0h6NmNtcHI2L2ZmZkZ4SFFBd0RBcHdhZFFBQUFBQURnL3krT2QxbnBzQkdPbmdVUUVlMGZBdkJmOTQ5RzFZU1FWcTFhdFdyVjZoKzl4TDhJWFJJVEFBREFFbHJPQVFBQUFBQUFBQUFBQUlEaklhMEdBQUFBQUFBQUFBQUFBTWREV2cwQUFBQUFBQUFBQUFBQWpvZTBHZ0FBQUFBQUFBQUFBQUFjRDJrMUFBQUFBQUFBQUFBQUFEZ2UwbW9BQUFBQUFBQUFBQUFBY0R5azFRQUFBQUFBQUFBQUFBRGdlRWlyQVFBQUFBQUFBQUFBQU1EeGtGWURBQUFBQUFBQUFBQUFnT01oclFZQUFBQUFBQUFBQUFBQXgwTmFEUUFBQUFBQUFBQUFBQUNPaDdRYUFBQUFBQUFBQUFBQUFCd1BhVFVBQUFBQUFBQUFBQUFBT0I3U2FnQUFBQUFBQUFBQUFBQndQS1RWQUFBQUFBQUFBQUFBQU9CNFNLc0JBQUFBQUFBQUFBQUF3UEdRVmdNQUFBQUFBQUFBQUFDQTR5R3RCZ0FBQUFBQUFBQUFBQURINHpwNkFnQUE4R2xSS3cySkQzS1NFL0pTbitibjVXZ1Z1VHE5bG5IMHBQNU5YRDJFRmF1NStGU1crbFp6OFNvdmNmUjBBQUFBQUFBQUFENGFwTlVBQVBBL2toUW52M0grNVlOYm1ZNmV5TDliVG9ZbUowTno5K29yUW9oWGVVbmJudVhyQm5nNGVsSUFBQUFBQUFBQUh3SFNhZ0FBK01mbFpHaCtYeG1YL2x6cDZJbjgxNlEvVis1Zjk5ZVYwSlR1UXlwWHFPcnM2T2tBQUFBQUFBQUEvQzNvV3cwQUFQK3NsOC95MTg2OGc2ajZuNVB5UkxGcFRzejVJOG1PbmdnQUFBQUFBQURBMzRLMEdnQUEva0d2WDZxMkxieW5WaG9jUFpIL3ZndkhrcmN1aUZVcTlJNmVDQUFBQUFBQUFNQUhRbG9OQUFEL0ZJM0tzR1BSZlVUVi96TlBIdVllMlJydjZGa0FBQUFBQUFBQWZDQ2sxUUFBOEU4NWZlQnBicmJXMGJQNHRQeDFKK3RxV0txalp3RUFBQUFBQUFEd0laQldBd0RBUHlMN3RlWldlSnFqWi9FcHVuVHl1VjdIT0hvV0FBQUFBQUFBQUNXR3RCb0FBUDRSVVJmVFRDWkhUK0tUbEorbnYzY2p3OUd6QUFBQUFBQUFBQ2d4cE5VQUFQRHhHUTFNOUtWMFI4L2kwM1g3TWo1OEFBQUFBQUFBK1BkQldnMEFBQi9mbzVnY3BVTHY2Rmw4dXA0OXpzM1AxVGw2RmdBQUFBQUFBQUFsZzdRYUFBQSt2dVQ0WEVkUDRaTm1NcEgwRnlwSHp3SUFBQUFBQUFDZ1pKQldBd0RBeDVmK1F1bm9LWHpxMHA3bk8zb0tBQUFBQUFBQUFDV0R0Qm9BQUQ2K2pKY283SFV3cmRybzZDa0FBQUFBQUFBQWxBelNhZ0FBK1Bqa1dWcEhUK0ZUcDFVYkhEMEZBQUFBQUFBQWdKSkJXZzBBQVBBZnBOTXhqcDRDQUFBQUFBQUFRTWtnclFZQWdIOGZEcGZsNkNrQUFBQUFBQUFBd0VlR3RCb0FBUDVmWTdISTlEVUJYYjcwdGR3WXVMQlJqMkdWUCt5RVpjcExQbmd5N21WRWZiNnBXcTZTOUlQUEFBQUFBQUFBQUFDRjRUcDZBZ0FBQUVWaHNZaXpHMS9reEROdjhhc2xjeThqdW5OVi93Rm5xMTdmYmRqRTJtY1BQNHM0K2Z3RERuZVc4UnUzOFVwOGtKUHlSUEVCbDI3WTBxdUlBZnZXUGpTWlBtQlNBQUFBQUFBQUFQOFJTS3NCQU9EL28vck5TN3VWRmwwNGxteTdxMlZYSDBKSWJPVHJEemh0Zkd4MjZsTkZoMzRWbno2U0o4Zm5GVGFzYkVVbmwxSUMyKzJlNVNTRWtIS1ZwQWE5L2E3UThmZXltN1QxN2pUUTEycTdTcUdQUEp0YXU0bDdkb2JHYUxET3BKMWNlQ0l4bDhVaVNLc0JBQUFBQUFEZ1U0YTBHZ0FBL2orcTNjU2pVZzJaYlZydFhkR3BxcityVm0wTTZPQnQ5OERuQ1hrUGJtVVNRcXI1dTFXcDQybzdRQ0hYTVVaVHc1WmVkWnA0Mk82OWNDeFpyVFMwNkZLdVh2UFNoYzJ0WmRkeUxidVdzN3RyNGZnYnFjOFUxOEpTQ0NGVjZyaVdxeVFOUC9HY0VLTFRHT21BMzVjL2VKV2lzanFxNTNDL3p3cTVIUUFBQUFBQUFJQlBCOUpxQUFENE4razgwSmNRd3VHeUZxaldxZ0FBSUFCSlJFRlVQK3RRMXU0QUxwZE4wK29LVloyYmR5NnIwOW9wZ21ZWWszOHorMkgwbGRNcGFxWGg1TzdFMHdlZjJPNnQ0T2M4ZUh6TkU3c1NIOTdKdEh1NElrZVhsNjJqVmR0Q01iZGNKZW41STg4WWh0Q00yenhNSU9LTW1sbzMrbko2MU1XMDR0NDVBQUFBQUFBQXdIOGQwbW9BQVBqWHFGYlByVW9kMThRNCtmYUY5M2g4ZHQybUhyZXZ2Q3I2a01VVGJxanlEVlliUFgwa0lqSDMyZVBjd281U3F3eHE2d0pvUWdoUkt2U0VFRlcrUGk5Yjk0SDNRQWdoaE1OaCtmaEpFK055L3M1SkFBQUFBQUFBQVA1amtGWURBTUMvQTAvQTdqbmNqekdhZ245UEpJUTBhdVBWYzVoZmhXb3V4M2ZFTS9hYlNCZnE4eThxVktvcG0vdDlaQkZqeHM1cjhIL3MzWGRjVTFmL0IvQ1RrQkRDSml4UnByTGNzNkoxUzYxYVI2MFRGVkhycXF0YXQrTGVveUlxRlRkT1JFWEJ1a0JGRkhGdkJSa2lJa3RRUnRnSldiOC9qci9iUEFsTFJYRjgzcSsrbnRlOUorZmVuSVMwajM3eTVYdE1MYlJWQnRsc1FnZ1pOTUY1d0RnbjlVdDJMSCtVL3Fydy9aWUNBQUFBQUFBQUFQOFBhVFVBQUh3ZHV2NXFMVERWdW5JNjVVMWFNU0hrNW9WMEhWMnVhMzhiQXdIdjhKWm5UR1BvNm5JN0xGMWJsNnN5S0REVGF0M0ZJdnJ1MjljcFJlcVg1QXZGNy9VVTJGTVJBQUFBQUFBQVFCblNhZ0FBK0RyY0NjK3dzTmE5RkpqRWpGdzYrVW91VjdqMnQ3VzIxMHVJRXBaNWxhNkJac2RlVmlxRDVsWTZYRTAyYllHdExPNXh6c3ZZZCsxQjdvWm5xTit0Ym4yRDFsMHNuajNJZm5McmJYbnJOTEhndDJodlRnaXhxcWRIQ1BscGdDMGhSS1htbXFQSkpvUklTdCt6Smh3QUFBQUFBQURnbTRhMEdnQUF2ZzY1YjBYN04wYnBHV2txRDk2THlFaDdXZmdtdlZoZm9Fa0lrWWpsSlVYLzA2VmFXNWZiOXVmLzJZOVJrOGVtQjUzNldFbEs1Y29Gem9YNWtwZXhlWHFHbW82TmpjcGNnMmx0YlVKSTNmcUdYQzY3ekFuQ0hMR0dCcXRkRDB0Q2lBYUhSUWloeDQ5dnZubWIvbDhuYkUyZUJpR2sydXZCQVFBQUFBQUFBTDVxU0tzQkFLQVNlZG5pd254SlViNmtNTCswTUY5U1VpZ3BFSllXNWt0S3hiSlNzVXdxVmNna2NpbjlSeXFYU2hSU3lhY3FHZWJyY09admFWUEJoQ2UzM2g3eGlWRWVlWk5XdEdSTUpIUHEzRnpnTnFsK1NtSkJiUnZkL0J6eG81dHZycDVPVWJtSmVSM3RnUlBLYUV2TmNIRzFjSEcxS1BPaDJFYzUrLytPb3MvWWQ2UjkyMjYxbDQyTHBHMjFPL3hpeVV6VE45UWtoQlRtZjlSV2pSV0x1cHQxNS9MckQ3dVdiaVlKQUFBQUFBQUE4SmtoclFZQUFLSlFrUHdjc1RCYm5KY2pGbWFKaERsaVlkYTc0K0pDYVJWdThGbEYzOHVLdXB0RkNHblcxc3lwbVNCd1o1eE1waUNFL0RiYVFYa2FWNU5OQ0pGSy82dWQxdEJnOVhhdmR5c3MzZGlNVHdnSkMzNDFhTHpUZzJ1WkJjTC9TWTFmUEJNdUduMU41VWsxT095Uk14dFoyK3VYaW1YeFQzSURkOGFxVE5Ea2FaU0taVlhjNzlIRVFwc1FvbHh0WGUxWXJKcTZHQUFBQUFBQUFPQURJYTBHQVBnZUNiUEZHU2xGekQ5djA0dmxzcTlteTcrTTVLSkgxOThRUW1yYjZEbzFFenkrK1VZcVVSQkMrb3l3VjU3RzQzTVVpdi9wdHRIRHpVNWJqeHQ1THZYWFVRNkVrS2c3V1ozN1dBOGM3N1J2dzFQbGZpQUtCYUUzWkxBMVdHNFRuTzJjRFk3NXh1b2FhUFljV2pmODFLdk0xSGRaczhCTTY3ZmZIWGw4alowckgxWHhiYlJ6TmlDRWRCOWlGM2t1TlNHNjdJN2JIK21qdG5ERS9vOEFBQUFBQUFCUUU1QldBd0I4THpLU2kxNDl6Mzk0UGZQMXE4SlM4WHMwNjlBMzB0VFYxOVRSNStyb2MzWDFOWFgvLzBCTFcwT0R3K1p3MlJ3T1M0UEw1bkxaOUZTVHg1N3ZIdkVwWDBxVjhIVTQ0cEwvb3VxR3JZemI5N1E4dVNlK01QKy9OaGVCdStLbXJHalJiYUR0aGVOSjVkeUc2T2h4M2FjM3NIRTBPTFV2NGVIMU54d3UyOFcxOXVBL25IMlhQZFRnc0R2K1l0bXh0NVVHaC8zMDlsdHRQVzUrVHVYTlBiaWFiS2VtZ3Z6Y1VxZW1ndWk3V2JRbGQwcENRZlZHeEkxK01QbnRkNGNxVFB6UHFzazNDL01raEJCelM1M3FYQW9BQUFBQUFBQkExU0N0QmdENFprbkU4dVNFL0ZmeGVhK2U1Nzk2bnE4YzNhcGdzWWkrRWMvQW1HZjQ3aDh0ZW14Z3pOUFI0MzdlVlZlYldwWTZlZGtpZW16clpEQmtZdjJFYU9IZDhBemxPUm5KUmVIQnlUOE5zQkdWeUNMT3FEYXdKb1E0TkRZYU1OYlJ3SmlYRkpkMzYxSTZJVVFxa1ovY0hUZG1mdFBSYzVxWVcycnpkYmlQYjc0SkQzNzE5blZKZVN2UjBlYzZOUlhjdmZMNmZrUkdTWkcwUXk4cnZnN245dVdVem4yczZJUnI1MUt2blV0Rit3MEFBQUFBQUFENHppR3RCZ0Q0MXJ5TXlZdDdrcFB3TkRjdHFiQzhPU3dXTWJQVXNiVFR0YXlyWjFsWHo4SmFWNFB6VFdXbFhFMjJjUzMrbyt1WmhCQXJlNzFSc3hvVjVKY2UyZnBNZmVibDRGZTFiWFY3dXRscDhUVXVCaVl4QmM0R0FsNVBON3VtUDVybHZCRmxaNG9VU3NYb2lURjU1LzFmOUhLdkp5NlIvYlA0UVhwWjd6T0xSYlQ0R29TUVA1WTB0NnlyeDJLUmRkT0V3bXh4YlJ2ZGJnTnNzakpLSGx6TFpOSnFhdGJHMXJjdXBWODdsMXJ0N3dZQUFBQUFBQURBVndGcE5RREF0eUEvcHpUMmNYYjg0OXpuVWJuS25acVZtVnJ3NnpZd05EYm5XOVhUcTJPblJ6Y2gvRlk1TlJXd1dDUXRxYkRSRHlhREp6ckxaWW9ERzZQSzNERlNvU0FCMjJJbUxHelc1VmRyYXdmOW85dGlOVFJZcnYxdG1yYzMxOUJnM2JuOCt1emhGeU5tTk5KZy8wK2EvK1RPV3c2WDNYMkkzWWpwRGM4SEpENjkvWmFKdVIyYkdQM1EyYUplUTBPK0RrY3VKektwUE9Ub3k1ajdXY0pzY1Mxcm5kRnpHaFBDQ3ZDSmtjditweG1MaGdaTFlLWmxXVmZ2MDc0dkFBQUFBQUFBQUY4d3BOVUFBRjhybVV5UkZKc1gveVFuN25FT3MrT2ZNZzBOVmgwN1BWc25mVnNuQTFzbkE3N09OL0xmZkQwanpUcDJ1b1FRWFFOTlFraHRXejJaVkU0SVlTc0Z5czNhbVNzVUpQZXR5SDE2UTFHeGRPKzZwMlcrUlpSRUxOKzErdkhvMlkxdEhRMk1UTFNFT2FJR0xVMlM0L1BQSFVsTVRTeFFucW1qejIzYTFxeDE1MXE1V2VMOUc2UGV2aTRaTU41eDZKVDZQdyt5ZlJqNUp2Wmg5dXZrUW0wOXJrTmpvK2RQYzU4OXlJNTdsTTFFNU0zYm0vODYwcDdEWmZ0dmZaYVdWQ2d3MWFMN045SkhEVTIwYUFQclQvYTJBUUFBQUFBQUFIenB2cEhrQWdEZ3UvSXlKdS9oOWN3bnQ5K1cyWXJhM0VySHVabkFzWW1nYm4yRG1saGQ5WGlkWEc0Yms5WmRMRnAzc1dCT0p5NXBwaktodHExdWc1YkdTWEY1eis1bkIvczlUMzFSa1A2cTNMdFI0aExabnJWUGJKME1raFB5Q1NIZTgrNFZDUC9iTDFGYmg4UFg0WXllM2RpK3NSR2JUWXJ5SlhldlpoQkNvdTlsdll3Vi90VGZ0bFduV2o4TnNQbHBnTTN0c05mL0hraDRldXV0VFBiZm5vbm1Wam85M2V5Y21nb0toS1VIdktJU1kvSUlJZmxDc1ZTaWFOL1RrcWVsb1ZDUWhxMU1DQ0gwMlFFQUFBQUFBQUMrVDBpckFRQytHbG12Uys1SFpEeTY4VWFZTFZaNWlNZlhzRzlvNU5STTROeE1vR2VvV1VNTHJFNlhUcndxNzZHN1Z6THVYbm10UHY3N25DYjBvTXV2MWl3V3VYSTZtUkJ5NTNJWk04c2tLWlUvZjVwTGo1V2pha05qbm9XTkxvdEY5QXg1MGZleUhsekxpSCtjSS8vL05oN0ZoZEovRHlSY0NIelp1TFdwamFQQnVTT0pjcVdjbWhDaXdXR05tTjdBMkp6LzVOYmJmL2NuRkJWSTZMaFVvamk1Sjc3N1lOc2ViblZaTEZLVUw0azRtL3JzZm5ZVlZ3c0FBQUFBQUFEdzdVRmFEUUR3cFN2TWx6eTZudm53K2h2MTNmeHFXZWs0TlJVNE5SWFlPT296UFNXK01YSTVXVFg1cHFSVVRxUGgrZTRSNWMxY052NDZQUWdKU0JRVlMrTWY1MWJMQW9UWjR2RGdWMFdGMGdmWE1rVEZaZmNFRnhYTDdsN0p1SHNsUS8waG1WUnh3Q3RhaTg5UnI1dCtHSm41TURLeldoWUpBQURmTUU5UHo5YXRXLy82NjY5Vm5KK1JrV0ZtWnNabWY5UUdGY28za1Vna29hR2gxdGJXVFpvMHFmaXFmZnYydWJpNDFLOWZYLzJoa0pBUUZ4Y1hJeU9qajFsVnhiS3lza3hNVEpqVHVMaTRvS0NnQVFNR09EZzRNSU15bVN3ek03TjI3ZG9WMzZxb3FNalgxN2RWcTFhZE8zZXUrZ0o4ZlgzYnQyL2Z1SEhqRDFvK2xDRTZPbG9pa1RSdDJwVEZZcFdVbEFRSEI3dTV1YkZZbGZ5aDkrYk5tMjNidGkzem9WdTNiams3T3hzYUduNmE5UUlBUURWQVdnMEE4T1ZLak1tN2VTSHQyZjBzK2Y5c3lFY0VwbHJOMjV1MzZsVEwwSVJYWTR2N2pBcnpKTzgxUHp0VGRHSlhmQVVURG05NTlsNDN2Rmgrb1hkVnZFa3J0MlUyQUFCOFkrN2V2YnRnd1lLcXpKd3laVW9WQStqQXdFQU9oMVBGeVVWRlJVT0hEalUxTmZYMzk4L1B6Nzk5KzNZRmsxMWNYQVFDZ2ZxNFNDUWFNV0tFc2JIeGtTTkhXQ3lXVUNqMDlQUnMxS2pSNGNPSEs3aGJRa0xDbWpWclpzK2VyWjVXSnlVbHpabzFxM256NW41K2Zoek9KL2xMcUwrLy80WU5HeFl1WERoZ3dBQTZrcGlZNk9mbjE3SmxTeWF0VGt0TG16VnJWbXBxNm9rVEo4ek16Q3E0VzNGeDhhNWR1NlJTYVpscHRWZ3M1dkZVL3d5V2tKRGc3ZTB0Rm90cFdpMlR5VXBLU3NSaXNVZ2tLaWtweWNuSnljek1mUFBtVFdabVptWm1abFpXbG8rUHp5Zk43cXZMK2ZQbi9mMzlYVnhjcGt5WlV1bms0dUxpbGkxYnJsbXpwbCsvZm5Ra01URlJLaTFqbTJ1R282TWpJU1E3TzF0VFUxTlBUM1c3NmJWcjEwWkZSWVdIaHhzYUd2cjcrNjlmdno0L1AzL0NoQWtWM0RBc0xHelNwRW0vLy83NzNMbHpWUjY2ZHUzYUgzLzgwYlJwVTM5Ly8wcGZDd0FBMUJTazFRQUFYNXhTc2Z4aFpPYk5pMmtxR3dOcWFXczBjVEZyM3Q3TTF1a3Jia2dOQUFEd3FXbHF2U3NybHNrVmxjMnRaaVVsSmNuSnlidDM3NjY0ZU5QZDNiMmc0SDgyOGsxTFMzdjJyTnd2VTFOVFV5OWV2RmptUTQwYk42NVZxeFp6dW5yMTZ2VDA5SEhqeG5FNG5PZlBuMCtmUGwxTFMwdTlGbFdoVUloRW9nTUhEcmk0dUtqZmM4dVdMY25KeWU3dTd2UkNVMU5UTnplM2ZmdjJYYnQyclVPSER1VXRraWJqUC8zMGsvcER0cmEyTTJmT1hMdDJyYSt2NzlTcFUxVWUzYjE3ZDJ4c2JIbTNyY0NLRlN2NGZENDk3dEdqUjJobzZJSUZDeUlpSWxhdFdxV3JxNnN5T1NRa1pOR2lSWVdGaFpNblQxWXV3WDVmUGo0K1o4NmM4ZmIyZG5aMlZoNC9kZW9VSWVTMzMzNjdjZVBHdUhIanlvdG9OVFUxQlFLQmtaRlJkSFIwKy9idEszMjZ1M2Z2enBrelo4NmNPVDE3OXF6Nkl0KytmYnRqeDQ0clY2NWtaR1R3K2Z5R0RSdDZlSGgwN2RxMTZuZWcwdFBURnkxYVZGQlFFQlVWMWFkUEh4c2JtNHJuS3hRS3VWd3VWNnF6Y0hkM3o4NnVxTkZaWEZ4Y1ZsYldnQUVEbkoyZGZYMTlsWDhuSUQ0Ky9zNmRPMlBHaktIL05vMGNPZkxzMmJOYnRtenAzTG16azVOVGVUZDBkWFh0MTYvZjNyMTc5ZlQwSmsyYXhJekh4TVJNblRyVjNOejg3Ny8vcnZJYkFBQUFOUUJwTlFEQUZ5VG5qZWg2YU5yOWlBemw3UlBaYk9MWVJOQ2lnM245RmlZYzdyZlo3Z01BQUtBYTZlcS8yOEtCTnBMNi9JcUtpalEwTkNxWW9GQ294dWpYcjE5ZnRHaFJlZk1qSXlNakl5UExmR2o5K3ZWTTJmV1JJMGNDQXdQNzl1MDdiTmd3WnNLZVBYdGF0V3FsY3RXOWUvZUdEeDllNWcxdjM3N3Q1K2ZYcUZFamQzZDNabkQ4K1BISGpoMWJ2SGp4eVpNblZTcUNzN0t5NHVQamFSeHNhbXFhbnA2ZW5wNU9DSEZ5Y25yMDZGRnA2YnV0SU16TnpRVUNRVWxKeWZuejU1bHI3ZXpzbkoyZEh6NThlUDM2OVRJWFExTjFEb2ZENVhMVkgxMjhlREdUVmdzRWdyMTc5MjdjdVBIbHk1Zk1vTXJyMHRiV3B2MDkxQi90MjdkdmNuS3k4dk1TUWc0ZVBCZ1FFTUFNRGg4KzNON2VmdXZXcmM3T3poWVdGc3FYaThYaUV5ZE90R25UeHNiRzV0V3JWMUtwZE5pd1lRMGJOdFRXMXVieitSY3VYRGg1OHVTeFk4ZnExcTJyWGo1Y252ajQrRzNidGltL1hWVVVGeGMzY3VUSTNOeGNDd3VMUm8wYXBhV2wzYng1OCtiTm0xT25UcTFLZlRSREpwUE5temV2b0tCZzZOQ2hSNDRjbVRWcjFwRWpSOTYzTkg3ejVzMFNTU1cvSkdkaVl0SzhlZlB6NTg5N2VYbk5taldMR2ZmMTllWHhlS05IajZhbkhBNW56Wm8xMTY1ZFUyN3R3dkQzOTJjK2JQYjI5bncrLzlXclYvdjI3V01tbEpTVUVFSzZkdTE2NGNJRlpyQno1ODYydHJidjlZb0FBT0JUUTFvTkFQQkZTRThxREF0NnBiTEpucTQrdDNWWGk3WS8xOUhWTCtOdmFBQUFBRkFtYmQxM2Y4MlJsc3F6TTBxTWE1V1JYWDVTL3Y3K1phYXJEUFg4cmsrZlBoMDdkaXh6Y3FkT25mcjI3VHR6NXN3eUh6VXdlUGNiVitmUG4xKytmSG1MRmkxV3JseXBQT0hodzRjcWRkeTBiVVdaZDh2SXlKZytmVHFQeDF1M2JwMXk0RzVzYkx4a3laSzVjK2RPbno1OTc5Njl5Zy9kdm4xN3hvd1p6Q21UTFhwN2U5T3lYT1g3NzltelIvblV3OFBEMDlQem4zLytLWE14VEtvK1lzU0llZlBtbFRkbjl1elp5b1huQ29XaVpjdVdoQkJhNFR0ejVreGFya3ZMZnNlT0hVdW42ZXZyUjBUOHR4bkdxRkdqOHZQLzIyR2lxS2hveTVZdExWdTJWSzVIam8rUG56OS92bzJOelo0OWU1aTNuUW9PRHM3T3psNjllalV6MHFWTEYrWUhtcFNVUkFneE16T3JZbFFkRnhlM2JObXkrL2Z2czFnc2dVQ1FrNU5UbGFzWWp4OC9Oak16MjdKbFMrdldyZWtMUDNyMDZKSWxTM3g4ZkhyMzdsM0ZjRmFoVUhoNmV0NitmWHZBZ0FGTGx5N2w4L2w3OSs1ZHNXTEYwcVZMMVV2MTgvUHp3OFBEQ1NFMEwzNzA2Qkg5aEhUcDB1V0hIMzZveXRPdFdMRWlKaVptMTY1ZHpzN092WHYzcHU4MlRlcTdkZXVtTXRuSHg0YzVIakpreVB6NTh3a2gyN2R2Vi80SkVrSkNRMFBQbkRramxVcDVQQjVUc2gwWUdLZzhwMDZkT2tpckFRQytORWlyQVFCcTJNdVl2UEIvazU4Ly9aOHRBZXZZNmJiclhxZEpHek1ORG9xcDRVTlV0djhRQU1DM1REbE51M2twdmJkN3ZjKzhnQ2xUcGxUY0NXVFFvRUVxSTN3K3Y4eUtZRXBiVzF1NTNZZTZFeWRPTEY2ODJOSFJrWmFqS2ovazQrTlRaaWNROVp2azUrZFBtalFwSnlkbjQ4YU45dmIyS28vMjY5ZnY1czJid2NIQmMrYk1XYk5tamFibXV3SjJWMWZYcTFldmhvZUhMMTI2OU1DQkEweXpDRU5EdzdObno2by9rVUtoWU5hanJhMWR3WXVxSXJGWVRBaVpQbjE2MVM4SkNncEtTMHRUSHVuZnY3L3k2ZHUzYjdkczJkS2dRWU5SbzBiUkVWOWYzeE1uVGpSbzBHREhqaDBxalVSa01wbWZuNSs5dlgyblRwM0tmRHI2azZYcnJJckV4TVQ3OSsrM2FORml6cHc1Ky9mdmY5L3k2cVpObS9icDA0ZjVPTEZZTERjM3QvRHc4Q3RYcnR5NGNhT0s0ZXlxVmF1Q2dvS2NuWjFweWYrTUdUTWVQSGdRRUJEQVpyTVhMMTZzOG9uS3lNaVlNMmNPYzNyMDZOR2pSNDhTUWs2ZlBxMnZyMStWcDlQVDA5dThlZk9RSVVNOFBUMGRIUjBkSFIzWHJGbWpVQ2o2OWV0SEcxdFRlL2Z1NVhLNUkwYU1ZRVlhTkdoQUQ1Uy9lMkJNbWpRcFBEejg4dVhMSDlQN0JRQUFQak9rMVFBQU5TYitjZTdsVTY5ZXhmOVhCc0xXWURWdWJmTGp6M1dzSGFyMEovc3Zscll1cDdpd29oMTE0RlBUTi9vdWR1QUVBS2pVamRDMEptMU1yZTAvNi8reHpwZ3hRN245cmpxUlNLUSt1R3JWcXVQSGo1YzUvL2p4NDdRdHN2b1RlWGg0WkdSa0xGeTQwTW5KYWUvZXZZYUdoblBuempVME5HVFN3eXAyQWlrc0xCdzNibHgwZFBUbzBhTnBjYXU2cFV1WHBxZW5uemx6SmlNajQ1OS8vcUdKdkphV1ZxMWF0UjQ4ZUdCblorZmc0TEI1OCtaaHc0YlJ0c0phV2xxRWtQMzc5MGRFUkd6WXNFRWdFTVRFeE15ZVBYdjkrdlZNeU1pUXkrV2xwYVVjRHVjRHRtSGs4WGlqUm8wU2lVUXltYXpTeVh3Ky84R0RCeXBwZFFVS0NnbzhQVDFEUTBNN2QrN3M1ZVdsbzZPak11SFlzV012WDc0Y08zYXMrcmNDRkcyaVhlWVB2VXlOR2pVS0RnNm1tMVh1MzcrL2lsY3h5dXpwWEs5ZXZTdFhyakM5TWlwUVdscTZmUG55NDhlUDI5dmIrL241MGRTYnkrWHUzTGx6MUtoUi92NytKU1VsUzVjdXBUOWN5c0hCNGZIang0U1F5NWN2Ly9YWFg4dVhMNmZkYWRUM29xeUFzN1B6d29VTDc5NjlhMmRuZC9yMDZSczNidEJPSGNvTnUwK2VQS21qb3pObXpCajF5MSs5ZWtVNzBqQmtNdG0xYTllc3JhMGZQbnhZNWpQYTJ0cVcyVlFFQUFCcUZ0SnFBSURQVGFFZzBmZXlycHhLVGtzcVpBWTVYRmFyVGhaZCsxbnJHV3JXNk9xcUIxK0hpN1M2WnBsYnF2NWRHZ0RnKzZSUWtFUGV6OGJNYTJKdVdRMWx2T1VwS0NoNDgrWU5iU3h3N3R5NUtsNzE0c1VMMnNxREZuNTI3Tml4ekFwUUx5K3ZSbzBhdWJxNnFqL1V0R2xUUWtpdFdyV1dMMS9lczJkUFhWM2RpSWlJNE9EZ3dZTUhNODA2YnQyNmxabVpxWExoeTVjdmxVOHpNek1uVDU3ODlPblRBUU1HekowN3Q3d0Y4L244WGJ0MlRaNDhPVEl5c20vZnZuUG16S0c1ZG1scGFYaDR1THU3ZTM1K2ZrQkFnUEltZUltSmlWNWVYczdPenJUR1ZpQVFsSmFXamg0OTJzL1BUeVd3dm5yMTZoOS8vREZseWhUMWJSZ3JabVZsbFplWFJ3aVpObTNhbFN0WEtwMS8rdlJwS3lzcjV0bTdkKyt1L3Y0bzk2MldTcVcwYzh1dFc3ZmF0V3VuUE8zUm8wZUZoWVZidG14UnFlaFhRUVB1b3FLaXFyK2lLczZzdXBTVUZQcjVySGhhVmxiV2xDbFRIajU4V0xkdTNYMzc5Z2tFQXVZaEF3TURQeisva1NOSEJnVUZQWG55Wk9QR2pUUlBwNitkaHRkMHAwMHVsMHRQVTFKU0tzM0gyV3kyblowZFBSNDBhTkNnUVlNeU1qSldyVnJGNVhJcmJYaXRMRHc4Zk0yYU5lcmpTVWxKNVhYckhqMTZkQVVkWmdBQW9LWWdyUVlBK0t4ZXhlY0g3WTNQVEMxbVJyZzh0a3ZYMnAxNlcra2FmRHZOcVMyc2RiSXpTMnA2RmQrMTJqWklxd0VBM2lrUWx2Nno1RUVmZC92bTdjMDQzSXBLbmovWTlldlhQemoyWWhydmR1alFvVU9IRHVvVHZMeTg2dGV2UDJIQ2hBcHVRbHVMRkJRVUxGMjYxTXpNYlBiczJjeER1M2J0cXJnVHlOT25ULy80NDQrc3JLeCsvZnF0WExteWd0U1Zsa3Y3K3ZxdVhMbnk2TkdqTTJmT0RBNE8zclZyMTdWcjF3b0tDbjc1NVJlVnlTS1JhTmFzV1J3TzUrKy8vNllWMCtibTVnY09IQmd4WWtTWmdmV0hVWDZ4Wm1abTY5YXRLMi9tMWF0WDZiWjd5cGVNR2pXcXVMaFlmYkpRS0R4OCtIQlJVWkc1dWZudzRjUExxL2plc0dGRG1YMmx3OFBEbVcwYmFkL3FzMmZQeHNURU1CTk1UVTI3ZCs5ZTVWZjVVWktTa2k1ZnZxeXZyNitTdHF1NGNPSENpaFVyM3J4NTA3NTlleTh2TDlxYisrclZxLzcrL2dNR0RQajU1NThORFEyUEhEbXljT0hDczJmUERobzBhT2pRb1dQSGpqVTNONmVYU3lRU1pnTkRvVkJvYUdnNGJ0dzRsZTlGMVBINS9FZVBIakduTXBsczVzeVplWGw1VTZaTTJiSmxTMWhZbVBMdWw3bTV1WVdGaFR0MjdHQkd4bzhmVHoreFE0Y08vZTIzMzVoeGhVSXhaTWlRckt5c2MrZk9LWmVCSzN1djBtOEFBUGhza0ZZREFId21XYTlMemh4K0VmZm92Ny9QOFBnYWJYK3EzYUdYRmJNWjFEZWpqcDF1MU4yc21sN0Y5MHRncW1Wa1d2WmZ6QUFBdmlzbXRmaFptU1dFRUlsWWZuSlAvRm4vRjNiT0JvYkdXanA2NVg1RDdPSnE4UUcvNTlTalI0OGVQWHJRK2xuMUxRM0x4T2Z6bVozNkZBcEZVRkJRQlpOZnZueDU4dVRKTWgvaWNEaDkrL2FseHl0WHJreExTL1AyOXFhRnpIdyszOTdlZnNPR0RlcWg4TE5uejJiUG5rMmJQSmlhbW5JNG5LbFRwOWF1WFh2WHJsMlZybHdnRUN4ZnZ0elYxWFh4NHNValI0NWtzVmhuenB4eGNIQndkSFNrc1N6em91Yk5teGNkSGIxNTgyYmxZbUVqSXlNL1B6ODNON2VxQjliWHJsM0x6YzFWR2V6VnE1ZjZ2cFJhV2xvLy92aGplZmRKVFUxVkh4dzZkS2pLaUVRaUNRZ0lPSHIwYUZGUlViOSsvUllzV0tDeXB5TGo1czJiQVFFQkF3WU1ZRkphaHIrL3Y4ckk0Y09IbFU5YnRHanhlZExxek16TVNaTW1TYVhTeVpNbmw5Y28vUFhyMXl0V3JBZ0xDNk1WeDdObnoyWnE4OVBUMDY5Y3VVSTNiS1N0eHIyOHZKbzFhN1p4NDhZREJ3NEVCQVRNbVRPSE5wSytkT2xTU1VrSjdhSytZY09HN2R1M3IxeTVVdm1iZ0ppWUdDOHZyK25UcHpkczJKQVpWUGthUUVORG8ySERoaTFidG16ZXZEa04wQzlkdXNROFNydXArUHI2TWlOang0NmxTK1h4ZU1ycDg0VUxGNUtTa2p3OFBKZ3dIUUFBdmhiZldqNENBUEFGS3NxWFhBaE11aHYrbWlsajRtdHoydldvMDY2SHBaYTJSZzB2N3ROd2JDb0lQWlpVaFlud1NUUnZqNytZQVFBUVFvaUpCYjlsNTFvWEE1UGtNZ1VoUkZ3aWkzMVlSaG1zc3ZvdGpEK21LMWRBUU1ENjlldVY5MHRVS0JRaWtZakg0eWwzc2hhSlJFT0hEbDJ5WkFrOWxjbGt0THk2UExkdjM2WTlGdFR4K1h5YVZoODVjaVE0T0poMktLYmx0QWtKQ1dQR2pJbU5qWTJOalZXL2NNeVlNUWtKQ1NVbEpTNHVMblEzdlA3OSswZEhSMWY2R2hzMmJEaG8wS0JPblRwZHVuU0p5K1dLeGVMTGx5KzNhOWZ1L1BuejJkblpoSkFIRHg2SVJLTFMwdExRME5DaFE0ZmV1M2ZQd3NLQ05pMGhoT3pldmZ2WXNXTXJWNjVjdVhKbEZWczVKeVVscWJlWmJ0aXdvWHBhblp5YzNLeFpzL0x1VTJsWGE2bFVHaFFVNU92cm01YVdwcTJ0UFcvZXZEWnQycVNucDZlbnB6TnpkSFIwcksydDZmSGp4NC9yMXEyN2NPRkM5YlRheDhlSHljM2Z2bjNidlh2M21UTm5LdmNLWitMZ0QzUDgrUEdvcUNqbGtiNTkrN1pzMlZKbDJwMDdkMmJPblBubXpac3hZOFl3TzBhcXUzejVjbGhZV0owNmRWYXZYdDJtVFp0S245M0R3Nk5MbHk2clY2OE9EdzlYL3NtNnVycWVPWE9tYTlldStmbjVJMGVPM0wxN3QvTFBpQWJUWmY3Z3FKQ1FrS3RYcjA2Yk5zM1kyUGp1M2J1RWtIWHIxaW4zcmU3VnE1ZU9qczZ4WThkVUx1elZxNWZLSjRSMkVRa0lDQ2l2Rnp6ajNMbHp0V3ZYcnZRbEF3REFaNE8wR2dEZ0U1Sks1QkZuVTYrZVNTa1Z2ZnZia1FhSDllUFBkVngvcytIeHY4MmNtcXB0bzF2TFdpY2p1YXI5R2FGNnRlcU10Qm9BNEozT2Zhd2F0REMrSHBMMjhFYW1SQ3l2ZEg2RmJUQ3FSRTlQNzk2OWU4eHBURXhNdjM3OWR1M2E1ZUxpd2d6U1BlZ1lIQTZIYmxLbll2UG16WHYzN2pVeE1kSFUxRHg5K3JSS0ZXcHhjYkcydGpadGczRDkrdldWSzFmeStYeGEzRXBiS250NmVwYTVRb1ZDb1ZBb2FIcis4ODgvdTdpNDBGcHNmMzkvSnMvdDNyMTc3ZHExL2Z6OFZLNzk1WmRmbUcwR3VWd3VMU2NYaVVSaFlXRzBNcGNRc25QblRrTElpaFVyamg4L2JtbHAyYjU5Ky96OGZDYlQvUGZmZnprY1R1Zk9uZHUzYjEvRkRSVkhqQmhSeFVZcnhzYkdUTi90Nk9qby9mdjNqeGd4b25IanhuVGt6cDA3Z1lHQlpWNG9GQXFQSHo5KzZOQ2hqSXdNT2xKY1hMeDI3VnIxbWUzYnQ5K3padzg5N3RtelorZk9uY3NzV09ieGVNd2JwYTJ0emVWeWMzSnkxSGRvL0dEWHIxOC9mLzY4OGdndFNXWk9aVExadG0zYnRtM2JwcVdsdFhidFd1VXVHZXFHRGgwcUVvbmMzTnlxdmtJckt5dGZYOS80K0hoSFIwZGFXQjBWRlRWNzl1d3paODRZR1JudDM3OS82ZEtsZG5aMktTa3BLMWV1bkRScEV2TUJJSVJrWjJmNytQaTR1cnEyYjk5ZStaNW56NTY5Y09IQ24zLytTVDlhVlRkNjlPakN3di8yZ3psOStuUlVWTlF2di95aS9LVGwwZFBUZTYvbkFnQ0FUdzFjTFJocEFBQWdBRWxFUVZScE5RREFweEwvSlBmazd2aThIREV6MHJpMVNhL2g5UXlNdjRzZWVWMzcyZmh2ZVZiVHEvZ2VPVFVUR0JxakRRZ0F3SC9NNm1qL05zYWh0M3U5cFBpOHdyelN3bnlKdUtUY0d0dVAzKzY0b0tDZ1ZhdFd6Q25OZnlkTW1LQ2N6QllXRnJabzBVTDVLdlhXdW52MjdObTdkKy9BZ1FQZDNOd0dEaHo0NzcvL0RoczJqSG1LVFpzMm5UdDM3dWpSb3pZMk5zK2ZQNTgwYVZLdFdyVkdqQmpCYkRUWHIxKy9mdjM2bGJuQ1k4ZU9MVnEwNk5TcFV6Um5WRitEV0N6T3pzNXUxYXFWZW5aWldscXFFczRLQklLNHVEaDZuSlNVMUwxNzkrM2J0M2ZwMG9XWjRPcnFHaElTTW0vZVBJRkFjT2ZPbmFTa3BPblRwNnUzZ1BoNEN4Y3VGSXZGOXZiMjlGUmJXM3YvL3YwdFc3Wmtpbk03ZGVyazd1N09WRVpUZCsvZURRd01EQWtKb1lYZVAvNzRZd1YxN21QR2pGRSt0Ykd4cWNyQ1dDeVdoWVZGcFIyYzM0dTN0N2UzdDNkNWp4WVZGZjM1NTUrUmtaSE5temRmdjM2OXlrdFd4MmF6VlY1YUZkR1BrRWdrV3IxNmRmUG16Wmt2QmdRQ0FkMTgwc2ZINThxVkt4TW5UbFMrU2tORDQvVHAwdzhlUEdqWHJoM1RKNzI0dURnaUlxSkZpeFlXRmhiS2s2VlMxWTI3bFVmb3Ayamd3SUhNeUwxNzk5YXZYKy9vNkxodTNUcE56VzloOTNJQWdPOE4wbW9BZ09xWG4xdjY3LzduMGZleW1SRUxhNTNmZm5lMHN2K09hamNhdHpheHJLdVhtbGlsM3AxUWpib1B0cXZwSlFBQWZJbTRQTFpEWTZQUDhFUjZlbnBYcjE1bFR1UGo0OTNjM0RadjNxd2NZYnU1dVZWd0I2bFV1bnIxNnNPSEQvZnExV3Y1OHVVYUdocTllL2ZldUhIamp6LythRzF0SFJ3Y3ZHblRwamR2M2pSdDJqUTdPOXZHeHNiYzNOelUxSFRuenAxUG56NmxkOGpKeWJsNTgyWjU5NmNkSks1ZHUvYjgrWE82dXlPdHJXWkVSMGZMNVhJbkp5ZjFhMHRLU3BUN25GVEY3Ny8vSGhJU3NuYnQyblhyMXRFMktVT0dESG12TzFRcUppYUcyYW1QZHBBZ2hOQU0vZWJObTBLaFVIbnlvMGVQT0J3TzNaY3lQajUreElnUkNvWEMzdDdldzhOanhZb1ZabVptS2lHK3NnOU8yQnMwYVBEdzRjTVB1L1o5U2FYU2lSTW4zcjU5ZTlTb1ViTm56NjcyYndYVXBhU2twS1dsTWQrVU1ONjhlWFBpeElrT0hUcW90R2N4TkRRY09YS2tqNC9QbVRObit2VHBRd2V2WHIwcUVvbFU5dXFrWDJ5b1VHNTdmZWZPSGVXdTRvbUppVk9uVHBYSlpEMTc5cngrL1hvRmE5YlMwbXJidHUxN3ZsQUFBUGdja0ZZREFGUW5oWUpjRDBtOUdKaFUrdisvYTJ4Z3pPczV4SzVKVzdPUC84M2lyODZ3cWZXM2VONFhGVmZTSXhLcVVhZmVWaGJXMWZaYnhnQUE4QUdLaW9wR2p4N05uTkxXSE92V3JkUFYxV1VHazVPVGxjTnJaUzlmdmx5NGNDSHRKYkpod3diYTNkalQwL1Btelp1VEprMWlzVmdKQ1FtdFdyVmFzMllOMDBWQlgxOC9LQ2hJVDArUFNhc1RFeE5uekpoUjhUclhyMTlQRDJqVGF1V0hMbDY4U0FoUjcxOHNrOGxLU2tvcWJSYVJtcHA2NWNxVnpNeE1ta28zYmRxMFc3ZHVwMDZkWXJGWVQ1OCtuVFJwa2tBZ3FQZ083eXNpSXNMTHkwdExTNHVsOU9jdHVWeE9DQWtPRHY3MzMzK1ZKMHNrRWk2WFM5TnFSMGZIZWZQbTFhMWJ0ME9IRGl3V2ErWEtsYTlmdjFicHNLR3NpbzIyVlNnVWlwWXRXNGFFaEx4NjlZcVdZNWVXbG42NnN0L0Rody9mdm4xNzZOQ2hGVGREcjBZT0RnN3o1ODkzY1hFcEt2cWZMbkE3ZCs0VWk4V1RKMDlXdjJUa3lKRUhEeDdjc21WTHo1NDlhWjRlRWhMQ1lyRlVkcDRjTW1SSS9mcjFtZE50MjdacGFtcU9IVHVXR1ZIKzdpUXhNWEgwNk5HNXVibTJ0cmFiTjIrdWVNM201dVlSRVJFZjlISUJBT0RUUWxvTkFGQnQwcElLQTNmRVphUzgrMk02bTAwNi9HTDEwd0FiRHBkZDJhWGZKaU5UTFkrL0doM2FIRjFjcVBvcm5QQXBOR3B0MHNNTmhkVUFBRFdNeCtNcDl6MUlUVTFkdVhKbDM3NTlsVXVWVjY1Y3FYNWhVVkdSbjUvZmpoMDdPQnhPczJiTkhqMTZ4R3pFSnhBSS92bm5IdzhQajlMUzBtWExscW1YWnF2MDNtM1ZxbFYwZEhSaFllSFNwVXRkWFYyVjk2a2poQVFHQmk1WnN1VFVxVk8wYVlaSzdXMXVidTd4NDhldHJLelV0eXZNejg5WHlRY0pJZUhoNFpjdVhjcjhmOHlyczdHeFlXcW9QVDA5YjkyNkZSd2NiR3RyTzJIQ2hLcTlrZS90N05temxwYVd6T25GaXhlblRKbWlzazBmSVdUdDJyVUJBUUhNcWNyZWcvZnUzWHZ5NUVsNVQ4RzBCYStpMk5qWURSczJqQnMzcm12WHJxdFdyUW9KQ2FFdlB6ZzQrTUNCQXdFQkFjcmZZVlNYa3lkUHFyK3VUMDM5NlpLVGt3TUNBanAzN3R5OGVYUDErZnI2K3U3dTd2Lzg4MDl3Y1BEQWdRTnpjM1BEd3NKKytPRUhNek16NVdsdDI3WlYvdkVkT25SSVIwZG42TkNoNmplOGMrZk8xS2xUOC9Qek4yelk0T3JxcXZ5OVFrUkV4Tnk1YzVjdlg5NnRXemRtVUhuWFV3QUErS0lnclFZQXFBYWxJdG41Z0plM3c5SVZpbmNqbG5YMUJrOTBOclY0djErVi9mYlkxVGVZdXJMbEllL290S1RDS2t5SEQ5Zm9CNVBoZnphbzZWVUFBSHkvQ2dzTGhVTGhEei84NE9YbDVlRGd3SXpUYWw4ckt5dmx3YVZMbDJwcmE2ZW1wdXJyNit2cjY1ZVVsT3pacytmZ3dZTkNvWkRXVFo4NWM0WnBiVUZaV0ZqczJMRmowcVJKYTlhc3ljdkxjM2QzcjdqR21jUGgwSXJwT1hQbWNEZ2M1Y2lQNW5Sc05sdTlSNFJNSnBzOWUzWkJRY0dDQlF0WWFyOFhscGFXUm5jeVZCNk1qWTBORHcrM3NiR3BYNzkrcTFhdC9QMzlaODJhMWIxN2QrWHV3NjlmdjZiSmUzNSsvck5uejFSNmRuOW1Db1ZDL2FVeCt2VHBzMjdkdXZJZVZlN0hYUjVhMDUyZW5qNTM3dHhUcDA0WkdCaXcyV3hMUzBzWEZ4ZC9mLytSSTBkcWFXbTllZk1tS1NtcHpPMFpQOTZMRnk5b3EzVDFsOG5uODRPQ2dqN0ZrNnBidTNZdC9UaVZOOEhkM1gzUG5qM2J0Mi92MTYvZnFWT25KQktKeXZjS1ZTU1h5M2ZzMkxGMTYxWU9oN05wMDZZZVBYclFydVhNQlBwdmlxNnViclVYOVFNQXdLZUF0Qm9BNEdPOWpNMEwrQ2NtUDdlVW52TDRHajJHMkxtNDF2NE9XMytVeWRDRU4yVmxpNUNqTDYrZVRxbnB0WHl6dXZ4cS9mTWcyNXBlQlFEQWQrMzgrZk9yVnExU0gxY29GSVNRK2ZQbmwxbkxPWG55NUhIanhtbHFha1pHUnVycDZTMWV2UGlYWDM1UkRobEZJdEhseTVlUEh6Lys1TW1UKy9mdkh6dDI3SysvL3ZMeTh0cTdkKzh2di96eTg4OC9OMm5TcEx6WW1zMW1iOWl3b2JpNCtPVEprOTI2ZFdPeWFWb2dyTDZlb3FLaW1UTm5YcnQyclZ1M2J2Mzc5MWUvNGFsVHB3Z2h5cDBaQ0NFVEowNWthc21Ua3BMOC9mM3Q3ZTJaYmYxa010bWVQWHUyYnQycXFhazVZY0tFUFh2MnVMdTdqeGt6WnNLRUNiU3NXQ1FTMFkwb2FUR3NSQ0pSN2lZaEZvdHBJMmFWRmhPVWhvYUcrdTZVWlNvb0tMaCsvYnFPam81RUlybHk1WXBLNEY2OUVoSVNDQ0ZMbGl6aDhYamp4bzJ6c2JHaCtmV01HVE9HREJteWR1M2FwVXVYcHFTa1dGdGJmNHJ5WHJGWUxKRkk2TTlDL2RIMzdUbit3Zkx5OG5KemM0Y01HY0pzZWtrSXljcktVcTdsRndnRS9mdjNUMHhNek1yS0Nnd01aTFBaS20xQWFQSisrL1p0NXJTa3BFU2hVQ2lQYUdscGFXcHFidDY4MmRyYWVzdVdMYzdPenAvK3hRRUF3S2VGdEJvQTRNUEpwSXFRZ01USWtEUm1wSEZyazE5SE9lam9jMnQwWFYraUhrUHNHclkwdVJQKytzbXROMHhUYi9oSUJnSmVpdzdtYlg2cXJXK0VMZThCQUdwU1lXRmhodzRkUWtKQzFCOUtTRWdZTTJiTSt2WHIxUnRyVUVLaDBORFEwTmZYVjBkSGgrbGxuSmVYUndpWk8zZnV4WXNYaTRxS2VEd2VEZkljSFIyRGc0TVBIejY4ZS9kdWYzOS9mMzkvQndlSG9LQWdMcmZzUDN0d3VkeC8vdm1IeStVR0JRVTllZkpFUzB0TEpwT2RQbjFhUTBPalZxMWF6RFNaVEJZYUdycHUzYnFNakl6T25Udi8vZmZmZEh6Ky9Qa2xKU1g2K3ZvY0R1ZkZpeGUzYnQycVc3ZHV1M2J0cXZLZXlHU3lDeGN1K1BqNEpDUWsyTmpZMENTeFhidDJjK2JNMmJsejU5R2pSOTNjM1ByMTYrZnQ3UjBhR3NwY3RXUEhqaDA3ZHFqYzZ1REJnd2NQSGxSL2loWXRXaHc1Y3FRcWkrRndPRE5tektDeE9JZkRXYnAwYVhrelQ1OCtyYndlRlNVbEpYWHIxcTM0dVdqWGIxZFgxd1VMRnRTdVhidDM3OTVwYVduYnRtMXIxNjdkdUhIamR1M2FsWkNRRUJzYjI3bHo1NnFzM052YjI5dmJ1eW96S1I2UFI3ZVhyRmtHQmdaSGpoeVJTcVZTcVhUbXpKbUdob1lzRm91K003UnpON1ZvMFNJMm01MlhsOGZuODExY1hOUy9SZGk2ZGF2NnpUMDhQSmhqT3p1N2tKQ1F2Ly8rdTFPblRucDZldjcrL3FXbHBTcno0K1BqYVQrUXQyL2ZxanlrcjY5ZjVoY3pBQUJRZzVCV0F3QjhvSXlVSXYrdE1XL1RpK21wZ1lBM2FJSlR2WWFHTmIydUw1ZVZ2WjZWdmQ2dm8rd1Rvb1VwTHdwU0V2S1Q0dk1rU0s3Zmg3WXVSODlRMDhoRXk5cEIzOWJSd0s2K1FVMnZDQUFBQ0kxVEs0NFVwMDJiVnQ1RFBYdjI5UGIyTmpJeVVoNjhmUGt5N1c3Y3NtWExYMy85dFdmUG5zeEdpRnd1ZDlTb1VjT0hENzk2OVdwNGVMaTd1M3Q1VVRVem4rYnAvdjcrZE1URXhHVFJva1hLSFpObnpKZ1JFaEtpcGFVMWUvYnMzMy8vbmFuNUZZdkZZV0ZoTlA3VDFkWHQzTG16cDZkbnhVOUgwWXcrSXlPRHcrRjRlSGhNbno2ZEZvQzd1TGo4KysrL1c3ZHVQWExreUk0ZE85aHNkdWZPbmMzTnpTdTlZWm1zckt6b1FmLysvWC84OFVlVmxzZksrSHoreVpNblJTS1Job2FHbFpXVm9XRzVmMkJyMHFSSkJmSGx4bzBiSzEzVnVuWHI3dHk1TTNqd1lIcnE1ZVUxZVBEZ0tWT21YTGx5WmRhc1dTWW1KbnYyN09IeGVKKzVyM1NOb0dYVVQ1OCtwVDFrQkFMQjdObXo2OVNwdzB5Z256UURBNFBqeDQ4TGhVTDFPeXhac3FSang0NlZQa1h2M3IzcDZmYnQyMmwzZFJWOFBqODBORlQ5ZXdocmEydWsxUUFBWHhxazFRQUE3MDJoSUJGblV5NGVUNUxKM3JXcGJ0V3BWbDhQZXk0UHU3VlVqc05sT3pjVE9EZEQzMEFBQVBoMktIZkRxQmF6WnMxNjhPQ0J1N3M3RThpcTRISzVQLzMwMDA4Ly9WVEZHNDRZTVdMRWlCRzBKWVY2QXdwUFQ4OTY5ZW9OSHo1Y3BialZ5OHVMSGtna2txcUUxQXg3ZS9zV0xWcVltSmlNR0RHQzZRcENHUmdZTEZ5NDhQZmZmdzhORFIwNWNtUzFkTU13TlRVMU5UV3RlRTRWZTBUWTJOZ3dRYk02WDEvZlN1OWdhMnRyYS90ZmV5NW5aK2NGQ3hiazV1WWFHQmpRM1FpL2g1eGEyZVhMbDJrL25BcmFoUk5DeXZ3S3djaklTSG5uekVwRlJFUjgwQm9CQU9BTHdsSXdPNElCQUVBVjVPZVVIdDc2TFBuNXU2b05MVzJOd1g4NDEyL3hDYnNmQW53ZXF5YmZMTXlURUVJVytMVFJNMFJyRVFENGlzVTh5RDdnRlUwSWNXNG1HRG1yVVUwdkI2Q1NyUjBCQUFDQWdkcHFBSUQzRVBjNDU0aFBqTGhFUms5dG5ReUdUYTJQWEE4QUFBQUFLb0NvR2dBQW9JcVFWZ01BVklsQ1FTNGNlM25sZEFvOTFlQ3d1ZysyYTkvVEVuLzFBQUFBQUFBQUFBQ29Ga2lyQVFBcVYxd29QZVFkL1RJMmo1NmExdFoybjliQXJJNTJUYThMQUFBQUFBQUFBT0RiZ2JRYUFLQVNLUzhLRG5sSDUrZVcwdE9tUDVvTkhPZkU0YUttR2dBQUFBQUFBQUNnT2lHdEJnQ295STBMYVdjUEo4cGxDa0tJaGdhcmo0ZTlpNnRGVFM4S0FBQUFBQUFBQU9BYmhMUWFBS0Jza2xMNXNlMnhVWGV5NkttK2tlYkltWTFxMityVzlMb0FBQUFBQUFBQUFMNU5TS3NCQU1xUW4xUHF0K0ZwUmtvUlBiVnpObkNmM2xCYkYvL05CQUFBQUFBQUFBRDRWSkM4QUFDb3lrZ3UyclAyU1dHK2hKNTI3RzNWWTRnZEMzMnFBUUFBQUFBQUFBQStKYVRWQUFEL0kvNUo3aUh2YUVtcG5CREM1YkdILzluQXFhbWdwaGNGQUFBQUFBQUFBUER0UTFvTkFQQ2Y2eUZwWncrL1VDZ0liVlE5Wmw0VHN6cmFOYjBvQUFBQUFBQUFBSUR2QXRKcUFBQkNDRkVvU05EZStMdmhHZlMwbHBYT21IbE5kQTI0TmIwdUFBQUFBQUFBQUlEdkJkSnFBQUFpRWNzUGVrYy9mNXBMVHgwYUc0MlkzcERMWTlmMHVnQUFBQUFBQUFBQXZpTklxd0hnZTFkU0xOMjk2a242cTBKNjJyeTkrYUFKVHRoVEVRQUFBQUFBQUFEZ00wTmFEUURmdGNKOHljNFZqOTYrTHFHbjNZZllkZTVqVmRPTEFnQUFBQUFBQUFENEhpR3RCb0R2VjE2MmVNZUtSN2xaWWtLSWhnYkxiVXI5UmorWTFQU2lBQUFBQUFBQUFBQytVMGlyQWVBN2xaMVpzbVBGNHdKaEtTR0V3MldQbWRmWTFzbWdwaGNGQUFBQUFBQUFBUEQ5UWxvTkFOK2pqSlNpWGFzZUZ4ZEtDU0U4dnNidmN4dGIyK3ZYOUtJQUFBQUFBQUFBQUw1clNLc0I0THVUOHFKZzk1b25wU0laSVVSYmx6TnVRZE5hMWpvMXZTZ0FBQUFBQUFBQWdPOGQwbW9BK0w2OGVDYmN0eUZLS3BFVFFuVDB1WDhzYm1aU2kxL1Rpd0lBQUFBQUFBQUFBS1RWQVBBOVNZZ1M3dHZ3VkNaVEVFSU1qSG5qRnpZVm1HclY5S0lBQUFBQUFBQUFBSUFnclFhQTc4akwyTHo5Rzk5RjFjYm0vUEVMbStvYmFkYjBvZ0FBQUFBQUFBQUE0QjJrMVFEd1hVaE95UGRiLzFRcVVSQkN6T3BvVDFqVVRGc1gvd0VFQUFBQUFBQUFBUGlDc0d0NkFRQUFuMXpheThJOWE1NUlTdVdFRU5QYWlLb0JBQUFBQUFBQUFMNUVTS3NCNEJ1WGtWeTBhL1hqVXJHY0VHSmtxalZoWVZORTFRQUFBQUFBQUFBQVh5Q2sxUUR3TGN2S0tObTU2ckc0UkVZSU1SRHdKaXhzcXFQUHJlbEZBUUFBQUFBQUFBQkFHWkJXQThBM0srZXRhT2ZLeHlWRlVrS0lqaDUzL0tLbUJzYThtbDRVQUFBQUFBQUFBQUNVRFdrMUFIeWJDdk1rTzFjK0xoQ1dFa0w0T3B6eEM1c0tUTFZxZWxFQUFBQUFBQUFBQUZBdXBOVUE4QTBxRmN0M3IzbWNseTBtaEdqeTJPTTltNXJWMGE3cFJRRUFBQUFBQUFBQVFFV1FWZ1BBdDBZdUp3YzJSbVdtRmhOQ3VKcnNNZk9iMUxMV3FlbEZBUUFBQUFBQUFBQkFKWkJXQThDMzV2aU8yQmZQaElRUUZvdU1uTm5JMmw2L3BsY0VBQUFBQUFBQUFBQ1ZRMW9OQU4rVUM4ZVRIbDEvUTQ4SC9lRmNyNkZoVGE4SUFBQUFBQUFBQUFDcUJHazFBSHc3N2w3SkNEK1ZUSSs3L21iVHZKMVpUYThJQUFBQUFBQUFBQUNxQ21rMUFId2o0aC9uQnUySnA4ZU5XNXQwRzJCVDB5c0NBQUFBQUFBQUFJRDNnTFFhQUw0RjZVbUZCNzJqRkFwQ0NLblh3TkJ0Y3YyYVhoRUFBQUFBQUFBQUFMd2ZwTlVBOE5VckVKYnVYZmRVS2xFUVFzd3R0VDFtTm1KcnNHcDZVUUFBQUFBQUFBQUE4SDZRVmdQQTEwMHFVZml0ZjFwVUlDR0U2QmxxanAzZlZKT0gvN0lCQUFBQUFBQUFBSHg5a09rQXdOZnRtRy9NNitRaVFnaUh5eDR6dDdHdUFiZW1Wd1FBQUFBQUFBQUFBQjhDYVRVQWZNV3VuazU1ZWllTEhydE5ybTl1cFZQVEt3SUFBQUFBQUFBQWdBK0V0Qm9BdmxZdm5nbERqNzJreDUzNldEVnNaVnpUS3dJQUFBQUFBQUFBZ0ErSHRCb0F2a281YjBVSE4wVXJGSVFRVXEraFlmZkJkalc5SWdBQUFBQUFBQUFBK0NoSXF3SGc2eU11a2ZtdGV5b3VrUkZDQktaYTd0TWFzbGcxdlNZQUFBQUFBQUFBQVBnNFNLc0I0Q3VqVUpBRFhsRlpHU1dFRUUwZWU5U2N4bHJhR2pXOUtBQUFBQUFBQUFBQStGaElxd0hnS3hOMjhsVmlUQjQ5SHZabkExTUxmazJ2Q0FBQUFBQUFBQUFBcWdIU2FnRDRtaVRHNUlVRnZhTEhQdyt5ZFdvcXFPa1ZBUUFBQUFBQUFBQkE5VUJhRFFCZmpjSTh5ZUhOMGZUWW9iRlJsMSt0YTNwRkFBQUFBQUFBQUFCUWJaQldBOERYUWFFZ0J6ZEZGeGRLQ1NINlJwcERwOWF2NlJVQkFBQUFBQUFBQUVCMVFsb05BRitIc0pPdmtoUHlDU0ZzTnZHWTBZaXZ6YW5wRlFFQUFBQUFBQUFBUUhWQ1dnMEFYd0hsZHRVOTNPcldzZE90NlJVQkFBQUFBQUFBQUVBMVExb05BRjg2bFhiVkhYNnhyT2tWQVFBQUFBQUFBQUJBOVVOYURRQmZOTFNyQmdBQUFBQUFBQUQ0VGlDdEJvQXYyaVcwcXdZQUFBQUFBQUFBK0Q0Z3JRYUFMMWR5UXY3bC8yOVgzWE1vMmxVREFBQUFBQUFBQUh6TGtGWUR3QmRLWENMejN4SkRqeDBhRzdYdmlYYlZBQUFBQUFBQUFBRGZNcVRWQVBDRkN0NzNQQzlIVEFqUjBlTU9uWUoyMVFBQUFBQUFBQUFBM3ppazFRRHdKWHA2KysyajYyL284WkJKem53ZHRLc0dBQUFBQUFBQUFQakdJYTBHZ0M5T2diRDB4TzU0ZXR5NnE0VkRZNk9hWGhFQUFBQUFBQUFBQUh4eVNLc0I0TXVpVUpBalBqSGlFaGtoUkdDcTFXdDR2WnBlRVFBQUFNRG5rNVdWcFh3YUZ4ZTNkdTNhNTgrZkt3L0taTEwwOVBRcTNqQTBOUFR2di8vT3ljbXBlRnB1YnU3N0wxWlZWRlRVM2J0M0ZRcUZ5dmp6NTgvajR1TGU2MWJIang5ZnUzYXRTQ1I2cjZ0MjdOZ1JGaFpXM3FOaFlXRTdkdXlvNHExa01sbDRlSGhDUWtJVjV3dUZ3cFNVbENwT3J2aDU0K0xpeEdMeHg5L3F2VHgvL2x3aWtYejhmZVJ5K2FOSGorUnkrVWZlNTg2ZE8ydlhyazFMUzZ0MDV2Mzc5ME5DUXNwYy9PUEhqOCtmUDE5Y1hQeVJpNmxBalgvbXE5M2J0MitGUW1ITnJnRUF2blA0NVhvQStMSkVuazk5R1p0SENHR3h5TEJwRFRSNStGSU5BQUFBdmhxbHBhVlZqL3gwZEhSVVJ2ejkvVGRzMkxCdzRjSUJBd2JRa2NURVJEOC92NVl0V3pvNE9OQ1J0TFMwV2JObXBhYW1uamh4d3N6TVRQMjJZV0ZoOWVyVnM3VzFwYWNSRVJHQmdZRy8vZmFiUUNBb2J5V1JrWkdUSjArZVBYdTJ1N3U3eWtNU2lhUzR1TGlrcEtTb3FDZzNOemNuSnljN081djUzMVdyVmpHdlFpUVN6Wmd4SXo4Ly84eVpNeVltSnNvMzhmVDBGSXZGcDA2ZFVuNmprcE9UN2UzdHkxdlN1WFBuYnR5NE1XWEtsUEltbEduWHJsM2R1M2QzZFhVdDg5SExseStIaG9aT21EQ2hLcmNTaVVSLy9QSEg2TkdqNTgyYlY1WDVRVUZCYTlldTNiWnRXOXUyYlUrZVBGbng1QTRkT3RqWTJCQkNwRkpwVWxKU2VucDZXbHBhU2twS1ZGVFUwNmRQaTR1TE4yM2E1T3pzWEY3Y1diOStmZWJuV3kya1V1bUlFU05NVEV6T25EbFRXbHBhY2Rhc3FhbkpacGY3Ui9TN2QrOTZlSGdNSERodzFhcFZWWG5xL1B6ODlQVDBsSlNVcEtTa3hNVEV1TGc0SG85MzVNaVIrUGg0UHorL3JsMjcxcWxUeDkvZjM5all1SHYzN3VxWHg4YkdqaHc1c25QbnpqMTY5RkI1cUxDd2NQejQ4YlZxMWVyWnMyZFZWa0l2cWZqN0NTMHRMV2RuWitiMFMvak1md0M1WEY1YVdxbzh3dUZ3T0p4MzZaQ25wK2ZUcDAvRHc4TzF0TFErOVVvQUFNcUV0Qm9BdmlBWktVV2hSMS9TNDQ2OXJlclk2dGIwaWdBQUFPRHJ3K3g0SVNxUmZlYW45dkx5OHZQenErTGttemR2cWlUSVBYcjBDQTBOWGJCZ1FVUkV4S3BWcTNSMVZmOHNGQklTc21qUm9zTEN3c21USjZ1a1k5VHIxNituVEpuU3BFbVRvMGVQVm4zWjF0YldOalkySzFhc3VIMzdOZzBaKy9UcFF4TnFxVlJhM2xWc05udlVxRkhObWpXanA1czNiMzcxNnBXdnI2K0ppVWwyZG5aV1ZwYVRrNVA2VlRLWjdOU3BVMXUzYmkwcEtUbDM3bHg1R2JwTUppT0VjTG5jU2hlZmtaRVJILyt1aVp4VUtzM0l5SWlJaUNodnBsUXFaUjUxZEhTc1ZhdFdwZmV2b3ZEd2NBTURnL2J0MitmbTVxNVlzWUxMNVRMeG56S0ZRaUVTaWJ5OXZXbGEvZno1ODM3OSt0R0hkSFYxN2V6c2V2YnNXYjkrZlNjbnA0c1hMM3A1ZVpYNVhNdVdMYXZldERveU1qSTNOOWZOelkwUU1talFvTmpZMkFvbSsvbjUvZmpqaitVOWV2YnNXVUlJODNWTGVmTHk4b1lNR1pLWm1hbFMrR3hxYW1wdmJ5OFNpZWlIWHl3V2kwU2lRNGNPdlhqeFl2TGt5WC8rK2FmeVpJbEVNbmZ1WElsRVVyZHUzV1BIamlrLzFLOWZ2NE1IRHdxRnduYnQycWs4WkdwcTZ1TGlzbS9mUHBVbGNibmM1czJiRHg4K3ZJSmwyOW5aaFlTRU1LYzE5WmtmT1hKa3BYUEtwS09qczIzYnR0T25UOCtaTTBkNW5QbFdKaXdzN09yVnF5MWF0QWdJQ0ZDNXRrdVhMdlJEQ3dEd3FTR3RCb0F2aFV5cU9MemxtVXltSUlTWVcrbjhQTEE2L3dnT0FBQUEzdzlEazNjbGdjS3Ntdm1kK21IRGhwbWFtbFl3NGV6WnMyV1djQW9FZ3IxNzkyN2N1UEhseTVkOFBsOTl3dTNidDdXMXRYMTlmVnUxYWxYbW5ZOGVQU3FYeTRjT0hmcGVDN2EydGo1NjlPaThlZk5DUWtMUzA5TURBd1BidFdzbmtVajRmRDZmejlmVzFuNzU4dVg1OCtmSGpoMzd3dzgvR0JnWUdCZ1lHQm9hR2hvYU1qVzJOMi9lM0x0MzcvRGh3N3QyN2FwUUtEdzhQQW9MQzRPQ2dwU0R1YUtpb3FDZ29JTUhEeVlsSlZsWVdFeVpNa1ZiVzd1OEpkRVNkVTFOelVvWGYrUEdqZm56NXpPbmtaR1JrWkdSRmN3Zk4yNGNQVml6WmszLy92MnI5ZzVWUWlnVTNyOS9mL0Rnd1R3ZWo0Nzg5ZGRmWThhTVVaLzU2TkdqSVVPR3FBeis5ZGRmQXdZTW9KK1p2THc4QXdNRFFvaWxwYVdibTV1UGo4L0Jnd2R2M2JyRllyRm9aNWdSSTBhb1YrVi9wS0NnSU9XSTJjTENvc3dLOUtpb3FNREFRT1dSaElTRTRPQmc1WkZ6NTg3cDZPaGN2bno1OHVYTDZuY3dNelB6OFBBZ2hCZ1lHTmpZMkZoYVdscGFXbXBvYUJ3NmRHamd3SUh6NXMzVDA5T2pNK2xuUXl3V2EybHBIVHAwYU15WU1mLzg4MDl5Y3ZMcTFhdnBwMEl1bHk5WnNpUTJOclpXclZxMG1GMDU1N1czdDkrK2ZidWVudDdEaHc4akl5T1YzN0VtVFpvMGFkSms1ODZkOUNiMEtWZ3NscmEyZHZQbXpXbHhjWnMyYmVnM0VGNWVYajQrUGpTbFhiTm16ZXZYcjVuNzFPQm4vdkhqeDJXT2w1U1VFRUxLL0U4SHBhK3Z6eHhQbWpUSnpNd3NOVFYxOSs3ZDlMdUI0dUxpMWF0WGN6aWNtSmlZbUpnWVpxWlVLcFZJSkphV2xraXJBZUR6UUZvTkFGK0tTeWRmWmIwdUlZUm9hTENHLzltQXJjR3E2UlVCQUFEQVY4bEFvTWxtRTdtY0NMUEYyUmtseHJYS3pXNCtrY0dEQjlldlg3K0NDYkd4c1NwcDllelpzeTlldk1pY0toU0tsaTFiMGpTTkVESno1a3lhQ3lzVUNybGNQbmJzV0RwTlgxOWZ1WTVZS0JRZVBueFlUMCt2WThlT1JVVkZkSkFXUjR0RUltYUVRUk02ZXN6bjg3Mjl2YjI4dk5xMGFjTmlzVmF2WHEwODg5U3BVK2ZQbjIvVnFsWG56cDNWWDg3ejU4K25UWnZXb2tVTG1ocXpXS3c1YythTUh6OSsxcXhadTNmdnBpdFBTVW5wMUtsVFFVR0J2YjM5cWxXcmZ2MzFWemFicmFHaFVkNWJKSlZLTlRRMGFFUmJzYjU5K3pJOUlqcDE2dVRxNnJwNDhlSXlaeTVmdnB5V2p0SlRtaXk3dUxoVTBDVDY0TUdENmtXbTFMUnAwMGFQSGsyUHo1MDdKNVZLMWZ1b1ZKR05qUTJOcW4xOGZJNGVQUm9jSEd4c2JNemo4WGc4WG01dXJrQWdNRFEwcERQcG0xbEI0dmtCVWxKU0xseTQwS1ZMRnlzckt6b2lFQWpLL01MajdObXpLbW4xeTVjdmQrM2F4ZVB4VkhxREhEcDBTUDF5a1VqazVPUkUwMnJhWkp3ZXhNVEVIRHAweU1qSWlJbXFhYVU1dllTdTU4Q0JBeE1uVGd3SkNSazJiRmlMRmkya1V1bmN1WFBQbkRsRGk0STlQRHcwTkRSOGZYMjF0TFRrY25sOGZMeVhseGVId3pseDRzU3paODg4UFQwM2JkckUvQklBOWVqUkkwTEkrZlBucDArZkhoQVFRUCtGdlhmdkhnM3JIUjBkNmNMb1Q0ZWU2dW5wTVdsMXpYN202ZUxWZGV6WU1UYzN0N3hIVmZUczJkUFIwWkhXbUhmczJGRXVsOCtZTVNNMU5kWGMzUHpreVpQTXIyNWtaR1FNR3paTUpwTzV1TGhVNWJZQUFCOFBhVFVBZkJIZXZpNjU4bTh5UGY1NXNKMnB4ZWYrV3lVQUFBQjhNMWdzVnQzNmhqVFRXaVlBQUNBQVNVUkJWQW5SUWtMSXpVdnB2ZDIvZ2syYmFXQTZmZnIwcWw4U0ZCU2tzZ2ZkM3IxNzgvUHpDU0Z0MjdaVm1WeG1FVEdielZhdW9HU3hXRE5uem56ZmxVZEhSNDhhTmFxNHVMaFBuejZuVHAzS3k4dkx6YzNOemMzVjFkVzlmdjM2L3YzN2FhUmJYRnpjcFVzWER3OFBabTFEaGd4cDI3YnQ5T25UL2Z6OE5tL2VySEpia1Vpa1VDaFVFa1psYTlldXBhMktsVnZ1RWtJeU16TnYzTGhSNWlXWm1abnE3Y0w3OSs5ZlpyZVRmLy85dDZTa1JDcVZ1cnE2bXB1YnEwOVE3bDk4NHNTSlRwMDYxYXYzc1orMEhqMTY3Tnk1YzhhTUdYNStmbXcyVzZGUVBIandRTG5wQnkyZXJkN2E2bjM3OWlsL0JmSUIxcTFiVjVYZTBMMTY5YXI2UGVsclpQcUU2T25wN2Q2OU95b3Fxa1dMRm5SbnhiTm56NDRhTldydTNMbjBYNXlSSTBldVhyMTYrZkxsbXpadDJyTm56Lzc5KzhlT0hXdGpZMU9uVHAwalI0NU1talRwNHNXTFZYemYzcng1OCtMRkM3cmZJQ0VrTlRXVlJzeUZoWVYwUW8xLzVxdlI5ZXZYemN6TUdqZHV2R3JWcXZEdzhHblRwdTNmdjMvcTFLbTdkKy9XMGRGSlMwc2JQMzU4ZG5iMndZTUhsYjlMQUFENHBKQldBOEFYNGZqMmQ5M3h6T3BvdCs5cFdkUExBUUFBZ0s5YjY2NFdOSzIrRVpyV3BJMnB0YjErRlM2cVlUd2ViOVNvVVNLUmlMYXZyUmlmejMvdzRJRnlXazMzWXhRSUJDb3RneU1pSXVMaTRnWVBIa3o3U3lpakdWeHhjZkdTSlV2R2poM0x0TnhWWHdQZGswMjlRSnZGWXBtWW1CUVdGc3JsOG1YTGx0RlhZV1JrWkdobzJLaFJvOWpZMkUyYk5uWHMySkVRNHVUazVPdnJxM3h0Y25LeWtaRVJJYVJXclZxMGtGelp2WHYzcEZLcCtqaTlNRGs1dWN5dTBJU1FPM2Z1bEZkYldscGFxbDZWVE9OT0ZUZHUzRGh3NEFBOWxrcWxucDZlWmQ2UWV2TGtTVlJVbEhJM2tnOGdrOGtpSXlPRGdvSmtNdG10VzdmMjdOa3pidHk0NjlldnA2V2xqUmd4Z3BrbUZBcFYramw4cEpTVWxHUEhqdG5aMlpYWFcrWVRDUWtKU1V4TXBNYzBGSDc0OE9HMmJkdVlDZG5aMmJTTmNsWldsdktGZCs3Y01UTXpHemh3NFB6NTgvbDgvdkhqeCtuNFR6LzlaR3RyZSt6WU1RTURBNWxNdG1iTkdqYzN0NlNrSlBybFRkMjZkV2xEYlQ2ZjM2ZFBuNHJYdG56NWN1WFRpUk1uTXNkMmRuYUVrQy90TS8vQnhHTHhuVHQzZnZ2dHQ3eTh2SkNRa0xGangwNmFOS2xodzRhVEprMGFPblNvaDRmSCt2WHJaVExacmwyN21qUnBVcjFQRFFCUUFhVFZBRkR6N2x4K25mS2lnQjRQbWVoYy9oN2pBQUFBQUZYUzJNWFU3T1NyTjJuRkNnVTU1UDFzekx3bTVwYlYyVHloMmxsWldlWGw1ZEgrRWxldVhLbDAvdW5UcDYyc3JCbzBhRUJQWlRLWnA2ZG5hV25wNHNXTFZhcGNjM056NCtMaVJvMGFWVjdsNy9YcjE4K2NPWFB1M0xueDQ4ZFBuanladytFTUdEQ2d6TGJhNnFYZnREcmJ6OCtQeCtNSkJBSVRFeFBsOHRYQXdNQ0RCdytXbEpSd09KemMzRnpsQzRWQ1lVNU9EbTA5MGJOblQvWEszRFp0Mm1ocGFlM1pzMGQ5R1pzMmJkcStmVHZUSVZyRmI3LzlSamVLVk9mcDZSa2FHbHJtUThyRVl2R3laY3Y2OU9seit2VHBidDI2WGJseTVjcVZLMlcyUUtHWWpoWXFpOXk2ZGF2NnVFS2hVRDZsUWUyeFk4ZFdyVnIxOXUxYmdVQXdidHk0c0xDd0hUdDJkT3ZXYmZIaXhUbzZPdDI2ZFh2Ky9MbXBxYWxjTGc4TUROVFEwS2hidDI2bHI2S0svdjc3Yi9VUVB6czd1OHgzWHJrUy95T2RPM2RPNVdkeDc5NDkyb2hER1gzelZRWWJObXc0Y09EQSsvZnZoNGFHS3Zkb0RnOFBwd2Q4UGo4eE1WR2xtMDF3Y0xCWUxEWXlNcW8wclo0N2QrNFBQL3hBdituWnNtWExwazJiNkFmMTc3Ly9wdVg1NXVibVg5Um5Yc1hGaXhlVGtwSkdqUnBWNllhTnQyL2ZGb2xFWGJwME1UUTBEQXdNTkRNem8rMTBwazZkdW1uVEprOVBUeTZYdTNmdjN0YXRXMWZsZVFFQXFndlNhZ0NvWWNXRjBuTkgzaFZXL05pOVRtMWIzWnBlRVFBQUFId0xoa3h5M3VyNWdCQlNJQ3o5WjhtRFB1NzJ6ZHViY2JoZjZMZmlzMmZQWm83TnpNeldyVnRYM3N5clY2L1NWclBLbDJ6Y3VQSEJnd2M5ZXZTb1NrTUdGZDI2ZGZQMzk1ODFhOWEyYmR1dVhidTJZOGNPTnpjM1d0bktpSStQRHdzTDY5bXpwM0pYQ3FhTnNyVzFkWmxiNm5HNTNLQ2dJRGFiN2VEZ2NQLysvU1ZMbHRTdVhaczI0NmJObyttbWR1b1VDa1ZlWGw2Wi9UZVlyaW5sSlhkQlFVRzBpbFpkbWJYVjZyeTl2Yk96czZkTm0zYjY5R2xMUzB0M2QvZVZLMWUyYk5teXpFNEljWEZ4bHk1ZFVoL3YxS2tUN2Yvdzl1M2I3ZHUzRHh3NGtIWkdUazFOOWZQelk2YWRPM2VPbG5JM2FOQmd4b3dadlhyMTR2RjRQWHIwRUFxRk0yYk1TRXRMVzdac21abVpXZlBtelpsMkpiLy8vcnVXbGxhbHI2SXFJaU1qUTBKQzFNY3pNelBMak5yTHEvcWZPM2R1VlVyTGFkOXFlcngrL2ZvMWE5YlE0L2o0ZURjM3QxR2pSdjM1NTUvTVpMRlkzTFp0MjhHREI4K2JOMC9sUGt6cloyTmo0L0s2dnBUcHp6Ly9aQUp4b1ZBb2w4dHBwNUg4L1B5Y25CeW1jdG5LeXFweDQ4YjA5eFhvaG8yMGI3V0JnUUZOcTcrMHo3ektmZGF0VzVlU2toSWNITHgwNlZJYXU1Zm42dFdySEE2SE5xU3VWYXVXVUNpTWlJZ0lDQWk0Zi8rK3VibTVnNE5EWkdUa3lKRWpXN1JvMGJadDIrYk5tenM3T3hzYkcxZTZCZ0NBajRTMEdnQnEyS2w5ejhVbE1rS0lyajYzK3lEYktsd0JBQUFBVUxuYU5ycXV2OW1FQmIwaWhFakU4cE43NHMvNnY3QnpOakEwMXRMUks3ZmswTVhWUXM5UTh5T2YrdGl4WTNUVHZQTFFycmpsMGRMUyt2SEhIOHQ3TkRVMVZXVWtPenY3MEtGRGRDZTM5MThzb1FuYXlaTW41OHlaSXhLSmpJeU1sRnRQVUtkT25Rb0xDL3YxMTErN2RPbWlmbmxDUXNLS0ZTc01EUTJWMDdTOHZEd3RMYTBoUTRZUVFpWlBucHlSa1JFYUdrbzN6V096MlFLQllPTEVpZVUxNGMzTXpKVEw1YlRTVTUxRUlxSDFzMlUrMnJwMTYrSERoNWY1ME9IRGg2T2lvc3AvR3dnaDVNS0ZDM3YzN3ZYMDlCUUlCSFJrNHNTSndjSEI4K2JOOC9IeFVkOEJiOVdxVmJhMnRyVGpCS1ducHpkbnpweldyVnZUeERNK1BuNzc5dTN0Mjdlblh5UUloY0tXTFZzeWZSWCsrT09QcDArZnpwOC92MzM3OXN3ZG5KMmROMnpZRUIwZFBXSENCRGMzTjFyVm01dWJxMUFvNnRhdHE5NlUvTVBrNStkN2VucHFhMnVyNTQ4TkdqUTRlZktrK2lWbno1NmRNV09HK25qWHJsMnIwclBiMzkrZk9WWU8zT2t4bDh0VkxsTFcwZEhSMXRiT3lzcGlCcDg4ZWJKdTNicGx5NWJaMjlzVFF1clVxWk9YbDNmcDBxVUt2dHBockY2OStvY2ZmckN5c21KYTJmVHQyNWVKbnVuR2p3MGJObHl3WUVHbHQ2SytxTSs4TWhhTGRmanc0ZVhMbDErNmRNbmQzWDNJa0NFelo4NVU3d0pFMWF0WFR5cVZuajkvM3NIQlllblNwVkZSVVFxRm9rbVRKdXZYcisvU3BjdWpSNDhtVEpody8vNzl5NWN2Ky9qNEtCUUtHeHViME5EUXF1d0RDUUR3TVpCV0EwQk5ldjQwOThtdHQvUjR3RGduVGExeTk4Z0dBQUFBZUYrdS9XMDRtdXlMZ1VseW1ZSVFJaTZSeFQ3TXFmaVMraTJNUHo2dFZrN2xQa0J5Y25JRk82MnAxN2NhR3h1dldiT21jZVBHdXJvZi9qdHFCZ1lHMjdkdkx5b3FZbjlvVTdhbFM1Y3FWM2IvK2VlZnQyL2Zwc2RuenB4cDM3NTltUjB6eWtScldtbVBZSFcwaVRZVGQrYmsvUGN6VmZ3ZmUvY1pGK1dWOW5IOERMMFhFZXhvTEZFMEtwYllDOWhyTk1ZZWErd3RLaXBCWTQyeFlPd1NzYUJCYk5peEp4WTBkaXdJRm9odHhZNk5vdlFCNW5seGZHWm5oeUtnWmhSLzN4ZjdPWFBYdzgzb212OWNjeDJWeXQ3ZVB0UE92ektKVnFsVTZ1TVZDb1ZzSXF4MjkrN2RpUk1uMXE5ZnYzZnYzdXIxL2F5dHJXZk9uRGx5NU1nVksxWm90akFXUWh3OGVEQW9LT2ozMzM4Zk1XS0VlcU81dWZtQUFRT3krdEZzYkd5YU4yK3VmbG1xVkNrL1A3K0FnSUFiTjI1b0hsYWdRSUZXclZwWlcxdHI5WVVJQ3dzclhMaHdWazhtVndJREF5TWpJejA5UFhmczJLSFZqankzV3Jac21aT2kva3pydUxXa3BhVkZSRVE4Zi82OFRwMDZSWXNXZmZMa2lkd2VGUlgxNDQ4L3ZuanhRbmJ1VmpjYzM3MTc5LzM3OTRjTkcrYm82SmpwQlcvY3VPSHI2eXRYcDlUOE9zTGt5Wk1URXhPdlhyMjZmdjM2TVdQR0ZDMWExTWJHUnU0YU4yNmMvRk1nLzZ4MTZkSkY1clBKeWNrbFM1YlV2TGl1M3ZQWksxU28wTysvLy83bm4zOU9uejU5eTVZdHg0NGRtemx6WnFhdGJMcDM3NzVqeDQ2bFM1Y2VQSGpRMGRIeDIyKy9iZEtrU1pFaVJZUVFFUkVSZ3dZTm1qbHo1ckJodzRZTkd4WWJHeHNhR21wcWFrcFVEZUJmUUZvTlFHZVVLZW5iVjczNWQzbkZHbllWcWhYUTlZd0FBRUMrb2xBSWwvWWxLbGEzTy8zbm84dG5uaXFUMDNOeXlydno5L2VYclFPeTR1N3VubW43Q01uT3prNjk5Ti8xNjlmWHJWdlh1M2R2V2FnclY1bmJ2bjI3MWlsdDI3YVYvNnU1N3FJa2M2NU9uVHBsakpsKy92bm5MbDI2cUY4cUZBcDEzcTFVS3VXSm1oZlJXbVhSMk5oWWM5bTNHemR1YU5iR2FpNk90MlBIRG5OemM4MlM3ZkR3OEtWTGw3cTd1MmNhendVSEJ3c2hzbnFHc2l1Q1RPNVNVMU8xYW8zMzdObXpaOCtlVEUrVTFNZWJtcHBxcnNjWUdSazVZTUFBUTBQRHVYUG5hajJyNXMyYmQrdldiY21TSlE0T0RwcUxXRnBZV0RScDBrUnpBaXRYcnRUNk9FSDJWRGwwNk5EZHUzZTFadEt2WHo4ek03Tm56NTdObXpmUHlNaEkzZUJDeHU1SlNVbkhqaDNUL1BCQWJpeGF0T2g3U2F0ZFhGeSsvZmJiamgwNzd0aXg0OTJ2bGpkcGFXa1BIank0ZE9tUzdMWjg4dVRKLy96blB5a3BLVjk4OGNXZmYvNVp1blRwRXlkT3BLV2xwYVNrakI0OStzbVRKNTZlbnBtdUJ1bmk0cExWQnp3blRweVFuWE8wdEdqUlFnaGhaR1MwZnYxNkZ4Y1gyYWRGOWdscDA2Wk51WExsNUorKy9mdjM5K2pSUTM1VklpQWdRTlk0cStua1BaOURyVnExK3ZycnJ5ZFBuaHdZR0Roa3lKQnZ2LzEyOHVUSldoOW82ZW5wZmZmZGR6Tm16TGg2OVdyLy92MWxLM0M1UzM0cWNPYk1HZlhITmtLSXBrMmI1bndDQUpCbnBOVUFkT2JJem51dm9sT0VFRWJHZXQvK2tOMS8wUUVBQU9TWlF6R3pid2VVYTllclRNVE4yTGpZbExoWFN0bUZMRlB2WGxndFF5WE5EQ3NqelZ4U3krVEprNU9UazJXdkF5R0VtWm5adW5YcmF0U29vUzdoYk55NGNhOWV2VEt0SkczWXNLSFd3bTVDaUpDUWtJaUlpQVlOR21Tc3ZKWUx2cWtGQkFRWUdCaTBhdFhLd01EQXo4OXYzcng1V3NkcnJiSTRjK2JNcmwyN3FsK3VYYnRXTXhaTVRrNjJzckxLT01uYnQyOTdlWGtkUEhoUUNGR3VYTGxNTzB2SWpzQlp0YnlRZGJLeUE3Vyt2cjZmbjU5NjE4MmJOejA5UGN1VUtUTng0a1NGUWhFVUZHUm9hRmk5ZXZYazVPUkpreWFscGFWTm5UcFYzZUpETXdoKytmSmx2Mzc5bmoxNzV1UGprMmszaG9rVEoxNjllblhTcEVsS3BWSjI1eEJDMUs5ZlgydkJ3NDBiTjhwZ1VVcElTSkJCLzRFREIweE1UTFRTeG03ZHVxbjdhTStkTzFkKzVDQmR2WHExYytmT25wNmVtcVc3SVNFaHNzdkVlMkZqWTZPMUR1Ry95Yy9QYjh1V0xmZnUzVlBudjQ4ZlB5NWR1blNiTm0yY25KeSsrdW9ySVlTVGs5T2hRNGV1WHIyNmNPSEM4K2ZQanh3NXNtUEhqcGxlN2VyVnE1cWhxcVpjclF6cDVPUzBmZnQyUjBkSDJUcGo5KzdkKy9mdjc5U3Brd3lSbXpkdnJ2bkwxZFY3UHVmczdPeTh2YjAzYmRvMGQrN2NYYnQyRlNoUXdOM2RYZXNZRnhlWEdUTm1YTGx5UlU5UGI4bVNKZXJ0Y2puUW8wZVBhcTV5V2JwMGFhMi9OQURnUXlDdEJxQWJUeDhtbk56L1FJNWJkdjNDd3ZvdEsxWURBQUM4QzBOanZYS1ZiWE53b002RWg0ZXJTMzB2WExnZ0I3SkJ4Tm16WjlVTkVLU1FrQkFEQXdQTnltZ2hSTWIxNkdRQmRVUkVoSnViMjFzN0MyL1pzaVU0T0xoRWlSSlZxMWFWVzRZTkc2WnVqNkRwOGVQSDY5YXQwOXFvRmExcWRrV1E0ZGZ4NDhmOS9QeE9uejR0TTdLaFE0ZG11dUxjeFlzWHIxKy83dVRrVkt4WXNVem5LZXU3WlhLblVDamtHbkd5aW5iUm9rVWxTNWI4NDQ4L1pDUTllL1pzR3hzYjJiNWp6Wm8xZmZyMFdiaHc0VysvL2FaVmgvdnMyYk9CQXdmZXZYdlgwOU96VHAwNm1kN1UxTlRVeDhlbmUvZnUwNlpOaTQ2T0hqcDBxRUtoME5QVEsxYXNtR2E5K1lrVEo5VGp5TWpJRGgwNnVMaTRIRHAwcUU2ZE9nOGZQZ3dJQ01oMHFVWmR5YXJyUzFoWVdLYWx5dTl4bFVWOWZmMFhMMTdVcUZIRHljbkp3c0ppMmJKbGZmdjJIVDkrdk9ieHNxUExrQ0ZEWW1KaXhvd1pvOVdHUmRQOCtmT3o2bENSbnY3MmIxU29tWnVicTcvRWtGSEdqNGgwOHA3UHJaNDllMWF2WG4zKy9QbWEvV3JVQ2hjdXJGQW9ZbU5qM2R6Y3JsMjdWclZxVmRuRk95SWlvbVhMbGxPbVROSDhSQW9BL2gyazFRQjBRS1VTVzczL1VhbUVYQUdwYm92TS8xa0dBQUR3K1RoeDRzVENoUXROVEV3MGN6ZVp0UVVFQkdoMXQxQXFsWWFHaGxwcDlidUlpWWtKQ1FteHQ3ZFhMd0FvaE9qWXNXT3BVcGtzZ2gwU0VwSXhyWTZOalkyTWpGUy9sSXZMcVYyNWNtWElrQ0htNXVZOWV2VG8yYk5uVmgwUFVsSlNmdjMxVjlrbEk2dXBKaVFrNk9ucGFhNDRsNUtTc21iTm1xVkxsem82T2k1WXNDQWxKVVhPSkRVMVZhbFV5ckcxdGZXU0pVdkdqQm5UbzBlUDd0MjdqeGd4b21EQmduTEZ5NEVEQno1Ky9IanMyTEZabGU1S2RuWjJQajQrdlhyMVdyeDQ4Y1dMRjMvNzdUZDFtWFpHU3FYUzNkM2R4c1pteUpBaGh3NGQ2dDY5dTQrUHo2UkpreFl2WHB4cFpmMnBVNmMwNitJZlAzNHNOOHBHSWxMR0JUWS9FSHQ3K3g0OWVtVGNmdVBHalV4N1QrZGhsY1h1M2J1ckY4TU1EdzlmdG14Wnh1UGxnNHFKaVprMmJWclBuajNseHNEQXdPclZxMnQ5aUxKdTNicXNPb0VvbGNyWHIxL244RU9DQ1JNbUhENThXUDFTcTIrMXRITGxTdlVISkRwOHorZEtoUW9WZkh4OE10MzErUEZqbFVwbFltSnk0OGFOZmZ2Mk5XellNRyszQUlEM2lMUWFnQTRFSFgzOCtGNmNiQTNaZFZnRjF1b0FBQUNROXUvZlg3eDRjZlhMdzRjUGp4dzVVcXVFVXphTzhQZjNmNC8zUFhQbVRIcDZlcE1tVGZLOGl0cTBhZE8wdG1oR2lqWTJObVBIam0zZnZyMjZSNHE3dTN2RmloVTFFenFWU2pWanhvenc4UENhTld0Kzg4MDNXZDNvOWV2WG1sMU5qaDA3Tm1mT25IdjM3blh2M3YzcTFhc2RPblRRT3I1eDQ4YnFzYXVycTRXRnhhWk5tM2JzMk5HcVZhdisvZnYzNjljdkppWm03Tml4UTRjT2JkYXNtV2JyWVNIRSt2WHJOWi96NnRXcnQyN2RPbkRnd0ZPblRxMWN1VEtyZ3VMMDlIUjNkL2ZMbHk5djJMREJ5T2hOYjVuNTgrZDM3ZHAxM0xoeHNrdTExaW43OXUyVG5TTFVqMElJc1hmdjN2Mzc5MnR0ek5UTm16ZVBIVHRXclZxMVdyVnFaWFZNRGprNE9CUXBVbVQ0OE9FWmR3VUdCbDY1Y3NYWTJGaHJleDVXV2N5bUdZNXNxZUhsNVNVRFZvVkNVYTllUGZXdW4zLysyZG5aMmR2YlcvUDRFU05HWkh5a1dzek16RFFmcHFhRWhJUWpSNDZFaFlVMWJkcFVzNm0wVE9jN2QrNXNaMmVuM3FoWi9xeXI5L3g3c1duVHB1VGs1SXNYTHlvVWlrYU5Hc2xXSktUVkFENEdwTlVBL20xeHNjcURtLzhqeC9WYkZTOVVQQy9mYUFNQUFQaWNxVlNxUE1mS21UcDA2SkFza3MzekZhWk5tOWFvVVNQMVM5a01WLzJ5Wk1tUzZuYlAwdVhMbHg4OWVxUk83bEpTVXFaT25icHIxeTRIQjRkNTgrWmwxYVFpTFMzdDhlUEg2dGJTOGZIeEN4Y3VURTFOWGJGaWhhdXJhMFJFaE96d0s0MFpNOGJhMm5yR2pCbnFMZGJXMWtXTEZ1M2N1Zk9pUll2czdlM0xseS9mcGsyYkVpVksvUERERDdLNFZkM1dRNmxVTGx1MnpOblpXZk9IS2xhc1dKRWlSVFp2M3J4Ky9mcWhRNGRtT3NQRXhNU0pFeWNlUEhodzFxeFpWYXRXdlhuenB0eit4UmRmTEZ5NGNOaXdZZDI3ZDErNGNLRlcwZm83OXEwT0NBaFlzMmJONnRXck05MmJLOWxjcEVtVEp1L3lEc2tKbFVwMThPREJKVXVXUkVSRU5HellzRStmUG9NR0RWcThlUEhpeFl0bG5YVlVWSlM2blloYWp4NDlzdStudkdmUEhybVdvMXA2ZW5wWVdKanMwZkg5OTkvTCt1TFEwRkROWTNidjN2M25uMzkyNjlZdHE3Sm9uYnpuMzVlQ0JRdHUzTGl4WU1HQzgrZlAvK3FycnpadjNxeTVqcUw4YUdUbXpKbWF6YzFIang3ZHYzLy85enNOQU1pSXRCckF2MjMzdWxzcHllbENDQ3Rib3haZE12bHVLUUFBd0NjdElDRGd6Smt6MlJ4dzkrN2RQRnoyOWV2WHAwK2ZOamMzVnlxVng0OGZWOWQ3cWxTcXJKYVlrOTB3Wkk4Q3pmYkttc3pNekY2L2ZoMFlHR2htWnBiVkltODVZV3RycTFrVmJtUmtwRTdmOVBYMTVXS0Rha2xKU1UrZVBLbGV2YnA4K2ZEaHc3Rmp4MTY1Y3FWQWdRSi8vUEZIVnQxN2hSQyt2cjRKQ1FtVktsV1NMODNOelgxOWZjM056ZVVDaGxvUnNJbUppYW1wcVpPVGs5WkY2dFNwczJYTEZwbjRhNWJIOXVyVlN6Mk9qNDlmdG14WjVjcVZod3dab25XNmxaVlZwaTJBaFJDM2J0MmFNR0ZDZUhqNFR6LzkxTGx6WjYyOURSczI5UGIySGpseVpQdjI3WHYyN1Buamp6OW12eHBuemdVSEIxdFlXR1RWZER1SFltSml0SHBaWktOdzRjTHFjVnBhV3M1UHpFaStNL1gwOUdKalkvdjE2eGNXRnViZzRPRHA2U2ticzNUdDJuWHIxcTIxYXRYcTJiTm5XRmlZRUNKamEra0dEUnBrMVFsRXVuYnRtbVphSFJJU01talFvRmV2WGdraGpJMk5hOWV1N2VycTZ1cnFtdHVaNitROS83NjBhTkZpNU1pUjZwZXRXN2ZXWERJMEppWm0xYXBWVFpzMjFYemE2c2tEd0FkRldnM2dYM1hyYXZTMTgyKytYOWw1Y0hsRG84d3JDQUFBQUQ1ZHZyNitIK0t5QmdZR2JtNXVzcGV1Z1lIQjlPblQ1ZlpIang2cEt5S3owcWxUcDZ4Mm5UcDFLakF3TURrNXVVV0xGbHBOSGpwMDZKQnBCWGMyTFNsQ1FrSmV2bnlaa0pCdzhlSkY5YXAwSlV1V1BITGtpSmVYbDB6WVZTclZxVk9ubEVwbDFhcFZVMU5UZlgxOXZieThFaE1Ublp5Y2xpOWZYclJvVWZYVklpSWl1blhyWm1OalkybHBhV2hvK1B6NTh3Y1BIaWdVQ3MxWTJjN09ybmZ2M25mdTNNazRtWmlZR0QwOVBjMCtFbXJWcTFmMzh2TEs2cWZJbStQSGo0OFlNVUpQVCsrWFgzN0pxZ2k2WWNPR1c3WnNHVGR1WEZCUWtHYnppbVBIam1sMlFKYmo0OGVQeXdiV2t1WllVM0p5OHZYcjE1czNiLzdXYmhqWm16cDE2bDkvL1pXVEkvWDA5TUxEdzlVdng0MGJsOE5iVktoUVFmTjJpWW1KWm1abUZ5OWVsSFhyMXRiV2JkcTBhZFdxVmQrK2ZlWEhEM0x0MEN0WHJzeVlNZVBDaFFzUEhqd3dNRENRcXk5cUNnd01WTmV3WityV3JWdGEweWhRb0VETGxpMWRYVjNyMWFzbiswRnYyN1pONXRkcTE2OWZGMExzM0xuVDN0NWVjN3ZXbjZaLy96My9JVFJvMEtCQmd3YWEwMWkxYWxXOWV2VllaUkhBdjQrMEdzQy9SNW1Tdm4zVkRUbitxbGJCY3BWdGRUMGpBQUNBOTgvZjN6K3IxZ0dTdTd2N2tTTkh0RFoyNnRTcFhyMTYyWHpmMzlUVWRPZk9uVWxKU2ZyNitpVktsRkIzeUxXeXNobzllblNlWjJ0dWJuN3UzRG5OSmdDYVU3SzJ0czU0U21SazVLNWR1eks5V25oNHVKK2ZuNTZlbnBPVGs1dWJtOXc0ZXZUb1I0OGVMVisrWEVidFFnZ0xDNHYyN2R0MzZ0UXBPanI2anovK1NFcEs2dDI3OS9qeDQ5VVpwVlNpUkluRXhNU1ltQmo1MHREUTBNbkphZlRvMFZvMW5wMDdkOVpjb2pBbkNoVXFsS3ZqYzZKaHc0YTllL2Z1MEtGRHhtcHVUUlVxVk5peFkwZDBkTFNob2FGNjQrSERoNDhmUDY1NW1LV2w1ZEdqUjQ4ZVBhcmVvbjU2V3E1ZHU1YVNrdEtpUll0M25QL0FnUVBidDIrZmt5TzFlbFowN05neCt6ZTh0SGJ0V3MyWFNxWHl3SUVEcWFtcFJrWkdycTZ1c212em9FR0R0TTZTNWZNVEowNDhjT0NBRUdMdzRNRmFTeXpLVlJhemI0d2pWeVZWdnpReE1jbVl5NjlacytiZXZYc1pmOUtNQzRwcWR2L1ExWHNlQVBJeDBtb0EvNTVqdSsrL2lrNFJRaGdaNjNYb1cwN1gwd0VBQUhqUFBEdzhQRHc4M25yWTc3Ly9ubkdqdmIyOVZnbG5ScHFscVdwV1ZsYVpyb21YYy9QbXphdGV2YnJtYW9SUzM3NTl0WHByU0NFaElacHBkYU5Halc3Y2VGT1IwS05Iang0OWVtZ2RYN1pzMlowN2QyWjZheE1URXk4dkw1VktsV2tZcDYrdmYrWEtsZlQwZEtWU21aNmVibVJrbE9ucWZCbFhWdnczNmVucEZTcFV5TnpjWEY5ZlB5ZS9mZmxURnlsU1JJN0xseThmSEJ4c2JHeHNZSkRIL3p3UERnNDJNako2OS9YeHFsU3BrcmNUWFZ4Y2NyTEtvdFo3WU02Y09YUG16TWxKRTNaYlc5c1ZLMVk4ZmZwVXFWUnFkdDVRVzdkdVhmYWRRR2JObXJWdDI3YnNwNmU1Q09SYmxTdFhUcmZ2ZVFESXh4VFpmSWNMQU42alY5RXA4OFlHcGFXcWhCQnRlcFp1MkNhVGYyZ0MwS0ZaSTg3R3hTcUZFSk84NmxqYXZOTlhpUUVBQVA0RktwVXFMUzB0ejBFL3NwR2FtcXF2ci85K1YzTUZnSnpnNzNRQS81SkRXKy9LcU5yR3pyaGV5eXhYRVFFQUFBQ0FuRkFvRkVUVkh3Z1BGb0N1c0w0WmdIL0RzMGNKbDA0K2xlUFdQVXJyNi9NUlBRQUFBQUFBQVA0SGFUV0FmMFBBSDIrVzRTNWEwcUpLbmJjMFpBUUFBQUFBQU1CbmlMUWF3QWQzSXpUcTdqK3hjdHloZjFsZFR3Y0FBQUFBQUFBZkk5SnFBQitXU2lYMit0Mlc0OHExQ2pxV3RkTDFqQUFBQUFBQUFQQXhJcTBHOEdGZE9QN2s1ZE1rSVlTZXZxSk56eks2bmc0QUFBQUFBQUErVXFUVkFENGdaWEw2b2EwUmNseS9aVEdiZ3NhNm5oRUFBQUFBQUFBK1VxVFZBRDZnNC9zZXhMOVdDaUZNelF5YWZsdFMxOU1CQUFBQUFBREF4NHUwR3NDSEV2OUsrZmZlKzNMY3RGTkpZMU45WGM4SUFBQUFBQUFBSHkvU2FnQWZ5cDliN3FhbHFvUVFObmJHZFZzVTAvVjBBQUFBQUFBQThGRWpyUWJ3UVR4N2xIRHg3MGc1YnRlN2pCNS8yUUFBQUFBQUFDQmJCRWdBUG9oOUcrN0lRWW15bHBWcUZ0VDFkQUFBQUFBQUFQQ3hJNjBHOFA3ZERZKzlkVFZhamp2Mks2ZnI2UUFBQUFBQUFPQVRRRm9ONEQxVHFVU0E3eTA1cmxyUG9XZ3BDMTNQQ0FBQUFBQUFBSjhBMG1vQTc5bWxFNUhQSGlVSUlmUU5GRzE2bE5iMWRBQUFBQUFBQVBCcElLMEc4RDZscDZrT2JZdVE0d2F0aTF2Wkd1bDZSZ0FBQUFBQUFQZzBrRllEZUo4dS9oMzVPaVpGQ0dGa3JOZTRmUWxkVHdjQUFBQUFBQUNmRE5KcUFPOU5lcG9xY1BkOU9XN1F1cmlwbVlHdVp3UUFBQUFBQUlCUEJtazFnUGZtMHNtbnNTK1RaV0YxZ3piRmRUMGRBQUFBQUFBQWZFcElxd0c4SCtscHFxTzc3c2x4dlpZVVZnTUFBQUFBQUNCM1NLc0J2QjhoWjU2cEM2c2J0YU93R2dBQUFBQUFBTGxEV2czZ1BWQ3BSR0RBbThMcXVpMktVVmdOQUFBQUFBQ0EzQ0t0QnZBZWhKNTU5dkpwa2hEQ3dGQ3ZJUjJyQVFBQUFBQUFrSHVrMVFEZWxVb2xqdXlNa09ONkxZcWFXeHJxZWtZQUFBQUFBQUQ0OUpCV0EzaFhWODQ5VnhkV04ycFhRdGZUQVFBQUFBQUF3Q2VKdEJyQU85SHNXRjJuR1lYVkFBQUFBQUFBeUNQU2FnRHY1TnFGRjg4ZUpjakNhcGR2S0t3R0FBQUFBQUJBSHBGV0E4ZzdsVW9jMmZHbVkzWHRwa1VvckFZQUFBQUFBRUNla1ZZRHlMdXdTMjhLcS9YMUZZM3BXQTBBQUFBQUFJQjNRRm9OSU84T2JYdFRXRjJyYVJGTEd5TmRUd2NBQUFBQUFBQ2ZNTkpxR2RZY0tRQUFJQUJKUkVGVUFIa1VIdnhTWFZqdCtvMmpycWNEQUFBQUFBQ0FUeHRwTllBOE9yTGpuaHg4N1VwaE5RQUFBQUFBQU40VmFUV0F2TGdSR3ZYNFhwd3NyRzdTa2NKcUFBQUFBQUFBdkN2U2FnQjVjWHpQQXptbzZWS1l3bW9BQUFBQUFBQzhPOUpxQUxrV2VUOCs0a2FzRUVLaEVJM2FsZEQxZEFBQUFBQUFBSkFma0ZZRHlMVVQrOThVVmp0VnR5dGdiNkxyNlFBQUFBQUFBQ0EvSUswR2tEdHhyNVNoWjUvSmNZUFd4WFU5SFFBQUFBQUFBT1FUcE5VQWN1Zk1YNC9TMDRVUW9uQUo4eThxV090Nk9nQUFBQUFBQU1nblNLc0I1RUphcXVyYzRjZHlUTWRxQUFBQUFBQUF2RWVrMVFCeTRkTEp5TVNFVkNHRXVaVmgxVHIydXA0T0FBQUFBQUFBOGcvU2FnQzVjUExBUXptbzM3S1lucjVDMTlNQkFBQUFBQUJBL2tGYURTQ25ibDJOZnZFa1VRaWhyNitvMDZ5b3JxY0RBQUFBQUFDQWZJVzBHa0JPblRyNHByQzZScVBDcHVZR3VwNE9BQUFBQUFBQThoWFNhZ0E1OHZ4SjRzMHIwWExjb0UxeFhVOEhBQUFBQUFBQStRMXBOWUFjVVJkV2w2dHNhMS9FVk5mVEFRQUFBQUFBUUg1RFdnM2c3UkxqVXkvOUhTbkhEVnBUV0EwQUFBQUFBSUQzajdRYXdOdWRPL0k0TFUwbGhDaFl4UFRMS3JhNm5nNEFBQUFBQUFEeUlkSnFBRytSbnFZNi9kY2pPVzVJeDJvQUFBQUFBQUI4R0tUVkFON2l5cm5uOGErVVFnaFRNNE1hRFF2cmVqb0FBQUFBQUFESW4waXJBYnpGMy9zZXlFR2Q1a1gxRFJTNm5nNEFBQUFBQUFEeUo5SnFBTm1KdUJFYitTQmVDS0duSitxMUxLYnI2UUFBQUFBQUFDRGZJcTBHa0oxVEI5OTBySzVhMThIQ3lsRFgwd0VBQUFBQUFFQytSVm9OSUV1dlkxTENMcjJRNDBadFMraDZPZ0FBQUFBQUFNalBTS3NCWk9uQzhVaVZTZ2doU3BTMUxPeG9ydXZwQUFBQUFBQUFJRDhqclFhUU9aVktuRC8yUkk1cnVSYlI5WFFBQUFBQUFBQ1F6NUZXQThqYzdXdlJzUytUaFJDR1JucFY2empvZWpvQUFBQUFBQURJNTBpckFXVHV3dkZJT2FoV3Y1Q2hNWDlYQUFEdzcwbElTRkRKYmx4NWxaNmVucFNVbEo2ZS92NG1sUXZ2TXZucjE2K2ZPSEZDYzh2Qmd3ZFBuanladzlNL3drZVhtcG82WThhTXZYdjM1dmtLeDQ4Zm56OS8vdE9uVDkvWGxMS2lWQ3BEUWtKaVkyTS85STF5S3kwdExUNCtQalUxTlZkblJVUkVUSjQ4T1RFeE1jLzNqWXlNaklpSWVNZDNGQUFBeUJVRFhVOEF3TWNvSVM3MStvWG5jdnkxYTJGZFR3Y0FnTS9JOCtmUGYvamhoNisvL25ycTFLbHl5OTkvLy8zUFAvOWtmMWJ6NXMxTGx5NnRmbm53NEVFM043ZlZxMWMzYXRUb0E4LzNmeVFtSms2Y09MRlFvVUlUSjA2VVc1S1RrOThhTXBxWm1Ta1VDam4yOC9NN2VmTGttVE5uMUh1OXZMeEtsaXpac0dGREljVFNwVXN2WExpZ2RYcU5HalhHakJuejBUNjYxTlRVVFpzMnBhU2t0Ry9mUG9lbnpKa3pwMUdqUnZYcjE1Y3Z6NTQ5Nit2cjI2NWR1MEtGQ3IyWEtXWGw5dTNiM2JwMTY5Mjc5K1RKa3ovb2pUS0tpb3I2OWRkZkoweVlVS1JJSmczb0RoOCtQSHIwNkNWTGxyUnExU3JuMTl5OWUvZTJiZHVVU3FXbnAyZmVaalYwNk5DYk4yOWV1M1pOL2Y0RUFBQWZHbWsxZ0V4Y09oRXBLNG9jaXBrVkwyMnA2K2tBQVBBWnNiUzB0TEt5MnJoeG82bXA2WVFKRTRRUWh3NGQycjU5ZS9abk9UbzZha2F1bWxKVFUyZk9uSm45NmNPSEQ4OWJFdXJtNWhZVUZPVHY3MStpUkFraGhLbXBhWHg4dksrdmI2MWF0Wm8yYlNxRW1EMTd0cisvZi9ZWE9YcjBhUEhpeFhOeXU5dTNid2NIQnhjdFdsUzk1Y21USjVhV2IvNnRvdHRIRnhrWmVmUG16VXd2SXZkcTFZeXJWYWhRd2NIaHYxM1hRa0pDZkgxOURRME4xV20xWkdob21QMU0zcDJjZjRVS0ZYSjc0b0lGQzU0OGVaS0hPMWFvVUdIZ3dJRkNpSC8rK2VmUFAvKzhkdTNhaGcwYk5KK0dKS3ViY3hzWmp4Z3g0c3laTXhjdlhueisvTG05dlgwZXBoY2RIVzF2YjYrbjk1WnZHUzVZc01EZjM5L0h4NmRxMWFwNXVBc0FBTkJFV2cwZ0UwRkhIOHRCbldaRjMzWXNBQUI0bjB4TVRKWXZYOTZ6WjA4Zkh4OUxTOHVoUTRkT25UcDEwcVJKV1IxLy92ejVvVU9IWm5QQnRMUzAzYnQzWjdWWDlrbjQvdnZ2ODVCV2I5aXdZZi8rL1o2ZW5qS3FsbWJObXRXdVhidWZmLzY1Y3VYS0RnNE9iZHEwS1ZldVhQYlhzYkd4RVVJOGVQRGc2TkdqZCs3Y1NVcEs4dlgxVmUrTmlZbFJLQlMrdnI2Tkd6Y1dRaFF0V3ZUdzRjUHF2VzNidGxXUGRmdm9UcHc0TVdYS2xLd09QblhxMUtsVHB6TGROVy9ldkE0ZE9xaGZCZ1FFQ0NHKysrNDd6V2tJSWZUMTliT1o2bnR4NjlhdFROUHE2ZE9uLy8zMzN4bVBuejU5dXZ5bG5EMTc5dmJ0MjFsZFZqNG9FeE9UakhHenVrMUh2WHIxZnYzMTE0a1RKL2J2MzMvRGhnMjJ0cmFhaDhtMDJzQWc4Lzk2blRCaGd1WmJRbE5hV3BwQ29XamV2SG1tZTdkdjMxNjJiTm1zcGkwcnZwMmNuTEk1UUJvNWN1VEpreWZIakJtemE5Y3UrV1lHQUFCNVJsb05RTnU5bTY5ZVBrMFNRdWdiS0tvMytMQmZPQVVBQUJsWlcxdDdlM3QzN3R6NXpKa3pBd2NPTkRZMk5qWTJ6dXJnYkhhOWVQRWlNakt5Y09IQ0lTRWhtUjZ3ZWZQbTZkT25WNnRXemRIUk1iZVRqSXlNOVBUMGJOU29VY2VPSFRXM096ZzRUSnc0MGNQRFk4cVVLU3RYcnF4ZHUzYnQyclZ6Y3NHN2QrOHVYcnc0SlNVbExTMXQ4ZUxGNnUxSlNVbFJVVkdMRnk4dVhQanQzY2wwK09qYXRtMWJyMTY5dExTMHk1Y3YxNnhaVTMxa1NrcEs2OWF0VzdkdVBYNzhlTTJOUVVGQnNyMUpnUUlGMU50alltSjI3ZHBsYlcydG1aSmZ2bnhaOWtpeHNyTFNtb2FEZzBQUG5qM2Y5bFRlUXQydDVjYU5Hd3FGb21qUm92SHg4WEtYa1pHUm9hRmhWRlRVaXhjdldyWnNxVDdsK2ZQbjU4NmRTMGhJa0MrektXQ1hENnBzMmJLN2QrL09LbTZXT25YcTlPalJJeTh2cjJIRGhtM2V2Rmt6MmxZcWxkbms5Y25KeWNuSnliMTY5Y3I1ajN6dDJyWGc0T0RzdTVOSFJrYW1wS1JrTFBUT3lOalllTzdjdVIwNmRKZy9mLzZ2di82YTgya0FBSUNNU0tzQmFMdHc3TTBYT2F2VXRqYzIvZUJWUEFBQUlDTkhSMGMvUDc4eVpjcGtIL0JsRkI0ZXJzNFFaODZjV2F4WXNVMmJObVZNT1lVUWdZR0J2L3p5UytuU3BWZXNXR0ZpWXBMYkdhNWF0U29sSldYNDhPRVpkMzM3N2JlWExsM3EwcVZMcmk3WXFGR2prSkNRbjM3NlNhdHZkZHUyYlV1V0xMbDgrWEloeElFREI5NTZIVjA5T25OemMzTno4MFdMRnExY3VkTFQwMU5kTHAyVWxDVDNxcnVkS0pYS1VhTkdIVHQyYk02Y09aMDZkZEs4c28rUFQxSlNVbEpTa3JlM3Q5Wk5OMjdjbUhFbWxTcFZldmUwZXVyVXFiS2dXNnBidDY1NjdPYm1ObVRJRU5sYmZQNzgrZXJ0SjA2Y09IZnUzRnV2L09EQmczbno1c2xiNU9UWE1YTGt5SmN2WDdacDAwYXJDbHVHNmRsY3djREE0T2VmZjM3cjlkVldybHdaSEJ5Yy9UR3k0M2tPMTV5c1VLRkNreVpOZHUzYU5XellzR0xGaXVWOEpnQUFRQXRwTllEL29VeE9Eem43VEk1ck5jbGtsUnNBQVBEdnlFUDdZQ0hFbWpWci92bm5uMkhEaGdraHhvNGQ2K1hsTldyVUtCOGZINjJ1eDZHaG9XUEhqaTFZc0tDUGowOGVlaGZFeE1SczM3NjlaczJhMWFwVnkvU0FEMWRobXBLU29sbnZuSnljblBFWUhUNjZIMzc0NGNpUkl4NGVIdWJtNXMyYU5jdDRsN1MwdEhIanhoMDdkcXhHalJvdFdyVFEzSFh2M3IxMTY5YTV1TGdzWExoUWMvdTBhZFAyN3QzNzk5OS9xenQwcTcyWDlpRE5talVyWHJ4NFZGVFVwazJicWxldlhxOWVQVmxkN3UvdmIyUmtsT2ZMcWxTcVNaTW1KU1FrZE9yVUtZZjE5UXFGWXZyMDZSbTN5OSt5elAwemNuRnhLVmFzMklrVEowSkRRM000dDNMbHl2WHAwMGVyMzRnV21WWmZ1blRwMWF0WG1YNW9vV1hRb0VHQmdZSHIxcTNMcHZrTUFBQjRLOUpxQVA4aitOVFR0RlNWRU1LdWtFbXA4dGE2bmc0QUFKK1h4NDhmWDdod1FZNHRMUzJiTkdtUzJ5dmN1WE5IM1lxM1ZLbFNucDZlUTRjTzNiWnRtMllGN3NPSEQ0Y09IYXFucDdkcTFhcTgxWUdlUFhzMk9UbFphM3BwYVducVBGRmZYOS9FeEdUeTVNazVYSHl2WDc5K3NpMkdFT0xseTVmT3pzN3FYVWxKU1NWTGxsUy9qSXlNN05hdG0rYTVYMzc1cFd3a2N1WEtGYmxGaDQvTzJ0cDY1Y3FWblR0M2RuTnpXN3QycldaTEVDRkVlbnE2dTd2N1gzLzlWYnQyYlc5dmIzTnpjL1d1dExRMER3OFBmWDM5cVZPbmFtNlhaOG51M25rb2djK0o1czJiTjIvZWZNK2VQWnMyYmVyVnE1ZHNCWDc4K0hGL2YvOGNybjZacWFWTGw1NC9mOTdlM3Q3RHd5T2J3ODZmUDY5ZWY5TEN3aUxUVHVLeU0wbEVSRVNtVjVEMTZYUG16UEh6ODFOdlZLbFVzdHQxcG1za0hqbHlwRldyVnRuUFB5Z29TUDVlVHA4KzNicDE2K3dQRmtKVXExYk4xdGIyNzcvL0pxMEdBT0Jka0ZZRCtCL24vNzhOU0swbXJLOElBTUMvTFRRMDFOM2RYWTYvK09JTGRlUzZjK2ZPOFBEd1RFK0pqSXhVajlQUzB1N2V2ZXZxNnFyZTR1cnF1bnIxYW5VUUxJUjQvZnIxa0NGRFltSml2TDI5YzdLQ1hLWmtwNDc2OWV0cmJnd0tDdXJmdjc4YzE2cFZhLzM2OVltSmliSzNSbXhzN0owN2Q3Nzg4a3NMQ3d1WkN5Y21KbjcxMVZmcWMyV3JCOG5TMGxKenVVS3RRbVBab0VQOXNsKy9mbkp3K3ZUcG1UTm55ckZ1SDEzeDRzV1hMRm5pNGVFaGYxaE5TVWxKejU4L2I5YXMyWUlGQzdTaTU3dDM3OTY1YzJmVXFGRVpRM0JaV2Z3dVpjNDVjZmJzV1NHRU9sNS8rUENoVE8zemRyVmR1M1l0WDc3Y3dNQWdNVEZ4OXV6Wm5wNmU4Zkh4Wm1abUdSZGF2SDc5K29ZTkcrU1BhVzl2bjJsYUhSMGRyVjRFTWlzVEowNmNPSEdpSEFjSEIwK1lNQ0VsSldYMTZ0VVpDKzFsUi9MczV4OFhGM2Zod29WaXhZcWxwYVVGQkFUa0pLMVdLQlIxNnRRNWVQRGdvMGVQYUFZQ0FFQ2VrVllEK0srbkR4TWVSOFFKSWZUMFJNM0diMS9JQ0FDQXo1QXlPVDNpWm14Y2JFcmNLMlZ5WWxwV2g5VnVXc1RTSnRmeFlvTUdEZmJ1M1N1ak4vVktkN0xROWErLy9qSTFOYzE0aXVaS2NUZHUzRWhNVEt4WXNhSm1mNHhHalJxcHgybHBhYU5Iajc1OSsvYVVLVk5jWEZ4eU96MjFzTEF3ZlgzOTh1WExhMjRzV2JLa201dWJFR0xkdW5WeXk0SUZDK1RnNE1HRFk4YU1tVDU5ZW8wYU5ZUVFRNFlNdVhuejV1Yk5tek85dUpHUmticnBzMnlRclRsL0F3TUR6YWhSM1FxalhidDJ0V3JWMHRXalU2bFVlL2JzMGR3eWZQandHemR1M0xoeFF3YnhEeDQ4a0FzbnRtL2Yzc0RBNEsrLy9sSWZhV2hvMktaTm03Smx5KzdZc2FOSWtVejZzTVhGeFJrWkdXVmFJL3dlblQxN3RuVHAwb1VLdlZsaCs5cTFheVltSm5sTHE4K2RPemQ1OG1UWkVNYkR3eU15TWxLbFVvMGNPVEk1T2ZtWFgzNVJGN0JML2Z2M2x4OXlEQmd3SUtzOFdsWlZ5OVVtc3hjWkdibDgrZkp0MjdZWkdSbFpXMXRyZFVxSmpZMzE4dkxhdUhIajNMbHp2L25tbTJ5dTgvZmZmeXVWeW1iTm1xbFVxZzBiTmp4OStsVDlaTExoNU9SMDhPREJXN2R1a1ZZREFKQm5wTlVBL3V2Y2tjZHlVTEZtUVRNTC9uNEFBT0IvUEgrY2NHTC93OUJ6ejVUSjZXODl1R0lOdXp5azFaYVdsckkzc1ptWm1XYmtLbmRkdkhneDR5a2hJU0hUcGsyenRyYVdqVVFzTEN5Kyt1cXJTNWN1WlhyOWVmUG1uVDU5dW52MzdyMTY5Y3J0M0RSRlJVWFoydHBxMWNrV0sxWk1yc2lubGR2S2RRVnpYaDJja3BJaWcxMHBMaTVPUFU1TFM4dXFVN09Oalkzc0lxMlRSNWVXbHFZdWlzOVVVRkNRN0N5UmthbXBhWnMyYldiUG5xMDFiYldiTjIrbXA2ZG50WXFndWJuNXU3ZWVpSWlJZVBMa2licFFYVDZjeXBVcmEvWHN6b25UcDArUEhEa3lOVFgxcDU5K2F0MjZ0V3dEa3BTVTVPRGdFQkFRMEtGRGh3RURCZ3dmUGp4WFhVMXUzcnhwYkd4ODc5NjlyTXFpbFVybG1UTm5kdTdjR1JnWWFHMXRQWHYyN0lvVkszYnMyUEg3NzcvZnVuVnJxVktsRWhNVE4yL2V2R3JWcXRqWTJJNGRPMzc5OWRmWjMzSDkrdlZDaURadDJoZ1lHUGo1K2YzeHh4L1o5ek9SQ2hRb0lGdlo1UHhIQXdBQVdraWpBTHlScWxSZE92SG0rN0MxWEZsZkVRQ0EvL0ZQU05UR0pkZFRsYW9jSHEvSzZZSHZ5dG5aV1ozdE5tdlc3TUtGQzFrVjRlN2V2ZHZYMTdkbXpacXk3dlZkUkVkSDU2cWpjV3hzckV5TmMzTHc2OWV2cDAyYnBuNlpsSlJVcVZJbE9VNU9UbjZQRFRIZTQ2TXpNREE0Zi82OEhFK2RPalV3TVBEVXFWT3lKY1hRb1VQSGp4L2Z0V3ZYakdlbHBxWWFHQmpJMFAvdzRjT3kzNFVXbFVvbHU0SHYyN2N2WXhzTklZU3RyZTI3cDlXeURVamR1blhseXp0Mzd0eTllMWMyc002VkF3Y091THU3SzVYS3NXUEgvdkRERCtvKzVxYW1wcDZlbnQ5ODg4MmtTWk5Xcmx4NThPREJXYk5teVZyNHQzcjQ4T0dEQnc4R0RScms2K3Q3K1BEaDNyMTdhKzZOajQ4Zk8zYnMrZlBuRXhNVEhSMGR4NDBiMTcxNzl3Y1BIZ3dlUE5qQ3drSmZYOS9OemExZHUzWStQajR2WDc1MGNYRnhkM2N2VTZaTTluZThldlhxNWN1WHk1Y3ZML3VuVjZsU3hkL2ZmL0Rnd1RLTXpvWThJTlBmSXdBQXlDSFNhZ0J2WERuM1RKbVNMb1N3dGpNdSsxVjJLNlFEQVBDNXVmaDM1STdWTjlVdmpVMzF2eWh2YlZQUXhOd3l5OHBUSzlzUDIyVTRLMW5sclRkdTNKZzZkYXFEZzhQU3BVc3pGc3krZXZYS3lzb3E1M2N4TWpLUzVkSTVGQllXWm1Sa2xGWEEvZU9QUC9idjM3OWF0V3J5cFoyZG5leUxMV2xtcG9tSmlYZnUzTkhzTHYzczJUUE5OUmpmeFRzK09sbWpMVHQ3cUYrNnVycFdxbFRKeDhlblM1Y3VzdlJiZXZMa2lhZW41Nk5IanpadTNDano5MlBIam1WNmQ5bEVSYTRpMktaTm0vZnlrMlprYW1xcVVDZzhQVDFMbENoUnBrd1pXUjJmazJiTmFpcVZhdTNhdGIvOTlwdEtwWm80Y2FKbW1iWmEvZnIxOSszYk4ydldyRjI3ZHZYdTNidG56NTdqeDQvWFdsSlNUYWxVeWlkNTVNZ1JJVVRMbGkzRHdzSjI3OTZ0bFZhYm01dFhyVnExY09IQ2JkcTBxVjI3ZG1wcTZwbzFhNVl2WDE2b1VDRi9mLzhUSjA3TW5UczNQRHpjMWRVMU1EQ3dUSmt5YjQycWhSQy8vZmFiRU9LSEgzNlFMd2NNR0RCNjlHaFBUMDlQVDgvc1QweE1USlFQODYyM0FBQUFXU0d0QnZER2Y5ZFhkQ21jV2VFT0FBQ2ZxYWNQRTlSUnRabUZRYXZ1cGF2VmR6QXcvTEJOaEhNcis3ZzVJU0ZoekpneFNxVnk0Y0tGZG5aMkdROFlOR2lRaVltSnV0LzBXOW5hMmtaRlJlWHc0TmpZMk1EQVFHZG5ad09EVFA3ckl5VWw1YSsvL2lwYnRxdzZyYzVHZEhSMHBVcVZldmJzcWQ2aXRRWmpIbnpvUnpkbHlwUWVQWHBNbmp4NTZkS2xlbnA2cjErL1hydDI3ZHExYTVPU2tweWRuUjgvZnB4TmIrajA5UFExYTlaWVdscFdyRmpSeTh1cldiTm1IMml0eFk0ZE85cmEybzRiTjY1TGx5NVRwMDdkdUhGajVjcVZ0UnBNWitQRml4Y2VIaDRuVDU2VU5kUXRXN2JNNmtoTFM4dTVjK2MyYnR4NDJyUnBtelp0T24zNjlKNDllekoyQlRsMDZOQ3hZOGZtekpramhOaTZkV3ZCZ2dXLyt1cXJaczJhelpneDQ4S0ZDMXA5UEVhTUdDRnI4UDM5L1gxOWZTTWlJcnAzN3o1dTNMZ2JOMjU0ZTNzTEllclZxN2Q4K2ZKSmt5YXRXN2Z1bTIrK3lianVvcWFBZ0lDZ29LQXlaY3EwYjk5ZWJtblpzcVdUazFOQVFFQzdkdTAwVjkzTVNQNmhlR3NKTmdBQXlNYkg5WTlzQUxyeThtbml2WnV2aEJBS2hmaWFOaUFBQUdqWXRDeE1EaHpMV1kyYlgrdHJsOElmVzFRdGhIQnhjWmt4WTBaV2V4Y3NXUENmLy94bjFLaFJXYlhyalltSmVmRGdRYzV2VjZoUW9WZXZYaVVrSkx6MXlQVDA5Qmt6WnNURXhBd2VQRmhydXh3OGZQaFFDT0hvNkxobzBTSm5aK2U5ZS9lK2ZQblNXY09kTzNlT0hUdm03T3g4Nk5DaHlNaklhdFdxZGRCZ1lXR1I4MmxuNmtNL3VtclZxZzBjT1BEdzRjTXpaODcwOGZGcDFxelo4dVhMSzFhc3VIcjE2aTFidG1TL2pPSGF0V3V2WHIzYXExY3ZOemUzTzNmdXFGZXQvQkFhTjI2OGRldFdCd2VIbjM3NjZmWHIxOE9IRDgvaGliZHUzV3JmdnYzSmt5ZExsU3JsNysrZlRWU3QxcnAxNjRDQWdCbzFhblRzMkRGalZMMWl4WXBSbzBiSkx0NS8vdm5ublR0Myt2ZnZyMUFvdnZubUcydHI2OFdMRjJzZW5KNmVIaGdZNk9IaDBiaHg0K25UcDVjcVZXcnIxcTB6WnN3NGN1VElnQUVEN08zdGE5YXNlZTNhTlNIRTJMRmpyYXlzQmcwYWxNM3ZLeUlpWXZiczJiS2RpN3BEdWtLaG1ESmxpaEJpL1BqeDh1MmFsY2pJU0NHRWc0UERXNThBQUFESUNyWFZBSVFRSXVqb204THE4bFVMNUdGSktBQUE4cXZ3NEpmUEhpVUlJZlFORk4yR1ZkREpLc1RQbmozTC9vQ1hMMS9HeDhkbjFTMDNJaUppMDZaTmxTcFYwc3FMTlQxLy92ekxMNy9NK1pScTFLZ1JGQlIwNGNLRnhvMGJaeit4NmRPbkh6cDBxRStmUHBwRnFmYjI5c2VQSDErNGNHR0JBZ1dPSGowcWhLaGF0V3JSb2tWbGpYTkNRb0tob2FIc0FoRVhGNmZPb3cwTkRaT1NrbkxWOStNamVYUXlhOTYwYVpNUW9uYnQyaU5HaktoZHUvWmJKNzluejU3NTgrZVhMVnQyNk5DaEppWW12WHYzOXZYMXRiT3p5Mll5Y2tIQ1k4ZU9WYXRXTFlkZG9UV1ZMbDI2YjkrKzA2ZFBGMEpzMjdhdFZxMWFPZmt3b0ZTcFVvNk9qczJiTi9mdzhEQXpNOHZodllvV0xicCsvWHF0VHR4S3BkTE56VzMvL3YzZmZmZmQ5T25URXhJUzVzK2ZiMnRySzZ2cExTd3MrdlRwczJ6WnNtM2J0blhwMGtXZW9xZW41K1BqYysvZXZmYnQyM2ZwMHFWOCtmS1JrWkdEQncvKysrKy9YVjFkNTgrZnYyclZxb3NYTDc1NjljcmUzbjdKa2lYOSsvZnYyYlBuYjcvOVZxZE9IYTBwdlhyMWF1alFvYkd4c1QxNjlORGFXNk5HamQ2OWU2OWZ2Mzd3NE1HK3ZyNVo1ZEhuejU4M01USDU2cXV2Y3ZnUUFBQkFScVRWQUVSNjJuL1hWNlN3R2dBQVRaZE9QSldEV2syS0ZIRFFMZ0w5MEdKaVlxWk5tL2JXVHJ0Mzd0d1JRbVNWbWU3ZXZUczlQWDNNbURIcVdsRXR6NTgvajQrUGQzUjB6UG5FWkd1RjA2ZFBaMHlySHoxNkZCVVZKWnNSejVzMzcvRGh3d01HREpnd1lZTG1NZjM3OTc5MjdkcjY5ZXRWS3BXMXRiVzd1L3NYWDN6eHhSZGYxS3BWS3lrcGFlREFnVUtJUC83NDQ5R2pSMTI2ZE9uZXZmdm8wYU1OREF4OGZYMDFWd0xNM3NmejZKS1NrbzRkTzdaMDZWSjNkL2NEQnc0OGVmSkVkamZPUmxwYW1yZTM5N0pseXh3Y0hMeTl2V1gxOFU4Ly9TVExxKy9ldmZ2enp6OW5sU01IQkFTc1diTm05ZXJWMmQ4aVUwZVBIcDA1YzZham82T3pzL09lUFh1NmRldTJmUGx5K2ZGQWFtcXFaalB4OFBCdzlkalEwSEQ5K3ZWNWFGR2k5VlNmUG4wYUZSVjE0TUFCRHcrUC92Mzd5eVlxRHg0OG1ENTl1am9FNzkyNzk2Wk5tMzc5OVZjbkp5ZDFLTHg4K1hKTFMwdDlmZjNJeU1qWnMyZHYyYkxGeE1Sa3pwdzVuVHAxa2cyMTVXL0J5c3FxVnExYUN4Y3VkSGQzNzlldlg2ZE9uUVlPSEZpNmRHbDVrUmN2WGd3YU5PanUzYnRWcTFiTmROVktkM2YzcTFldmhvU0U5T3JWeTl2Yk8rTmJLeVltNXRxMWEvWHExVE0yTnM3dG93QUFBR3FrMVFERVB5RlJDWEdwUWdoVE00TUsxVEpweUFnQXdHZnIxdFUzM1ptck55ajBiOTczOWV2WDBkSFJIVHAwaUkyTi9lNjc3KzdkdXhjWEZ4Y1RFNk81VXAvYThlUEhoUkNWSzFmTzlGS3k3MEc1Y3VXeXV0Zk9uVHVGRU5rMzg5VlN2WHAxUjBmSEF3Y09qQnMzVGpPYkN3NE9IakZpaEZLcERBME5uVDE3OW9RSkU3cDI3VnFqUmcydDA4dVVLUk1RRUpEeHNzbkp5VC8rK09PRkN4ZG16SmhoYUdoWXFsU3A0Y09IejVzMzcrTEZpMTVlWGhzM2JpeFhycHhXNjR6VTFGU3QwUFBqZVhUaDRlSGJ0bTNidDI5ZmNuSnlhR2pvd29VTHExYXR1bURCZ2lGRGhsU3FWS2xQbno1Tm16YTF0TFRVT2lza0pPVFhYMys5ZXZWcW1USmxWcXhZb1k3Q0RRME5WNnhZNGU3dXZuUG56ak5uem93WU1lTGJiNy9OdU9wamNIQ3doWVZGeHNMaHR6cDQ4S0M3dTd1dHJlMmFOV3NjSFIwTEZTcTBldlhxcmwyN3lwYmNjWEZ4TWtITzFMdDMwLzdubjM5dTNicGxibTYrY09GQ0Z4Y1hJWVMzdDNkQVFFQ3JWcTE2OU9paFBzemEybnIrL1BrLy9QRERnQUVEVnE5ZVhhVktGU0dFaVlsSllHRGdnUU1IRGg4K3JLK3YzNjFidDZGRGg4cm0wZW5wNldmUG5qVXhNU2xZc0tDOFFzdVdMUXNWS3ZUVFR6L3QyTEhqMmJOblBqNCtzaUI5K1BEaER4NDhLRmV1M0lvVkt6TDljWXlNakx5OXZYdjM3bjM3OXUzdnZ2dk93OE9qYTlldW1pdHo3dDI3VjZWU2RlalE0UjBmQlFBQW56blNhZ0FpOU95Ykw4bFdxV3V2OTlIMTRRUUFRR2ZpWGlsVGt0T0ZFQmJXaHNWTGE2ZUtIODY5ZS9mdTNMbVRrcEpTc1dMRmRldldsU3BWS2p3OGZOKytmZDkvLy8zWFgzK3QyVHhCcFZKRlJFU2NQWHZXM3Q0K3ErWVN0V3JWMnJ0M2I2ZE9uV3JYcm0xalkyTmdZR0JnWUtCU3FWSlNVcFJLWlVSRXhJVUxGeXd0TGR1MGFaUHpHZXJyNnc4ZVBIank1TWs3ZHV4UXIza1lIQnpjdDI5ZkN3dUxMVnUyQkFZR0xsaXdZTmV1WFhYcjFnME1ETFN3c0RBME5EUXdNTkRYMTlmWDExZXBWTXIvbDVxYXFsUXF6Y3pNdnYvKysrSERoMSs0Y0dINjlPbmR1M2VYMSt6ZnYzK0pFaVhPbmoyN2VmUG0rL2Z2ZTNwNnlyVVdWNnhZWVdWbDllTEZpNGlJaUtaTm0zNVVqKzdCZ3dlcHFhbWRPblc2ZnYyNkVLSnc0Y0l5YjFVb0ZQMzY5WE54Y1ZtMGFOR2ZmLzc1MDA4L0dSa1oxYXhaczNyMTZ2MzY5VE0zTno5Nzl1emF0V3RQblRvbGhPamN1Zk9rU1pOa2licWFzYkh4a2lWTE5tellzSERod2lsVHBpeGF0S2hqeDQ3Tm16ZDNkbmFXc1dseWN2TDE2OWViTjIrZXEvZzRNVEZ4MXF4WjI3WnRVMGZWc2tkendZSUZUNTgrTFl1SUxTMHRaYkFyaFlTRXlDVVEzNWNLRlNyMDY5ZlAxZFcxVHAwNktwWEt5OHZMeTh1clRKa3lzMmJOMGpxeVhyMTZJMGFNOFBMeTZ0Mjd0N3U3ZTdkdTNkcTJiZnZ3NGNQQ2hRc1BIRGl3VDU4K1Y2NWNtVHQzcm9XRmhVS2hDQTBOdlhyMWFvY09IVFJqWmRrZTNkL2Z2MlBIam1scGFUNCtQc3VXTFZNcWxjN096c3VYTDg5bWpjUUNCUXI0K2ZrTkd6WXNORFIwMnJScDI3WnQyN1Jway95MEppVWx4Y2ZIeDlIUnNWMjdkdS94c1FBQThCa2lyUVkrZDZuSzlMQkxMK1RZdVI1cndnQUE4Rjh2bnJ4WlJkQ3VrT20vZVYrVlNxV3ZyOStqUjQ5Smt5YkoyTEZYcjE1aFlXRm56cHpac21XTDVwRUtoY0xTMHJKaHc0YnU3dTVaQlpSZHUzWk5UMC9mdm4zN3FWT240dVBqMWNzYnl0RFoxdGJXeGNYbHh4OS9MRnk0Y0s0bTJiRmpSMTlmMzVVclY3WnIxMDcybXk1ZHVyU05qYzJxVmF2S2xDbFRwa3ladW5YcmJ0MjY5ZUxGaStmT25YdjkrclhtZlRQcTBhUEgvdjM3TDErK1BILysvUGJ0MjJ2dWF0YXNXZjM2OVdVbUszZFpXbHI2Ky9zbkpTWHA2ZWs1T3p2MzdkdjM0M2wwejU4L0R3OFBUMDlQdjNuelpxdFdyYnAxNjFhblRoM05xTFJVcVZKTGxpeTVjK2ZPNXMyYjkrL2ZmK2JNR1RNek0wTkR3dzRkT3R5OGVWTUlVYVZLRlhkMzk2d1dkWlEvVVlzV0xieTl2YmR2Mzc1MjdkcWdvQ0IvZjMvNUkxeTdkaTBsSmFWRml4YlpQT3FNMXExYnQyM2JObWRuNThXTEZ4Y3A4dCttY1AzNjlldGh6a1RRQUFBZ0FFbEVRVlRidDY5Q29WQW9GRVpHUnM3T3p1cGQ2ZW5wRlNwVXNMYTJ6dFdOc2pkeDRrUTVXTFpzMmUrLy8xNnhZc1UxYTlaazJ2QmsxS2hSaG9hR2l4WXRldjc4dVlHQndlVEprNDJOamRYUDJjVEVaTStlUGJJQmlMbTVlWXNXTFg3NjZTZXRLeGdaR2ZYcDAwZW16Q2RPbkZBcWxWMjdkcFhYeVg2U2RuWjI2OWV2bnpkdjNzYU5HNy8vL252MThSczNib3lNakZ5NGNHRldUV01BQUVBT0tlVC9pd1A0YklXY2ZyYkYreDhoaEZVQm80bExjLzJsVVFENXhxd1JaK05pbFVLSVNWNTFXRzBWa01LRFgvb3R2QzZFcU9CY29PLzRmM1hsdFB2MzcrZXFrYlNXL2Z2M3U3bTVyVjY5dWxHalJscTcwdFBUVTFOVDlmVDBEQXpldFhMbDl1M2JuVHQzYnR5NDhaSWxTK1NXcUtpb3JFcFQxU1hKcWFtcEtwVktsamtyRkFvOVBUMkZRbUZpWW1KZ1lCQVJFYUhWNkVNdElpSkNUMDlQODVta3A2ZkxiRnJyU0owL09sOWYzK1RrNUM1ZHVtUlRwYXUrWUdob2FLbFNwV3h0Ylk4ZlAvN0hIMy8wNzk5ZjlzSElpYWlvcUlDQWdDWk5tcWdmMnVyVnE1Y3VYWHJ1M0RtdG91enNKU1VsK2ZuNTllL2ZQMk5ma1hlVWxKUlV0V3JWT25YcXlIWWlPUlFkSGIxZ3dRSVBENC9zMTNnOGYvNjhWcjI4SnZrMnk4bFBGQlVWRlI0ZVhyOSsvWnpQVUZiUWx5aFJRbzdEd3NLNmRldld2bjM3MmJObjUrb2lBQUFnSTlKcTRIUG5PLy9halpBb0lVVGpkaVZhZGY5QzE5TUJvRE9rMVVCR09reXJQeFVuVHB3NGYvNTh6NTQ5aXhZdHF1dTVBTHF4YmR1MlI0OGVEUjA2Vks2SENRQUEzZ1dkUUlEUFdtSjg2czNRTjR0SDBRWUVBQURrVnFOR2pUTFdJQU9mbFM1ZHV1aDZDZ0FBNUIrc3B3WjgxcTZjZXk2L1grRlF6S3l3WXk2K01Rb0FBQUFBQUFDOFg2VFZ3R2N0OU93ek9hQ3dHZ0FBQUFBQUFMcEZXZzE4dnVKZUtlLytFeXZIMVJzVzB2VjBBQUFBQUFBQThGa2pyUVkrWDVkUFBaV0RFbVV0clFzWTYzbzZBQUFBQUFBQStLeVJWZ09mcjlBenRBRUJBQUFBQUFEQXg0SzBHdmhNUlQxTGVoUVJKNFJRS0VTVk9xVFZBQUFBQUFBQTBESFNhdUF6ZGZuMG16WWdaYit5dGJBeTFQVjBBQUFBQUFBQThMa2pyUVkrVThFbjNxVFZ0QUVCQUFBQUFBREF4NEMwR3ZnY1BZNklpM3FlSklUUTAxZDg5WFZCWFU4SEFBQUFBQUFBSUswR1BrdWhaOStzcjFpeGhwMlJpYjZ1cHdNQUFBQUFBQUNRVmdPZkg1VktoUHgvV2wyMUxtMUFBQUFBQUFBQThGRWdyUVkrTy9kdXhyNktTaEZDR0Juck9WVzMwL1YwQUFBQUFBQUFBRUZhRFh5T1FzNjhLYXl1WE50ZVgxK2g2K2tBQUFBQUFBQUFnclFhK095a3A0c3JaNS9Mc1hPOVFycWVEZ0FBQUFBQUFQQUdhVFh3ZWJsMU5Tb3hJVlVJWVc1bFdLYVNqYTZuQXdBQUFBQUFBTHhCV2cxOFhxNmRmeUVIVmVzNktPZ0NBZ0FBQUFBQWdJOEdhVFh3R1ZHcFJOaWxOMmwxbGRyMnVwNE9BQUFBQUFBQThGK2sxY0JuNU43TjJJUzRWQ0dFbVlXQll6a3JYVThIQUFBQUFBQUErQy9TYXVBekVuYnBwUnhVckZHUU5pQUFBQUFBQUFENHFKQldBNStSYStlZnkwR2xtZ1YxUFJjQUFBQUFBQURnZjVCV0E1K0xwdy9pbzE4a0N5RU1EUFhLVmJiVjlYUUFBQUFBQUFDQS8wRmFEWHd1d29MZnRBRXBYN1dBdmdGOVFBQUFBQUFBQVBCeElhMEdQaGZYTDc2UWcwbzE3WFE5RndBQUFBQUFBRUFiYVRYd1dYZ2RrL0xvYnB3UVFxRVFGV3ZRdEJvQUFBQUFBQUFmSGRKcTRMTnc3Y0tid3VvdktsZ2JtK3JyZWpvQUFBQUFBQUNBTnRKcTRMTVFka25kQm9UQ2FnQUFBQUFBQUh5TVNLdUIvQzg1TWUzTzlSZzVybHpiWHRmVEFRQUFBQUFBQURKQldnM2tmK0dYWDZwVVFnaFJ4TkhjMHNaSTE5TUJBQUFBQUFBQU1rRmFEZVIvWVpkZXlnRnRRQUFBQUFBQUFQRFJJcTBHOHJtMFZGVjQ4SnUwdWlKcE5RQUFBQUFBQUQ1V3BOVkFQbmY3ZW5TcU1sMElZV2xqVk1UUlhOZlRBUUFBQUFBQUFESkhXZzNrYytvMklLeXZDQUFBQUFBQWdJOFphVFdRbjZsVTR0cjU1M0pNMDJvQUFBQUFBQUI4ekVpcmdmenN3WjFYQ1hHcFFnaGpVLzFTNWExMVBSMEFBQUFBQUFBZ1M2VFZRSDZtYmdOU3NVWkJQZjY0QXdBQUFBQUE0Q05HZkFYa1oyRVhYOGhCcFpwMnVwNExBQUFBQUFBQWtCM1NhaURmaW42ZTlQeEpvaEJDWDEveFpaVUN1cDRPQUFBQUFBQUFrQjNTYWlEZnVuTHV6ZnFLWDFZdFlHakVIM1lBQUFBQUFBQjgxQWl3Z0h6cm41QW9PYWpnVEdFMUFBQUFBQUFBUG5hazFVRCtsSktjZnU5bXJCeVhKNjBHQUFBQUFBREFSNCswR3NpZmJsK0xWcW1FRU1LK2lLbDFBV05kVHdjQUFBQUFBQUI0QzlKcUlIKzZlZVZORzVCeXJLOElBQUFBQUFDQVR3RnBOWkEvaFY5K0tRZGZWckhWOVZ3QUFBQUFBQUNBdHlPdEJ2S2hsMCtUWGtXbENDSDBEUlJsS3BKV0F3QUFBQUFBNEJOQVdnM2tRN2V1dm1rRDhrVUZhd05EaGE2bkF3QUFBQUFBQUx3ZGFUV1FEOTI4RWkwSFg5SzBHZ0FBQUFBQUFKOEkwbW9ndjBsUEY3ZXZrMVlEQUFBQUFBRGdFME5hRGVRMzkyN0dLcFBUaFJEbWxvYUZpcHZwZWpvQUFBQUFBQUJBanBCV0Evbk5yYXR2Q3F1ZHF0dnBlaTRBQUFBQUFBQkFUcEZXQS9uTnpTdHZsbGo4c29xdHJ1Y0NBQUFBQUFBQTVCUnBOWkN2SkNXa1Bib2JKOGZsS3RPMEdnQUFBQUFBQUo4TTBtb2dYN2tSK3Fhd3VrUlpTeE16ZlYxUEJ3QUFBQUFBQU1ncDBtb2dYN24xLzIxQXlsZWhzQm9BQUFBQUFBQ2ZFdEpxSUYvNUorUk5XbDJPcHRVQUFBQUFBQUQ0cEpCV0Evbkgwd2Z4OGErVlFnaGpVLzBTWmF4MFBSMEFBQUJBcEthbXBxZW42M29XQUFEZzAwQmFEZVFmTjY5R3k4R1hWUW9vRkxxZURRQUFlQWZQbmoyTGlZbDVqeGU4Zi8vK2tpVkwwdExTY25Kd1pHU2tVcWw4ajNlWGtwS1NEaDgrZk92V3JiY2VlZTNhdFFzWExxaFVLcTN0dDI3ZHVuSGp4bnVmbUZwY1hGdzJlNE9EZ3c4Y09KRG5pKy9mdno4c0xDelBwMzlvU1VsSjJleU5qbzZlUDMvK21UTm4zbm9kSHgrZlJvMGFQWC8rWEwxbDM3NTlycTZ1T2ZtOVMybHBhUnMyYkxoNzk2N214Z01IRHB3L2Z6NkhWL2pRVkNwVjltOFZBQUNRWndhNm5nQ0E5K2JtL3pldC9wSTJJQUFBZk1vZVBuell0bTNiZHUzYXpabzFTMjZKaVluSlBxV3RYTG15bVpsWk5nZjQrL3V2V2JPbVFJRUN2WHYzenY3dWtaR1JuVHQzcmxhdDJxSkZpd3dNRElRUUNRa0pHWU5qVFFxRkl2dTdTeTlmdmh3NWN1U2dRWVBHangrZnpXRkpTVWx1Ym02dlhyM2F0Mjlmd1lJRk5YZjkvUFBQeWNuSnUzZnZWbTlKU1VtNWYvOSsyYkpsMzNyM3R3b05EUjB5Wk1pdnYvN2FyRmt6dVNVdExVMWYvNy9MVm0vYXRPbklrU050MnJSUmI0bU5qYlcydHBialY2OWVoWWVIYTEyeldMRml4WXNYRjBJOGYvN2N3OE9qY2VQR1hsNWU3ejdWOSs3Smt5YzllL2JzMjdkdnYzNzlNajBnTmpaMjllclZ4c2JHOWVyVnkvNVNjWEZ4VDU4KzFmeGNaTXVXTGE5ZnZ5NVJva1NteDZlbnAyc0YwMHFsY3ViTW1STW1USEIxZFZWdlhMWnNXYVZLbGV6czdEU1B0TEN3S0ZTb1VHSmk0c3FWSzNQMmcvNlBNV1BHNU9Fc0ljUXZ2L3h5L3Z6NTlldlhGeWpBVWpFQUFMeG5wTlZBUHBHcVZOMzlKMWFPbmFyWnZlMXdBQUR3OFNwZXZIajE2dFYzN05qUnUzZnZDaFVxQ0NIQ3dzTDY5KytmelNsNzkrNzk4c3N2c3psZytQRGh1M2Z2WHJ0MmJmZnUzUTBORGJNNXNsQ2hRalZxMVBqenp6L2QzTndXTGx4b1lHQlF1M2J0bEpTVWJFNnh0TFM4ZVBGaXh0aFJyVVNKRWtaR1JqTEJsQWw0TnBZc1dYTHYzajF2YisrQ0JRdStmUG55eFlzWDVjdVh6M2hZV2xyYTd0MjdseTFibHBpWWVPREFnVHpraG01dWJrRkJRZjcrL2pKSUxWMjZ0TFcxdFllSHgvYnQyMHVWS2hVVkZUVnMyTEMyYmR2MjZkTW4wOVBQbno4L1pNaVFtVE5udG12WFRnaHg4K2JOakVlT0hEbHkxS2hSc3VJNEpTV2xSbzBhV3VYSlJZc1dMVldxVkE0bnZHSERocGt6WjdxN3V3OFlNQ0RqM3NURXhDbFRwdVQ0cHhkQ2lBWU5HblRzMkZFSVlXcHE2dURnTUdmT25BY1BIa3llUEZtUnk2L3BQWHYyek0vUHo5WFZ0VWFOR2xxN1FrSkNnb09ETzNic2FHSmlrdW01Y1hGeDhnRnFtVDkvL29JRkM5UXYwOVBULy9PZi8remZ2MS96bUJZdFdpeFpzaVF4TWRIYjI5dlEwUEN0YnkwMXBWS1ptcG9xMCtxREJ3KzZ1YmxsYzNEaHdvV1BIVHNteDJscGFiLzg4b3UvdjMvYnRtMXRiR3preHVQSGo0OGRPM2JNbURGOSsvYk40UVFBQUVCV1NLdUJmT0kvNFRGcHFTb2hSS0hpWnVaVzJmMG5LQUFBK1BpTkhEbnk3Tm16UVVGQk1xMlczTjNkTTFhMkhqaHdZTldxVmVxWGl4WXRXcmR1WGFiWFRFbEowZFBUKy9ycnJ6UGRHeFFVWkd4c0xBdWxQVDA5SXlNai8vcnJyelZyMWd3Wk1tVFlzR0hadEJBNWVQRGdzMmZQaEJDdlg3L1dyRHZXSk1QMDFOVFV0NmJWWjgrZVhidDI3ZmZmZjkra1NST1ZTdFduVDUrNHVMaGR1M1pwaHRIeDhmRzdkdTFhdjM1OVJFUkVrU0pGUm80Y21aUEtiaTBiTm16WXYzKy9wNmVudXViWDB0Snk2ZEtsWGJ0MkhUVnExTmF0VzIxc2JJeU5qVDA5UFoyY25ESSt0S1NrcE1tVEp4c1lHRGc3TzJ0dS8rMjMzNnBVcVNMSHJWdTNsb09IRHg5dTJyUkpDREYzN2x5dDYvVHYzOS9Ed3lPSGM5NjZkYXVob2VHMzMzNmI2VjZsVW5ua3lKR00yeE1URS9YMTlZMk1qREx1c3JPemsybTFqWTNOMnJWcmh3NGR1bUhEaHBpWUdFOVB6NXdudjdKcWZ2WHExUVVMRnN5WVZxOVlzVUlla1BGbmwwYU9IS2xWazU2U2t2TE5OOSs0dTdzM2FkSkV2WEhFaUJHVktsVWFQbng0Vm5NWU8zYXNab2kvZHUzYXBLU2tJVU9HYUZiSHE4MmZQMy8xNnRWeVhLNWN1VkdqUmtWSFIvdjUrVFZ1M0ZqK1FwODllN1o1OCtZV0xWbzRPVGxaV0ZqSUkxKzllalZod29Uang0OTM2TkJoenB3NWVucHYrbXE2dUxoMDZOQmgzcng1VmF0VzFYby9BQUNBM0NLdEJ2S0pXLzl0QThJWEVnRUErT1RWcUZIandJRURwVXVYMXR4WXRHaFJKeWNubVQ4cWxVb3JLeXNoeEtWTGx6U1BTVTVPVGt4TWJOMjZ0Ym01ZVE3dmRmNzgrZnYzNzh0ZUg4bkp5Zkh4OFZaV1Z0N2UzZ3NXTEpDMW90bEVoTEtYdEV5clRVeE1KazZjS0RkNmVYbVptNXZMZXZEMDlIUnpjL1A0K1BqNCtIalo4MWNPTkptWm1Ta1VpbHUzYm8wZVBicDY5ZXJ5T2dxRnd0M2RmZkRnd2VQSGovZng4WkhoNElNSER4bzNidno2OWV1eVpjdk9taldyUTRjT2VucDZtU2FTMllpTWpQVDA5R3pVcUpITWF0WEtseTgvZHV6WU9YUG1yRnk1Y3N5WU1iLzk5bHVIRGgzR2pSdTNaODhlZFNHdE5HUEdqSHYzN2kxZHVsUTIrbEFyVktoUXhscnBtVE5ucHFTa1RKdzRVZDFqUkFpeGZ2MTZYMS9mT25YcTVIRE9seTlmdm5IalJ0dTJiYk9xSXJleXNnb0pDZEhhK1BqeFkxZFgxMDZkT3YzNjY2L1pYOS9jM0h6bHlwV0RCZzBTUXVqcjZ4ODdkaXcwTkZTOU56WTJWZ2h4N3R3NXJjOHRldmZ1cmRXZFExTndjUEN4WThmMDlQU0Nnb0tDZ29JeVBXYmd3SUV5RHZiMzk5ZE10RFBXTzU4K2ZWcCtNR05nWUhEeDRzVnNmcGJEaHc5N2VubzJiZHIwenAwN1dydHNiVzN0N2UwMXQ1UXRXN1pzMmJKMzd0eng4L09yVjYrZTdJVnk5ZXJWelpzM3kwY25Ed3NORFhWemMzdjQ4T0dRSVVQR2poMnJWWDd1NGVGeDlPaFJEdytQQXdjT3FGTnNBQUNRQjZUVlFENmhYbUt4WEdXYVZnTUE4S2s2ZmZyMDZOR2p0VGJPbno5ZnF6RFd3OFBqNU1tVHdjSEJXVjFuL1BqeDZoUTFKaVltUFQxZE0rS01pSWpRVEZUSGp4OS8vLzU5T2Q2L2YvL0VpUk8zYk5uaTdPeXM3cHFkUThiR3h1cXV4MnZYcnJXenM1TXZUNXc0b1ZrazYrWGxsYkYzODdsejV4NC9mdHl2WDcrRWhJVDI3ZHZ2M3IwN05qWTJPam82T2pyYXdzTGk5T25UNjlhdGs5bDNRa0tDcTZ0cm56NTk2dGF0SzgvdDFxMWIzYnAxYzlXRGVOV3FWU2twS1ptbThIMzc5alUyTnY3dXUrOWs5RHhseWhRM043ZnAwNmN2WHJ4WWZjem16WnQzN3R6WnMyZlBsaTFidnZWZXUzYnRPbjc4dUkyTnpZWU5HN3AzN3k0Yll0eTZkV3Z6NXMxdDJyUnhjWEhKNFp6OS9mM2xENXZ6SDFPZE1tdTEvODZLbVpuWjZ0V3JEUTBORlFyRnVYUG50bXpab3Q0bFA4d0lDUW01ZnYyNjVpbnQyclhMS3ExV3FWUno1c3dSUXZqNStYMzk5ZGNuVHB3b1ZhcVVvNk5qVm5kUFRVM1YxOWNQREF6TWZwTDc5KytmT1hObU5nZUVoWVc1dTdzTElZNGVQWHIwNkZHdHZYMzY5UG41NTUrenY0V1doSVNFSlV1VytQbjVtWm1aTFZteXBGV3JWaG1QTVRFeEdUQmd3Snc1Yy9idjM5KytmZnRjWFI4QUFHZ2lyUWJ5ZzhTRTFHZVBFb1FRZW5yaWl3bzJPVGdEQUFCOGpBb1hMdHk1YzJmMXkrUEhqOSs5ZTlmVTFGU3JvRldoVU9Td2Z2UENoUXZqeDQ4M056ZjM5L2VYdGRoNzl1eVpNR0ZDeDQ0ZDNkM2RzNm1LbGR6YzNBNGZQcHpwcmwyN2R1VndiY01TSlVySWl0Mm5UNS91MmJPbi92K3hkNTloVVZ4dkc4RFA3c0t5Z0hRRkd3SUt0aGdyRVh0VVl0UllzTWNZalJvTFlzVU9pZ1gvS29nTks5Z0ZwRmhCQ1lnbHNRdDJSTEVpVVpFaWRXbkx3cmIzdzlISnZydXdGTXNDM3I4UHVZWXpaMmJPSUY2WHVmZmhPZDI3dDI3ZG1qbDc3ZHExWjgrZWFXcHExcTFidDZDZ1FDcVZ1cnU3MCt6YnlNakkwTkN3VFpzMno1NDkyN3AxYTY5ZXZXajVzNCtQai96OTM3NTlhMlJVaVUvcitYeitpUk1uYkcxdE8zVG9vSHlXeFdMOTl0dHZ6SmVEQmcyS2k0dFRLTUZ1M2JxMXZiMTlxUjA4cmwyN2xweWNUSTlsTXRuNzkrOFBIRGhnYTJ1N1pzMmE0Y09IZTNoNHVMdTdaMlJreko0OVcxOWYzODNOcllKcnpzM05qWXFLc3JLeXNyT3pxL2liMGhZY2hCQlRVMVBWMDQ0ZVBWcTNibDE3ZTN1bXA0cXJxeXRUS1U4LzRlamZ2LytNR1ROb0crNktDQTRPam91TCsrV1hYMzc0NFFlaFVMaGl4WXFTa2hKZlg5OTI3ZHFWZFVsaFlXRzVjWHgrZnI2S3M1Y3ZYMTZ3WUlGQUlKZzRjU0w5cWFNeU16Tm56NTR0RUFqay8zNVZVR1ptNXFsVHB6cDE2clJ1M1RvTEN3czYrT2JORythWSt2WFhYM2Z1M0xsLy8zNmsxUUFBQUo4Q2FUVkFiZkF5N2tOaHRibTF2b1ptNVhiRkFRQUFnT3FqV2JObVRBYjY3Ny8vQmdZRzl1blR4ODdPVG1GclBscUZXdW9kRmkxYTVPenNyS1dsSlpWS2QrL2V2V3ZYTGk2WE8ydldMQnBWMHg2N1k4ZU9EUWtKdVhUcDBzS0ZDOGVNR2VQaDRiRjI3ZHBTTjhFVGk4WDYrdnEvLy82Ny9PQ3JWNi8rK3VzdnFWUmF3WmV5c3JKYXRHZ1JiVGx5NXN5WkFRTUdqQmt6aGptYm1abjU3Tmt6THBkYnAwNmRRNGNPYVdscEdSc2IxNjFiVjc2VHlZa1RKd0lDQW9xS2lqUTBOSEp5Y3VSdnp1ZnpzN096bWQ3VEZSRWRIVjFjWEN4ZjdrMTN6Nk5seUxUUmhMNitmbHhjM1B2Mzd3a2h0cmEyNzk2OWUvZnUzZnYzNzZWU0tZM3ZodzhmZnZYcVZUcmYwdExTeHNhR0hqUGRrQ2t6TTdOaHc0WTVPam8yYU5CZy92ejVucDZlT2pvNlY2OWV6Y2pJQ0F3TUxQZlRBc2FaTTJlRVFtRmxDNnNKSVltSmlYU0ZLdVlVRlJVZE9IRGd6WnMzRXlaTVdMcDBxZXBOT0N1SXorZHYyclRKME5DUS9qenplRHgvZi8rcFU2Zis4Y2NmbXpkdmx1K0lJazlIUjJmLy92MnE3M3p1M0xsTm16YVZlaW80T0hqTm1qWDI5dmFEQnc5ZXVIQ2hnWUdCazVNVG04Mk9qWTFkdEdoUmNYR3huNStmNnMxSVM5V2tTWk5qeDQ1Wldsb3kzVDlDUTBPWExWdTJaY3NXcGpVNTNhbXlhOWV1NTgrZlQwdExxMSsvZm1XZkFnQUFBQlRTYW9EYUlQRXBueDQwYllYQ2FnQUFnTnFncEtSa3laSWwrdnI2cFRZOUtDa3BLV3NUUEEwTkRRME5qV2ZQbnExWnMrYmV2WHMyTmphYk4yOXUwYUlGTTBGZlg5L2QzWDNRb0VITGx5OWZ1WEpsZUhqNDJyVnJWYVNaZGV2V1ZlaVljZUhDaGIvKytxc0tMeVVRQ0dpb3AvQXVoQkRhNnFSSmt5YWxOb0xRMU5RTURRMWxzOWsyTmpiMzd0MWJ0V3BWdzRZTmFVZnNLMWV1RUVKS3JaSXVDNDMrdTNmdkxqLzQrdlZyWm92SWR1M2FIVHQyYlAvKy9lZk9uVk8rZlBiczJRb2pkS2RFUTBQRDNyMTdPenM3Nit2cjkrM2IxOXZidTErL2ZtdzJtNm1Dbnp4NThyMTc5dzRlUEVqYm9kQVc1QlYwOU9oUkxwZXJVT0l0THpJeU1pNHVUbm1jOW5jT0R3OW5zblZsam82T3g0NGRXN1JvVVVCQVFGeGMzUGJ0Mno4OWJEVTBOUHpqano5c2JHek16TXpvaUlXRmhiKy8vKysvLys3bjUyZHZiNi9ROTVrcUtpcFNibGV0SURzN3U2eFROalkyam82TzgrYk5ZN0ZZT2pvNkN4Y3V2SGJ0V29zV0xZNGVQZHF6WjA5UFQ4K0tmenlnd01yS2lqa09Dd3RidG16Wjk5OS9UNHY5NVhYcjF1MzgrZlBSMGRGbDdZUUpBQUFBNVVKYURWQWJKRDc5VUFyVXJEWFNhZ0FBZ0M5TFZDeDkvU0szSUxla0lFOVVYQ1FwYTVxZGZRTTlRMjVaWjh1MWJ0MjZSNDhlK2Z2N0srd0lSeFVYRjVkYUNrMDdQM2g3ZXg4L2ZwekdvL1BuejlmUzBsS2Uxcmx6NXpObnpuaDVlUVVGQlRrNE9DeFlzT0NQUC80b05VRDhqREl6TStrMmQvS0RZckdZV1dGQ1FzTC8vdmMvUTBORCtUWG41dWJ5ZUR4YVZqeHIxcXkwdExSejU4NEpoVUpDQ0p2Tk5qWTJkbkp5S3JXVmNGbWVQSG5DNFhEa0Uzd2F5cTlZc1lJUTR1dnJTMGRXcjE1TjJ4OVRlL2Z1UFhyMEtJL0hpNGlJVUxnaDNTVFEydHA2ejU0OWRBdEhPaTcvaVlKUUtOeTVjK2MvLy94VHAwNmR3c0xDMWF0WFoyUmtqQmt6cHF4UEhlVGR1M2Z2NWN1WGd3Y1BWdEh3NU1xVksyRmhZV1dkUFhYcWxJcjdqeDA3MXRMU2N1L2V2VjVlWHRIUjBRb2ZKMVNaczdOemJtNHU4OTJnWFZZMmJ0eG9ZR0JBaTlicHQ1MzVEaGdiRzdkdDIzYng0c1dFa0QxNzlqeDQ4R0RIamgzS2hkNXhjWEZsZlZoaWEydHJhMnRMZjZnME5UWGJ0R2x6OCtiTkJ3OGU4SGk4Nzc3Nzd0V3JWN3E2dXNwL2NYYnQybFZVVkVRcjZ5OWR1a1IvU2pNeU1nZ2hVVkZSdERqZDF0YVdkaGpmdjMvL3hvMGJPM1Rvc0dmUEh1V05UT2tuRUM5ZXZQamtieDRBQU1DM0MyazFRSTFYSkJCbnBIeG9XbTNSM0VEZHl3RUFBS2kxTWxJRVZ5UGVQWXhKRnhXWDN3U2pkU2VUS3FmVk8zZnVEQWtKNGZGNFY2OWVaYlBaTklDVGw1ZVhSeE5TQmE5ZXZSb3paa3hCUVVIejVzM1hybDJyb2tFd3JYRmV0V3JWanovKzZPcnF1bjc5K3V6czdQbno1eXRQeThqSTJMRmpoOEpUcXZaZU5MaFV5TitMaTRzVjh2VFZxMWZMTjFpWU8zZnVyVnUzNlBGZmYvM1ZvMGNQR2dwWFdYWjJ0cEdSa1VJMGIyQmdNSDc4ZU5wTmdvNFlHeHN6VzFQZXZuMmJmZ0RBWXJIZXZuM2J0bTFiNWUvL3ExZXZ4bzBiRnhBUXdEUmRvUVFDUVZoWTJQNzkrNU9Ua3djTUdMQnk1Y3FrcENSM2QzZDNkL2NkTzNiWTI5djM3OSsvWjgrZUtoWjg3Tml4Y3ZkWFhMTm16Y3FWS3hVR1UxTlRCdzBhTkhqdzREVnIxcWk0bHZhcVpyUFpMaTR1UXFHUXgrTjVlSGpJYjdISTdMTG82K3Q3NE1BQmhjdlBuRGxUMXAyOXZiMkRnb0pVUERveU10TEt5aW9oSVlIRy9mUTNDWktUazY5ZnZ6NTI3TmhTUzZGNzlPalJvMGNQbWdnYkdCZ3d0ZHRTcWZUSmt5Y1BIank0ZGV0V2RIUjBmbjUrNTg2ZHZieThyS3lzenB3NWMrclVLUjhmSHphYjNhUkprODZkT3hzWS9QZHY1aE1uVHVUazVOQVh2SGZ2M3NPSEQ1bjNqWTZPdm4zN05pR0V3K0hZMmRtdFdMRWlQRHk4YjkrK1c3ZHVMZlhqSXZweGdvcnFid0FBQUNnWDBtcUFHbzlwV3QzRXhnQk5xd0VBQUw2UVo3SFpnZHZpeFNKWkJlZkxLanBSMGM2ZE8zZnMyR0ZvYUNnVUNoTVRFd01DQXBocVgwWktTb3E1dVhsc2JHejc5dTNseDVzMWF6WjkrblFkSFoxMzc5NU5uRGl4Z2s4OGMrYk1ybDI3SmsrZVhPclo3T3hzaFlDeTRoMnJGZENpWm9XOTZVcEtTaFRTNnVmUG44dFhyZEphVitya3laTzZ1cm9USmt4Z1JwNCtmYnA5Ky9ZbFM1Ykk5MnBRTFNjbnAzSGp4aFZmOXBzM2IrYk5tOWU4ZWZQR2pSdGZ1blRKMGRHeFhyMTZHelpzK09HSEgrU25TU1FTUHAvUDdJZDU5dXpaNTgrZjE2dFh6OXZiT3k4dno5cmFldWZPbmYzNjlTT0VtSmlZbkR4NU1pd3NMQ0FnNFBqeDQrbnA2U3JTYWo2Zkh4VVYxYlJwMDg2ZE82dFlwSmFXbG5JUi9jV0xGd2toZmZyMGtVZ2tSNDRjNmRpeFk1Y3VYVlMvTEExaE8zZnVMRi9VL09yVnEzLysrY2ZjM0x6VUduWTlQYjNDd2tJVjkvVHk4cUovMEc1dWJyMTc5NllkVjI3ZXZFbUx3UXNLQ3VUN21KZVVsRWdrRWkwdHJkRFEwTkRRVUdaY0pwTUpoVUpOVFUzNWF2VGh3NGV2V3JXS0hrc2trbm56NXFXbnAzZnUzSG4rL1BuYTJ0cHQyclN4c0xEZ2NybHQyN1pkdm54NWZIejg5ZXZYNzl5NTA3aHhZL210R2k5ZHVrUUllZmp3NFpneFk5emQzVWVPSEVrSWVmVG8wYWhSbzl6ZDNVZU1HRUVMdWtlTkdwV1FrREJ6NXN3NWMrYVV0Y2NwL1hoRG9iVTZBQUFBVkFyU2FvQWFUNjVwTlFxckFRQUF2b2pjN0dLL1RZK1pMN1cwT1ZZdERBenI4blQxeXR5UFR0K29Lb1hWTjI3YzJMRmp4NlJKa3dvS0NpSWlJclpzMlRKbHloUkhSMGY1WnI3SnljbDhQcC9QNTgrZlA1OEdiZkljSFIxcEJ3UGFLNE9SbjU4ZkVSRmhiVzJ0WEtuZHNHSEREUnMybExXa0ZpMWFuRDU5V243a3dvVUx5cjJieXlVU2llN2R1OWVpUlF1Rm90U2lvaUtGa1lNSER4NCtmSmo1c3JpNFdLRmFtVXBJU05pNWMrZlpzMmRwdytKeSt4MHp1Rnl1U0NTcTRPVDA5UFJwMDZZUlFueDhmTFpzMmNMbGNuMTlmUmN2WGp4aHdvUXBVNlk0T3p1WHRTZmhuVHQzSGoxNk5IMzY5QjkvL05IS3lxcG56NTRzRnV2Um8wZk1CQnNibXpWcjFoUVdGdXJwNmFsWXdPblRwNnUydjJKSlNVbGdZS0NlbnA2OXZYMVdWdGEyYmR1bVRadW1PcTJPaW9vNmZQandxbFdyN08zdDdlM3Q2YUJVS3FWcDh0cTFhOHU2WEw3ZGh6SUhCd2RDU0dGaG9adWJtNDJORGYweVB6K2ZwdFg2K3ZxeHNiRjBaa2hJeUlZTkczNzg4VWN2THk4dWx5dVR5UVFDUVdGaFlVRkJRVzV1cnArZjMvMzc5NzI4dkVwZGhxYW1aa0JBZ0xHeE1aZkx6YzdPN3RhdG0wd21ZN1BaNXVibXpabzFzN2EySGpodzRJd1pNMmJNbUVFSVVkNm5rYy9uSzdlcG9aS1RrOGVQSDYrdnI3OXYzejZtVjNWMmRuWmVYcDVDdy9laW9pTGx6dXdBQUFCUUtVaXJBV3E4eENmWVloRUFBT0NMWXFXKy9WQTZxbE5IWThEWXBoMjZtMnBvbGw1YytZbXNyYTJIRFJ2bTR1TGk1dVpHQzExMzdkb1ZFQkJnWTJQRHpMbDgrVExkeFU3RmZRWU1HS0JRQnZ2NjlldUlpQWhiVzF0M2QvY3ZzWEpsRW9uay92MzdNVEV4TVRFeG5wNmVUNTgrNWZQNThtWFJsRUFnVUNnSzNyQmhRMW1kUUdpTjdlWExsLzM5L1cvY3VFRUk2ZDI3OTR3Wk15cTF5NktSa1ZFRmV6VWtKU1ZObmp3NUxTM056OCtQN3V0SUNPblNwY3VaTTJkY1hGejI3OTkvKy9idExWdTJtSnViSzErN2N1VksraGEvL2ZiYm1ERmp0bS9mWHVvandzUERtemR2cm1JTng0NGQwOUxTVXJHL1lsa09IejZjbnA0K2RlclVpb2VuVVZGUkR4NDhVTWpmUTBKQ0hqMTZOR0xFQ0pvUnkyU3lKMCtlZlBmZGQ1VmRqMm92WHJ6WXVISGp0V3ZYbkNKbmZuOEFBQ0FBU1VSQlZKeWNIajkrM0tOSGorTGlZdnFKQzQvSHExZXZucDZlM3ZEaHcyMXRiYWRQbjk2alI0L0preWNyMUxZVFFwak5JWTJOamE5ZXZacVltSmlZbVBqaXhZdG56NTRGQmdaMjY5Wk54UUt5c3JMSyttdlZxRkdqUFh2MnRHclZpam5MNS9NblQ1NmNtWmw1L3Z4NStkOERvRDlYS3RxTEF3QUFRTG1RVmdQVWJFVUNjVVpxRVpwV0F3QUFmRGt5bVpUMk9HNWlvejl4WVJ1ZE9sL3duOUJtWm1hZW5wN3lMWlVORFEzbnpKbVRucDd1NGVIUnRtMWJxVlI2NU1nUlhWM2RMbDI2eE1YRkVVSzZkdTNxNGVGUmF2WHhaeUVRQ0c3ZXZDay84dno1ODdJbXYzLy9QalkyTmk0dUxqYzM5LzM3OTcvOTlodXQzUzR1THQ2N2R5K0x4Um84ZUxEeS9SWFNQWVd0K1JTS3hPUGk0aHdkSFhWMWRYLzc3YmR4NDhhcGpucExaV1ptOXZyMWE0RkFRUHMxbCtYbXpac0xGeTRVQ29VK1BqNmRPbldTUDJWa1pPVHI2N3RqeDQ1ZHUzWU5IejQ4T0RoWS91T0VVclZzMlpMdTRzaTRkdTJhY284WEJYZnYzazFJU0JnNmRLanFEeWVVdlhyMWF2ZnUzWWFHaHJRd3ZDejM3dDJMajQrbjl5OHVMcjU2OVNvdFEyWW1aR1ptYnQyNjFkVFUxTVhGaFk1NGVYbjUrZmtGQlFVcGRLR3BzcmR2MzNwNmV2Nzk5OStXbHBaK2ZuNTJkbmFabVpraWtVaGJXNXZINDQwY09iSm56NTdNMHdraGRuWjJIaDRlNDhlUHIxKy8vb2dSSStiTm15ZC90NktpSWpjM040dVBmdm5sbDNIanhqRjlxRlYvS3pnY1Rsay9UbDI3ZG1XT016SXlwaytmbnBpWXVIUG5Ub1dORnVuUExkTktHd0FBQUtvQWFUVkF6WWFtMVFBQUFGK1VUQ2FqMlRGSGcvV3JVOHN2R2xWVENydi9VYWFtcHJSLzd1SERoeE1URXlkTm1rUWJGOUJlMWMyYU5hTUJZbUJnWU4yNmRUL3ZldDYrZlZ0V1Myc0Z0UE12UGE1ZnYzNlhMbDA2ZCs1c1oyZlh1SEhqRXlkT3hNYkdEaGd3UUtGekFrMnJtYkpsaXVsRXpKRFBhZzBORGVmUG56OWt5QkFtS0Z5eVpFbnIxcTBuVFpwVXdUZnExS25UclZ1Mzd0eTU4K09QUDVZMVJ5Z1V1cnE2RWtJQ0FnTGF0R21qUElIRllzMmRPN2RGaXhZUkVSSE5talVyOTZINit2b0tQVmpldm4xYjdsVjBxOFBLdGdISnpjMmRPM2R1VVZIUit2WHJWY2ZjTDE2OFdMZHVuWm1aV2YvKy9XL2N1RkZZV05pL2YzLzVDZXZXcmN2THk5dXlaUXV6TGVIWXNXT0Rnb0lXTDE0Y0ZoYW1rTlZXamJHeGNWWlcxdUxGaThlUEgzL216SmsvL3ZoRFlVSkNRc0toUTRlWUwxZXNXSEh3NE1FSER4NGNQMzZjNmN2Qm9NWFVGeTVjS0M0dVp1NXY4MUdyVnExSzNYcFVKcFBkdkhtejFNMHpGVHg1OHNUSnlhbWdvTURIeDZkSGp4NEtaK21Xak1yTmRnQUFBS0Rpa0ZZRDFHei9OYTF1alRZZ0FBQUFYOEtIN0xoejN3Ykdwcnp5Sm45WjBkSFJtemR2TmpRMGRIUjBWT2cwblp1YisvcjFhNFVHMEorRnBhV2x0N2UzOG5pVEprMFVSdHEwYVRObzBLQk9uVHAxN2RxMWFkT216UGpqeDQvWHJWdW5xNnU3ZE9sU2hVdGtNbGxoWWFGQ2pmT3FWYXZrVTBoM2QzZGFSVTVaV0ZpTUhUdFdmdjZEQncrU2s1TXJubFozNjladDkrN2ROMjdjVUU2cjgvUHpDd29LZEhSMGVEeWVyNit2cnE2dThtdks2OSsvdjBLOHF5QTdPNXZ1dkZjRmZENy8zTGx6cGJZYVZ5RTNOM2ZhdEdrSkNRbS8vLzQ3M2M5UTlmSUlJUTBhTktCdFFPZ2JNV2VEZzRNakl5TW5UWm9rdndta2hZWEYvUG56UFR3ODFxOWZ2MjdkdWlxOTJmOVRwMDRkR3NvVFFzYU1HU08vNHlJaFpOQ2dRUXExMVZTSERoMUtiZi95M1hmZmhZZUhTNlhTNU9Ua2YvLzlOekV4OGVuVHAwK2ZQZzBPRHBaSUpELzk5Tk91WGJ1VXIvcnJyNzlTVWxMR2p4K3ZZcDB5bVN3Z0lHRHo1czNHeHNiQndjR2xWbUhmdkhsVFIwZm5jMVdkQXdBQWZKdVFWZ1BVYkhKTnE5RUdCQUFBNFBOakNwMDc5bER6Yi9lSGg0ZTd1Ym1WbEpUUXZJekQ0Y2h2RlppY25LeW5wMWR1WldobERSczJMQzh2cjFXclZoV1p6T0Z3dG16Wm9qQjQvLzc5bVRObkNnU0NyVnUzS3RSUTAwNFhRcUhRd3NKQ2Z0REl5S2h4NDhiTWwxd3VsODFtTTQ4b0tTbVJueXdVQ2xOVFV6dDI3Rmp4bCtyWXNXT1RKazBpSXlNWExsd28zekw3K2ZQbmMrZk9UVXRMUzB0TDgvTHljbkp5VXIzL29RTGFhK0xCZ3dlNXVibUVrTzNidDY5WnMwWWlrZEI2MnlvSUN3c3JMaTVXU0c5VmUvWHExYXhacy83OTk5OUJnd2JSMXVjVUxZSk9UMDlYbms4SU1UYzNGd3FGRnk1Y01EYzNiOW15SlNGRUxCWWZPSEJnNjlhdDdkdTNkM0p5U2tsSjRmUDV1Ym01dWJtNU9UazV0Tlg0aVJNbmZ2NzVaeFgxNlF5NnR5VHQ2SktSa1VHL1RFbEprWjh6ZS9ic0sxZXVLRjliVWxLU21KZ1lHQmlvTUs2am95UGZ6VndCM1Z6UjNOeWMrZGlqdUxqNCtmUG5wZjRGNGZQNVc3ZHVyVmV2SHUwWlVxcFhyMTY1dTd2ZnVuWEwzdDUrM2JwMXBYYW1mdmJzMmRPblQwZU5HbFhXeHBzQUFBQlFFVWlyQVdxdy85ZTAyZ1pwTlFBQXdHY21GRWpvQVVlRDFiaHBKWUxMenlzeE1YSFRwazEvLy8wM0lXVDU4dVUvLy93elRSZ3pNakk4UER3c0xTMHpNelBQbmoxTFd4d3NYcno0d29VTHlqZWhXZXJ4NDhkUG56NWQ2bFBPbkRtalhFZmN0Mi9mY3BlWGtwTEM1WEtWeDBVaTBjR0RCM2ZzMkNFU2laWXZYMDdyZlAzOS9jUEN3Z3dORGJXMHRKZ2s5NmVmZmxLK1BEWTJOaXNyU3lBUTNMMTdsMW1ZaFlYRnhZc1hkKzdjYVdKaVFsL3ErdlhySXBHbzFQWU9aZUZ3T05PblQzZHpjenQ1OGlRVFVMNTQ4V0xNbURGU3FkVEh4K2Y1OCtmYnRtMExEZzYyczdPenNyTFMxOWZuY0RnY0RzZmEycnBwMDZiNzl1MlRTQ1JTcVZRaWtZakY0cEtTRW4xOS9kYXRXOCtjT1pOV2d0T05BYlcwdEhyMjdQbjk5OS9UK3ljbkorL2V2VnQrR1UrZlBsVzlUcnEvb29PRFEwVmVxcVNrNU1pUkk5dTJiUk1LaFJNblRuUnhjV0VpZnZvQmdMbTVlVVJFaEs2dUxyTVZZWEp5Y21Sa3BMVzF0WkdSVVdSa3BFQWdZSkp4Z1VEZzQrTWprOGxpWTJQdDdPd1VucVdwcVdsa1pKU1ZsYlZpeFlydzhIQURBd01kSFowdVhiclFHbTFsbzBhTllvN0R3c0xDd3NLVTUzaDRlRENmdnFTbXB0NjllMWRUVTdPd3NOREh4MmY4K1BIS2hmUEtEWE8yYnQyNlk4ZU9pbnl2NkE4blBTZ29LUGp6enorVGs1TTNidHhZNm5hVWZEN2YyOXViL2xtc1dyVktSYUx0Nit2TFpyT25UNTlld1RVQUFBQkFxWkJXQTlSZ1ROTnFpK1pvV2cwQUFQRDU1V1ovMk4rUHE4VlIxeHEyYjk5T2V4Zm82dXF1WDc5K3dJQUJkSHpjdUhIMzc5OFBDUWtSQ29VY0RzZkd4b1oyUytqWXNXT3AyWEc1S2w2WC9lclZLMjl2YngwZEhSMGRuYmR2M3o1NjlFaTVmVEFoSkNjbkp6ZzRXRnRiZTlPbVRjeXl6Y3pNbmoxN0pwRkltQzhYTDE3OHd3OC9LRi8rOU9sVGYzOS9OcHZkcWxXckJRc1cwTUY1OCtiUjJKZTVRNTA2ZFlZTUdVS2JlbGZjc0dIRERoOCt2R2ZQbnNHREI5TU5LcHMyYmRxNGNlT2xTNWYyNnRXcmI5Kyt2WHYzRGdrSnVYUG56dDI3ZC9QejgxWGZ6Y25KNmZ2dnYrL1hyNSsxdGJXTmpVM3o1czB0TEN6a3cyS2E2ZS9kdTFkK2hIbUZVdDIrZmZ2VnExZkRoZzJyNFA2S3k1Y3ZQM1BtaklHQmdhZW41OENCQTVVbmJOcTBhZlhxMWNlT0hST0x4WFJFVzF1N1k4ZU9LMWV1SklSRVJFVElmMnlncjY4L1k4YU0rUGg0RXhPVHVuWHJtcGlZbUppWUdCc2IxNjFiMThqSWlQYXc5dkx5T25EZ3dPN2R1MTFkWFMwc0xQejgvTXBhRzlQb1ExNVVWSlI4TjJyNU12YnM3T3oxNjlmVEV1bnZ2LzkrM0xoeEZlbW0wckZqeDdadDI1WTdqYnB6NTA1c2JDejlYTUhRMEhEQmdnVkRodzR0ZFNhUHgwdE1UT3pUcDgrS0ZTdVlvRjlaWEZ4Y1ZGVFUyTEZqRlg1UkFBQUFBQ3FMVmU3bXlBQlFiWVVlZkhuN24xUkNpUDF3aTU5RzRsL0dBUEJKMXMyS0xzZ1ZFVUtXN2V5aVoxaVZxQXVnOWpsLy9QV2wwMjhKSVhYME5KZjdkUDJhajE2K2ZIbEVSRVJzYk95elo4OUdqaHo1ODg4L0wxMjZWRVZZOXJtY09uWEsxZFgxNk5HaktucnZGaFFVMk5yYTB2K1A0UEY0N2R1M1g3Tm1UYWtoWFVKQ1FwMDZkWlNYTFpWS2FXWmF0V0Q5czBoSVNCZzFhdFNQUC82NGJkczJPbEpRVUZCV1pDK1R5U1FTaWV3ak9zaG1zMWtzRnB2TlZnaW1sWTBaTTBaTFN5c2dJRUIra0g2cnc4UERTKzJBdkhEaHdyLysraXNvS0toVHAwNFZlWjIwdExROWUvYk1tVE9uYW0yeWMzTnpMMTI2TkhUbzBITGZoVkZZV09qdjd6OXAwaVNGa3VUQ3drS0JRR0JpWWxMeFd5bWpQeDRjRHFmVVRVY1ZaR2RuZCszYWRjbVNKVk9tVEtuZy9UZHQyclJ2Mzc3bno1L1RzblRWUDRmbFRpZ29LQmcrZkRqdGp2SWxlc2NEQUFCOFU1QldBOVJnbXhmZnlVd3RJb1JNVzk0T2Zhc0I0Qk1oclFaUXBzYTBXbDVtWm1iZHVuWFY5ZlN5eUdReXFWVEs0YWl0NnZ6VFhiMTY5ZmJ0MitQR2pWTnVxQTFRY1RFeE1kZXZYeDh4WW9UODVxSUFBQUJRTmVnRUFsQlRGZVNKYUZUTjBXQTFzZFpYOTNJQUFBRGdTNm1HVVRWdEhGeWpvMnBDU0s5ZXZVcnRZUUpRS1YyNmRPblNwWXU2VndFQUFGQkxWUDJYc3dCQXZWN0Y4K21CaFkwK21sWURBQUFBQUFBQUFFQk5oN1Fhb0taS2ZQb2hyVzdhcWtKNzd3QUFBQUFBQUFBQUFGUm5TS3NCYWlxazFRQUFBQUFBQUFBQVVKc2dyUWFva2VTYlZsczBSOU5xQUFBQUFBQUFBQUNvOFpCV0E5UkkvMzRzckRadnBzL21vR2sxQUFBQUFBQUFBQURVZUVpckFXcWt0eS96NklHRkRRcXJBUUFBQUFBQUFBQ2dOa0JhRFZBanZXSFNhclFCQVFBQUFBQUFBQUNBV2dGcE5VRE5JNVhJa3YvTnA4Y1d6UTNVdlJ3QUFBQUFBQUFBQUlEUEFHazFRTTJUOUNwZktpV0VFQk16YlowNkd1cGVEZ0FBQUFBQUFBQUF3R2VBdEJxZzVtSGFnRFJCMDJvQUFBQUFBQUFBQUtndGtGWUQxRHpZWWhFQUFBQUFBQUFBQUdvZnBOVUFOYysvei9qMEFGc3NBZ0FBQUFBQUFBQkFyWUcwR3FDR3lja1FDZ3JFaEJBdWoyUFdXRmZkeXdFQUFBQUFBQUFBQVBnOGtGWUQxRER5YlVCWUxIV3ZCZ0FBQUFBQUFBQUE0RE5CV2cxUXc3eEorTGpGb2pYYWdBQUFBQUFBQUFBQVFPMkJ0QnFnaG5uNzRtTnROWnBXQXdBQUFBQUFBQUJBTFlLMEdxQW1FWXVrS1c4S0NDRXNGbXFyQVFBQUFBQUFBQUNnVmtGYURWQ1RKTDNLbDhrSUljUzBzYTZXTmtmZHl3RUFBQUFBQUFBQUFQaHNrRllEMUNSdjVMWllWUGRhQUFBQUFBQUFBQUFBUGllazFRQTF5VnVrMVFBQUFBQUFBQUFBVUVzaHJRYW9TZDY4eUtVSFRaQldBd0FBQUFBQUFBQkE3WUswR3FER3lIcGZKQ2dRRTBKMDZtalVyYSt0N3VVQUFBQUFBQUFBQUFCOFRraXJBV3FNLzlxQU5EZFE5MW9BQUFBQUFBQUFBQUErTTZUVkFEVUd0bGdFQUFBQUFBQUFBSUJhREdrMVFJM0IxRmFqYVRVQUFBQUFBQUFBQU5RK1NLc0JhZ2F4U0pxV1ZFZ0lZYk9KZVRNOWRTOEhBQUFBQUFBQUFBRGdNME5hRFZBenZIbVpKNU1SUWtoRFN6ME5UZnpOQlFBQUFBQUFBQUNBMmdhWkYwRE5rUEs2Z0I2Z3NCb0FBQUFBQUFBQUFHb2xwTlVBTmNPN3hIeDYwTkN5anJyWEFnQUFBQUFBQUFBQThQa2hyUWFvR1ppMHVuRlQxRllEQUFBQUFBQUFBRUF0aExRYW9BWVFDaVRaNlVKQ0NKdkRNbXVzcSs3bEFBQUFBQUFBQUFBQWZINUlxd0ZxZ0hmL2ZpeXN0dEpqc2RTOUdnQUFBQUFBQUFBQWdDOEFhVFZBRFpEOE1hMXVaSVdtMVFBQUFBQUFBQUFBVURzaHJRYW9BWkxSdEJvQUFBQUFBQUFBQUdvN3BOVUFOY0M3Znd2b1FTTkwxRllEQUFBQUFBQUFBRUR0aExRYW9Mb1RDaVE1R1VKQ2lJWW0yeFJiTEFJQUFBQUFBQUFBUUMyRnRCcWd1a3Q2bFVjUEdsblZ3UmFMQUFBQUFBQUFBQUJRV3lHdEJxanUvdHRpMFJKTnF3RUFBQUFBQUFBQW9OWkNXZzFRM1NWL2JGcmR1Q21hVmdNQUFBQUFBQUFBUUsyRnRCcWd1bnVYK0xHMjJncTExUUFBQUFBQUFBQUFVR3NoclFhbzFvUUNDVCtybUc2eFdLK2hqcnFYQXdBQUFBQUFBQUFBOEtVZ3JRYW8xdDRtWUl0RkFBQUFBQUFBQUFENEppQ3RCcWpXbUMwV0d6ZEZHeEFBQUFBQUFBQUFBS2pOa0ZZRFZHdE0wK3JHYUZvTkFBQUFBQUFBQUFDMUd0SnFnR290K2Q4Q2V0RElxbzY2MXdJQUFBQUFBQUFBQVBBRklhMEdxTDRLOGtTNTJkaGlFUUFBQUFBQUFBQUF2Z2xJcXdHcXIrUkVOSzBHQUFBQUFBQUFBSUJ2QmRKcWdPb0xXeXdDQUFBQUFBQUFBTUMzQTJrMVFQWDE3bVBUNnNab1dnMEFBQUFBQUFBQUFMVWQwbXFBNnV2ZHgwNGdqYXhRV3cwQUFBQUFBQUFBQUxVYzBtcUFhcXBJSU03bmx4QkNOTG5zdWcyMDFiMGNBQUFBQUFBQUFBQ0FMd3RwTlVBMWxmeXhEVWo5SnJycVhnc0FBQUFBQUFBQUFNQVhoN1Fhb0pwS2Uvc2hyVzVnanFiVkFBQUFBQUFBQUFCUSt5R3RCcWltMHQ0VzBnUFVWZ01BQUFBQUFBQUF3TGNBYVRWQU5aV2E5Q0d0Ym9DMEdnQUFBQUFBQUFBQXZnRklxd0dxSTVtTXBIMU1xeHRaNnFsN09RQUFBUEJWaVVTaXozNVBxVlI2OXV6Wm9xS2l6MzVuQlYvaEVTbzhlUEJBS3BXV2RYYjM3dDM3OSsrdjdEMmxVdW5seTVlRlF1RW5ydzRBQUFBQXlxR2g3Z1VBUUNreVVnUlNpWXdRWW1paXBhbUZUNVVBQUFDK0lURXhNUzR1THR1M2IyL2J0aTBoNU5telovLzg4MCs1VjJscWFrNmJOazNGaElDQWdQWHIxenM2T2k1WXNPQ3pydmYvK2Z2dnY5M2MzSHg4Zk5xM2IwOUhRa05EMDlQVFZWOWxabVkyYk5pd1QzLzZ6WnMzSjArZTdPVGs1T3pzWE9xRU0yZk82T2pvVEowNnRWSzNmZmp3b2FPajQ1SWxTNlpNbWZMcGl3UUFBQUFBRlpCV0ExUkhUR0UxbWxZREFBQjhhNlJTYVVaR3hyUnAwd0lDQXBvM2IvN2l4WXU5ZS9mU1V4S0pwS1NraE1manNWZ3NoYXQwZEhSVXA5Vy8vdnJyd1lNSER4NDhPSHo0Y0NzcnE4KzEyZ1VMRnR5NmRTc2tKTVRjM0p3UVltSmlVbGhZNk9qb0dCZ1lhRzF0VFZQeStQaDQxVGRwMTY0ZFRhczNiOTZjbXBwYWhXVzBiTmx5NnRTcFhicDA2ZHk1czQrUFQ3dDI3ZnIwNlZPRis4VEd4dWJsNVNtUE4ydldiTy9ldmMyYU5XT3pGY3NJakkyTjI3UnBRNDgzYjk0Y0VoS3lmLy8rZHUzYVZlSHBBQUFBQUlDMEdxQTZTbjNMTksydW8rNjFBQUFBd0ZmVnJWczNkM2YzNWN1WC8vbm5uOEhCd1VPSERoMDZkQ2c5NWVmbnQzNzkrdlBuejV1Wm1aVjF1WWVIUjFtdE1FeE5UWXVLaXZ6OC9EUTFOWlhQc3Rsc1YxZlhTaTMxeUpFakVSRVJHelpzb0ZFMUlhUjkrL2FlbnA3ejU4K2ZNbVhLMGFOSDY5ZXZIeFFVSkpGSVZOeGs5T2pSekhGMGRIUkNRa0paTTJtUGtWTERlbnFLeldadjNMalJ3Y0hCeGNYbDlPblQ5ZXZYcjlUckVFSzJiZHYyNE1FRCtwbUJSQ0pSK0VZeEpkdEZSVVhNTXJwMzc3NXIxeTQ2UG52MjdHdlhyams3TzRlR2hob2FHbGIyNlFBQUFBQ0F0QnFnT2twOVcwQVA2cHVqdGhvQUFPQ2JNMnJVcVBqNCtLQ2dvS0Nnb0tWTGx6TGpTVWxKWEM3WDFOUlV4YlVuVDU0VWk4VXFKb1NGaFpVNnJxR2hVYW0wT2kwdGJjT0dEYjE2OVZKbzR2SExMNzg4ZlBqdzhPSEQ1ODZkbXpoeElvL0hVMzBmK2VqNXhJa1RaVTBMRGc1ZXZYcTF0YlgxNmRPbk5UVEsvTCtZK3ZYcnU3cTZMbDI2MU52YjI5UFRzK0t2UXgwNmRJZ2VMRisrL01LRkMrN3U3Z01IRGxTWTQrUGo0KzN0UFhYcTFEbHo1aWljMHRMUzh2VDBkSEJ3MkxScDA5cTFheXY3ZEFBQUFBQkFXZzFRSGFYOVYxdU50Qm9BQU9CYjVPcnEycXhaczk5Ly81M215MWxaV1lTUTI3ZHZhMnRySHp4NFVHSHl3SUVER3pac1NJL3YzcjM3ZFZhNGQrL2VrcEtTbVRObktwOWF0R2lSalkzTnFGR2poRUtoaXNKcU5wdXRyYTFka1djbEpTVjVlWGtSUWxhdVhLa2lxcWFHRFJ1V2xaVTFac3lZbUppWW1KZ1krVk01T1RrRkJRWGUzdDRLbC96MjIyK21wcVlQSHo1a1Jod2NIRjY4ZUxGczJUSWRIUjBEQXdObS9PTEZpL3YyN2V2WnMyZVBIajFpWTJPWmNhWlBkOHVXTGZ2MjdSc2FHdXJrNU5Tb1VhT0t2QjBBQUFBQU1KQldBMVE3b21KcGJuWXhJWVROWWRWdG9LUHU1UUFBQUlBYWNMbmM4ZVBIMCtQZzRPRG56NS9UQmhRY0RtZkhqaDNNTktsVVdseGMzS3BWS3lhdHBpNWN1S0M2d2xyQmdBRURsTnRycU1EbjgwK2NPR0ZyYTl1aFF3ZmxzNXFhbXFOR2pTS0VMRm15NU55NWMyWGRwR0hEaHBjdVhTcjNXVEtaYk5teVpRS0JZTVNJRVhaMmRoVlpIdDBPOGM2ZE96NCtQc3BubFFmdDdlME5EQXgrL2ZWWDVjblRwMDlYSHJ4MjdkcTFhOWVZTDlsczl0T25UNWt2cDAyYjlzOC8vL2o1K1MxYnRxd2lxd1VBQUFBQUJ0SnFnR3JuM2IvNTlLQ0J1VzVsL3JjUkFBQUFhcnpVMU5TM2I5L1NZeHNiRzJOalkwTEkwYU5IYVREZHZuMzdVYU5HclZ5NWtwbC84K2JOeVpNbks5OW44ZUxGdEpWekJjWEh4NWRic3l3dk9qcTZ1TGk0YjkrKzhvTnBhV2s1T1RuMHVGR2pSdnI2K2tPR0RQbnV1Ky9LdW9tZW5sNUZuclY5Ky9iYnQyL1hxMWZQeGNWRnhUU1pUQ1lRQ09neGg4UGg4WGlPam81Ly92bW4vSndlUFhyWTJkbHQzcnhaNFZwdGJXMDJtMTN1YnBCbFVRajZPM1RvWUdSa2RPWEtGYVRWQUFBQUFKV0Z0QnFnMm1IYWdOUkhHeEFBQUlCdnpObXpaemRzMkVDUHZiMjk1WnNtcDZTa0ZCY1hXMXBhVnVRK2taR1JaZTIxV0twS1JkVTBKYWNiRE1vUEhqaHd3Ti9mbng3VHhmZnIxNjlTdDFVV0docTZlL2R1RFEyTm9xS2k5ZXZYYjlpd29iQ3dVRWRIUjdrU1BERXg4WmRmZnFISDdkcTFPM2JzR0pmTDVYSzV6SVRNekV5QlFOQzBhVk5kM2RML2lVVy9DYUdob2U3dTdoVmNucisvZjl1MmJSVUdXU3hXbHk1ZHpwNDltNXljakdZZ0FBQUFBSldDdEJxZzJrbE4rcmpGWXBNNjZsNExBQUFBS0JJVlMxKy95QzNJTFNuSUV4VVhsZG1VMmM2K2daNGh0Nnl6WlJrOWV2VFBQLy84OE9IREJRc1cwSkZMbHk3bDVlWFJOSllRa3B5Y2ZQcjBhV1orUWtJQ3JYVE95TWd3TUREbzNiczNIZWR3T0d3MnUwcnZWeUZQbmp6aGNEZ3RXclNRSC96enp6K0hEaDM2K1BIajFhdFhNNE5GUlVXbDFpdzNhOWJNeU1oSTlWTmlZbUxjM053SUlXdlhyblZ4Y1VsTFM1UEpaTE5uenk0dUxsNnpabzIxdGJYOFpCTVRreVZMbGhCQ2xQdDZVN1NqdDdtNXVlcUhpa1Npb3FJaWIyL3ZldlhxcVpqMjRNR0RUWnMybGZXUlFLdFdyYzZlUGZ2eTVVdWsxUUFBQUFDVmdyUWFvTnJCRm9zQUFBRFZVMGFLNEdyRXU0Y3g2YUxpOHN1V1czY3lxVUphcmFlbnA2ZW5sNXljekl4czJyU0pSdExVNGNPSGxhL2F1M2N2M2QrUFNhdjc5Ky8vUlR1QlpHZG5HeGtaS1JRNE4yalFvRUdEQmt3N0Rpb3BLWW51RmFsQW9YSmMyWTBiTjJiUG5pMFdpNWN1WFRwdzRFRGFCa1FvRkpxYW1vYUZoVGs0T0V5Wk1tWG16Sms4SG8vT056UTBwTzJxVDUwNlZlb056NTQ5U3dqWnMyZFBodzRkV3Jac3Fmb0Z0YlcxeXlyQnBwam5sb3EyY0tGN1l3SUFBQUJBeFNHdEJxaDIwcEkrcE5VTkxWRmJEUUFBVUYwOGk4ME8zQll2RnNrcU9GOVcwWW5sQ0FvS2traktyT0NXeCtGd21HTlBUODhLWHFWOGJVWGs1T1EwYnR5NDR2UGQzTnphdDI5UGp6TXlNcHljbkZUUGo0eU1YTEpraVVna21qOS8vcDkvL2lrVUN1bTR0cmIyaGcwYmhnNGR1bXpac2oxNzlwdzllM2JkdW5XZE8zY3Vkd0h2M3IzNysrKy9XN1JvSVpQSnhvNGQ2K0hob1Rvcm56ZHZudXB0SjFVM1dxRnBOZFBGR3dBQUFBQXFDR2sxUVBXUzliNUlWQ0lsaE9nWmNyVjE4RGNVQUFDZ1doQ0pwSDZiSGpOZmFtbHpyRm9ZR05ibDZlcHBsbldKdmxHbEM2dExaV0JnVUlXckJnd1k4Rm1lWGhZdWx5c1NpU28rMzhMQzR2dnZ2NmZINzk2OVV6RlRKcE1kUEhodzQ4YU5NcG5NMWRWMTBxUkp5bk82ZCsvKzExOS9yVnUzTGpRMGRNS0VDZVBHalZ1MGFKSHFVdWgxNjlhSlJLSjU4K1oxNnRScHhvd1p6czdPTDErK25EdDNibG56SXlJaVZNZnhseTVkbWpGalJsbG5hV0c3dHJhMmlqc0FBQUFBZ0RKa1lRRFZTeXJhZ0FBQUFGUTdyR0xoaHpwbG5Ub2FBOFkyN2REZFZFUHpDM2FGVnRhdFd6ZUZEaHZ5ZEhSMDZMYUhqSTBiTndZR0JsYnc1ck5telpvMmJWcWwxbU5rWkpTZG5WMnBTeW9pTXpQVHhjWGwyclZydElhNmYvLytaYzNVMDlQejlQVDg4Y2NmVjYxYUZSUVVkT1BHalRObnpwVFZuY1BYMS9lZmYvN3AwYU9IdmIwOUllVFFvVU56NTg3ZHRXdFhSa2FHdTd0N3FRMitMMTI2Uk91ankvTGt5Uk1WWitrM1IvVWRBQUFBQUVBWjBtcUE2b1ZwV28wdEZnRUFBS29KbVV4S20wSTBzZEdmdUxDTlRoMDEvQk5hSUJBMGI5NmNhVXN0Ny9MbHl5OWV2RkFZTENrcEtTb3FtakpsaXVyeTN1enM3S0Nnb0VwVlNWTm1abWF2WDc4V0NBUTZPanFWdmJZc0wxKysvT09QUDdLenN5MHRMYmR0MjFadWEybEN5TUNCQTl1MWE3ZG8wYUllUFhxVUZWWDcrUGg0ZTNzM2FOQmcwNlpOZEVSYlczdjM3dDN6NXMwN2R1eFlYbDdlcGsyYk5EVVZhK1Q5L1B6a0cza1hGUlVwZkNkVnR3VlBTMHNqaEppYW1wYjdDZ0FBQUFBZ0QyazFRUFdTbGxSQUR4cVlvN1lhQUFCQS9XUXlHWTJxT1Jxc1g1MWFmdjJvK3ZYcjF4WVdGb1NRNzc3N2J1Yk1tY29UTWpJeWxOTnFhdXJVcWFyTGUxKzllaFVVRkZTRlZYWHExT25XclZ0Mzd0ejU4Y2NmVlV4am1qdlBuajJiS1dHV2xkSFMyOUxTc2ttVEp2MzY5WE54Y2FsNENONndZY09BZ0lCU2UweW5wcWF1WHIzNjh1WExWbFpXQnc0Y01ESXlZazVwYW1wNmUzdlBtalVyS2lwS0tCVDYrdnJTT3h3NWN1VDkrL2ZuenAzamNybkRodytmTjIvZXVISGp6cDA3dDNUcDBrbVRKazJhTklsT2k0K1B0N0t5ZXZ6NDhZRURCMWF1WEZtdlhqMkZSOSsrZlp2SDQ3VnAwNmFDYndFQUFBQUFGTkpxZ09vbDliL2FhcVRWQUFBQTFjR0hHTFJ6M3diR3BxVlg3MzQ1cDArZlhyMTY5WVVMRjc3eWM4dlZyVnUzM2J0MzM3aHhRMFZhSFJNVGMrclVxYWxUcDlJaWFKcTVNNW8zYjY0d1gxTlRNeUFnZ011dGRMOXYrUzBpWDc5K25abVpTWU55THkrdnk1Y3ZEeGd3WVBYcTFmSlJOY1hsY25mczJERmp4b3krZmZ2U0RGb29GTzdhdGF0Tm16YVdscFpwYVdsOFBwOFdVUGZyMXk4Mk50YlQwMU1nRU15YU5Vc29GSTRjT1hMYXRHa0RCdzY4ZXZYcTFLbFRqeHc1b3Flbng5eVp6K2MvZnZ5NFc3ZHVXbHBhbFgwWEFBQUFnRzhjMG1xQWFrUlVMTTFPRnhKQ1dDeGkxaGhwTlFBQWdQb3hOYnNkZTVoOXRZZm01K2NUUW5idTNKbVFrTkN3WVVPeFdQelZIbDFCSFR0MmJOS2tTV1JrNU1LRkN4VXkyZFRVVkVLSXY3Ly9nd2NQT25Ub3dPVnlyYXlzUm84ZWJXdHJXK3F0U2twS21LaTNDbEcxdk51M2I4K1pNNGZOWmljbEpjMmFOV3ZSb2tXalI0L3UxcTFiV2ZONVBON0Jnd2Vab3UvUTBORHM3T3dwVTZZd0NYaEpTUWtoaE0xbUwxMjYxTTdPcm52MzdvU1ErL2Z2eTJTeTVzMmJ0MjdkZXYzNjlRc1dMSEIyZHQ2elp3L1RPU1E4UEZ3bWt6azRPSHpLdXdBQUFBQjhtNUJXQTFRanFSL2JnSmcxMWkzdDkxa0JBQURncXlvcC90RElnckJJNDZaNjVjeitmR2d4ZFVKQ3dwQWhRMWF1WEttdnIwOElKaWFuZ2dBQUlBQkpSRUZVQ1FvS0Nna0pVWjRzbFVyTGFrN2R0MjlmMVE4cXF5bEh1VGdjenZUcDA5M2MzRTZlUERsdTNEajVVMGVQSHFWTnFCY3VYRGhod2dRZWp4Y1ZGU1UvNGU3ZHV4Y3ZYdFRTMHVKd09PbnA2Vy9mdm0zYnRtM1ZsaUh2MmJObmt5ZFAxdGZYRHd3TWZQdjI3Y0tGQzRjTUdkS3hZOGNMRnk0b3QwT1J5V1FTaVVRc0ZvdkZZb2xFb3FtcHVXalJvbjM3OXJWdTNicExseTZFa0xwMTZ4b2FHb2FFaEdocmF6TnRTVUpEUS9QeThnSURBN1cxdFh2MjdFa0lHVFJvME5PblR6TXlNaVFTQ1UyclMwcEs5dS9mMzZSSms4R0RCMy82U3dFQUFBQjhhNUJXQTFRajc5OEo2SUVabWxZREFBQlVBNEtDRW5yQS9yb2ZJNWVVbEdob2FDeGZ2bHcrQ083WXNlTlBQLzJrUFBuaXhZdFBuejR0OVQ3anhvMnJ5QzZMVlZ2a3NHSEREaDgrdkdmUG5zR0RCOU04blpvNmRXcFVWSlNMaTR1SmlVbXBGMHFsMGtPSERqRmZ0bWpSd3NuSnFXcHJrR2R0YlcxdGJmMi8vLzJ2YWRPbVRaczJQWHYyYkZCUTBOV3JWOCtlUFZ0WVdFaHplU2FkVnpnWU9YSWtoOE01ZVBCZ1hsNGVIV2V4V0JzMmJQRDA5Tnl3WVFQVGZadkc5RlpXVnF0WHJ6WTBOS1FqQ3hjdWxPK2FIUmdZbUphV3RtWExGdm4rSkFBQUFBQlFRVWlyQWFxUmpKUVBhYlZwdzRydUxBUUFBQUJmanJqa1EwejVsWC9ueWRYVmRjS0VDUjA3ZHBRZmJObXlKVzFTb2VEZHUzZGxwZFZmYnBkRjJtWjYyN1p0bzBhTldyRml4Ylp0MjVoeGUzdDdlM3Q3RlJkMjd0ejUrZlBuekI2TVRDT09UNlNob1JFY0hNelVRWnVhbWpvN096czdPMWY4RHBhV2x2SmY5dTdkdTNmdjN1VmVKUjlWUDNueVpNdVdMU05Iamh3MGFGQmwxZzRBQUFBQUg3Q3EvTnQvQVBEWkhkNzQrUG5EYkVMSTczTmJ0K2xjVjkzTEFZQnZ5N3BaMFFXNUlrTElzcDFkOUF3L3FYVXNRSzBSdFAzSm85dVpoQkFPaDdYV3I2ZTZsMU1KSlNVbElwRklWL2VMLzdiVzFhdFhiOSsrUFc3Y3VJWU5HMzdwWjFWL3g0OGZUMDVPbmpGakJvLzN0VGZrQkFBQUFLZ2RVRnNOVUkwd3RkWDFVRnNOQUFBQW40REw1WDdpam9VVjFLdFhyMTY5ZW4yRkI5VUlvMGVQVnZjU0FBQUFBR3Eyei9OcmR3RHc2U1JpV1hhR2tQNnVzV2tqcE5VQUFBQUFBQUFBQVBCdFFWb05VRjJrZnl5c05qSFQvc3JOTVFFQUFBQUFBQUFBQU5RT2FUVkFkWkdlakRZZ0FBQUFBQUFBQUFEdzdVSmFEVkJkTUUycjBRWUVBQUFBQUFBQUFBQytRVWlyQWFvTHBoT0lLV3FyQVFBQUFBQUFBQURnMjRPMEdxQzZTRWR0TlFBQUFBQUFBQUFBZk1PUVZnTlVGNW4vcGRXNjZsNExBQUFBQUFBQUFBREExNGEwR3FCYXlIb3ZsRWhraEJCOUl5NVhDMzh4QVFBQUFBQUFBQURnbTROUURLQmF5RURUYWdBQUFBQUFBQUFBK0xZaHJRYW9GdEtUQytsQlBUU3RCZ0FBQUFBQUFBQ0FieExTYW9CcUlSMjExUUFBQUFBQUFBQUE4RzFEV2cxUUxXU2tGTkVEYkxFSUFBQUFBQUFBQUFEZkpxVFZBTlZDYWxJQlBhalhRRnZkYXdFQUFBQUFBQUFBQUZBRHBOVUE2cGZQTHhFVlN3a2htbHBzUFVPdXVwY0RBQUFBQUFBQUFBQ2dCa2lyQWRTUGFWcmR3THlPdXRjQ0FBQUFBQUFBQUFDZ0hraXJBZFF2ZzlsaXNSRzJXQVFBQUFBQUFBQUFnRzhVMG1vQTlXTnFxK3MxUkZvTkFQQkJmSHo4eTVjdjFiMktLaEtMeGVIaDRVbEpTU3JtcEtTa1hMaHdvYkN3a0JtNWUvZnV5Wk1udjhvQ0FRQUFBQUFBcWlNTmRTOEFBRWhHTW1xckFRRCtuOExDd2lsVHBoZ2JHNTg2ZFlySDQ2bVllZm55NWJ0MzcxYnd0cmEydHIxNzkvNU1hMVFsTkRUVXpjM04xOWZYM055OHJEa3hNVEd1cnE2UmtaSE5taldqSXhFUkVlSGg0U05IamlTRW5EOS9QaUFnUU9FU0hSMmRQWHYyZlByeWJ0eTQ4Zmp4NDZwZE8yblNKQzB0cmNMQ3d2ejhmTEZZTEJhTEpSS0pXQ3dXaVVRbEh4VVZGUW1GUXZyZmdvOGNIQngrK09HSFQxODhBQUFBQUFEVVlraXJBZFNQcWEwMlJXMDFBS2lQdG81R1FhNklFQ0lVaUwvbWpxL1BuajJMaVlsUkh2LysrKyt2WHIyNmNPRkM1WWpUME5CdzJMQmg5RGdtSnViUW9VTThIby9GWXFsNGlrd21Fd3FGWXJHNHltbDFVRkRReG8wYlBUMDkrL2Z2VHdncExpNCtjdVNJL0lSdTNicTFhdFdLRUNJUUNIYnQybVZ1Ymw2M2J0MUhqeDR4RTB4TlRjM016Q3I0dVBUMDlOdTNiemRxMUlqRDRkQ1JuSnljcXExYzJjV0xGNE9DZ3FwMjdkaXhZN1cwdE1MRHcxZXRXcVY2cHBhV2xyYTJOby9IMDlIUjBkYlc3dGl4SS9OSGVmbnk1Zm56NXpzN08wK2NPTEZxeXdBQUFBQUFnRm9KYVRXQW1wVVVTL055U2dnaEhBN0wyRlJWL1NBQXdCZGxXSmVYa1ZwRUNPRm5GWC9OeGtSMzc5NzE4UERRMXRaV1BxV3RyWDNqeG8wYk4yNG9qRnRaV1RGcE5YWHg0c1Y2OWVxcGVFcEdSa2FQSGoycXZNajQrSGdQRDQvQmd3ZlRxSm9RSWhRS3ZieThlRHllcHFhbVRDWXJLQ2hZc1dJRlRhdTNiOStlbXBwS0NCazFhcFQ4VFp5Y25KeWRuUWtoSXBFb01EQXdMaTZPRUhMNjlHbGpZMk02NGZuejV5VWxKWWNQSDI3WnNpVWRDUW9LcWwrL1BqMTJkM2NQRHcrdjhpdkljM1YxWGJSb2tWZ3NUazlQYjlpd0lSMTBjSERnY3JuSGp4OG5oQ1FsSlRrNE9FeVlNR0grL1BuMGJFWkdCdjBPNitycUVrSisvdm5uaGcwYmFtcHFhbWhvYUdwcWNybGNMcGVycWFucDcrOS84dVRKbXpkdmFtdHJxL2o4b0hmdjNnNE9EbDVlWHUzYXRXdmZ2djFuZVNrQUFBQUFBS2dGa0ZZRHFCbXp4V0xkQnFVa05RQUFYNDFSM1E4Zm1DVTh6ckg1M3VnclAvM3UzYnNhR2hvaElTR3RXN2R1MjdidFYzNjZhaktaYk9uU3BYWHExSEZ6YzFNNHRYang0dkhqeCtmbTVuYnUzSm1PWEw5Ky9mRGh3K1BHalpPdkdsNjJiTm45Ky9lN2R1MUt2eFNKUk43ZTNoS0poQkRpNStmSHBMb2lrVWdzRm50N2U0OGVQZHJDd3VMTHZSRU5sMmZObWhVZkgzL3k1RWtURXhOQ0NJdkZZckZZTkl5bTNWYzBORFRvbDQ4ZVBSby9mang5V2ZxSFJRdTlpNHVMRmU2Y2xaVWxsVXFWUDJCZ2RPclVpYWJ6TGk0dWYvLzl0NHVMUzJSa0pKdU5uVlFBQUFBQUFJQWdyUVpRdjZ6M1JmVEF4QXhwTlFDb2szVWJ3OXVYVWdraHR5K2wybyt3NUdwOTJRQXhMeTl2enB3NTN0N2V6RWhCUWNHYU5Xc1dMMTVjM2RMcWMrZk92WHo1Y3Y3OCtUUzZWU0V4TVhIaHdvVXRXclJ3Y1hIUjB0S2lnOGVPSGJ0Mzc5NmNPWFBzN096b2lJNk9UbXhzN0tsVHAxeGRYVStkT3NYMHJhYlYwN1FOdDBLYmtTOWg1TWlSRnk5ZW5EdDNycisvUDlOdlJCbWZ6NTgvZjc1WUxHN1JvZ1VkOGZYMUxhdFhPQTNjRnk5ZVhOYmQ5dXpaUTc4UFBCNXZ5cFFwSGg0ZUVSRVJRNFlNK1J3dkJBQUFBQUFBTlI3U2FnQTFRMW9OQU5WRTYwNG1PblUwQkFWaW9VQVM3cDh3Y2xyekwvbzRiVzN0aHc4Zm5qeDVrdGxFOGU3ZHV4S0pKRHM3KzlTcFU4eTBnUU1IYnRpd0lUczdteG5SMWRYMThQRDRvbXRUY09EQUFXMXQ3ZDkvLzczY21hdFdyZUx6K2M3T3pyR3hzWFNrb0tCZy9mcjFqUm8xc3JXMXZYWHJGaUdrYytmT3FsdHN5M3Z5NUVsYVdobzlsdjhtZkJaOSsvWWRObXhZV0ZqWTNyMTduWnljU3AwakVvbm16cDJibEpTMGR1MWFwdXYwL3YzN3k3cW50N2YzNGNPSG1kZFg3ZGRmZjkyNWMrZisvZnVSVmdNQUFBQUFBSVcwR2tETnN0T0Y5QUJwTlFDb0YwZUQzY2VoU1VSZ0lpSGs3cFUwRXpOZTc2Rk52dHpqTkRVMSsvZnZmK0xFQ2RwY2doQnk1Y29WUXNqZXZYdmxwM1hyMXUzS2xTc2NEcWQ1OCthRWtGZXZYdkg1Zk9XNy9mVFRUK1h1c2xpMWRXWmxaY1hGeGZYdTNWdFBUNi9jeVZ1M2J1M2V2ZnZxMWFzVnhwT1RrNW5HSVBIeDhSb2EvLzBEYk1TSUVmS2RRQlQ2ZHl1RXlCVlpRNlVzVzdiczNidDN2WHIxS210Q2JtNXVWbGFXazVQVDZOR2pGVTc1K1BqczJiTkhZWkRXVml1M290YlEwRkF1eDliVzF1N2F0ZXY1OCtmVDB0S1k5dHdBQUFBQUFQQXRRMW9Ob0dhWmFhaXRCb0Rxb3NmQXhvOXVaNzU5bVVjSU9YZnNkWHF5NEtlUmxsOXVBOWlmZi80NUxDeU1ialpZVkZRVUhoNCtidHk0VmF0V0RSbzBxSG56NWx1M2JtVm05dW5UWi9ueTViUjBOemc0V1BsV0kwZU8xTkZSdFRPa1FDQUlEQXlzd2lKdjNyeEpRL09LVEs1VHB3NGhaTjY4ZVNOR2pDQ0VIRHAwNk9qUm8xRlJVZlJzU0VpSWo0K1B3aVZ6NXN4aDlvY01Dd3Q3OU9pUi9Oa1RKMDR3WjcyOXZTOWV2RmlGVnloTFlXR2hob1lHL1hpZ3NMQlFKcFBKWkxMQ3drSzZoeVFoUkN3V2EydHIrL3Y3ODNnOE9zN3Nza2pQc2xpc2ZmdjJ5ZC96K1BIalVWRlJDc1hYRVJFUklTRWhwYTZoVzdkdTU4K2ZqNDZPSGo1OCtHZDhOUUFBQUFBQXFLR1FWZ09vbVZ3bmtDK1ZCd0VBVk55WUdTMjlYZTZJUlRKQ3lJTWI2UTl1cEZzMDF6YzIxVFkwMFdLelN5OWVidHhVcjJVSDR5bzhxM3YzN2p0MjdFaEpTVGw5K3ZSZmYvMlZuNS92NE9CQVQxVzhWMGFuVHAyS2k0c1hMRmhBazJMcTBhTkhNcGxNdnY5MVFVR0JUQ2JyMUtsVFpSZjU1TWtUUWtqcjFxMUxQUnNkSFYxY1hLeXcyYUMrdmo2dEZPWndPTnJhMmt6VmNLbVYwWDM2OUdINlZzZkd4akpwTmQyRHNWNjllc3psQ21YWG4waCtaMGg1SFR0MlpJNERBZ0lDQWdJVUpqeDgrSkJwM3NMaGNHeHRiZVhQWHI5K25jVmlLUXcrZlBpd3JHVzBhdFdLRVBMaXhZdXF2a2Vsclo1eW82UkVVdkg1TXVuSEEwa1Z5L01CQUFBQUFLRGlrRllEcUpOWUpNdm5seEJDV0N4aVZBOXBOUUNvbjRrWnoybFZoeVBibnVSa2ZPaFQ5T1pGM3BzWGVTb3U2ZHluUWRYU2FoNlA5L1BQUDlNOHRFK2ZQc25KeWJTRGhFUWlVYkhwbjRKKy9mcjE2OWRQWWRETnpVMHNGa2RFUkRBamRlclVXYlZxVlJVV1NidEZtNWlZbEhvMk9qcjZ3WU1IWmJVWnljL1AxOWZYVjMzL1M1Y3VQWDc4bUI2L2Z2MmFHWmRLcGJTQlJoWFdYSEV0VzdiODVaZGZLbldKcHFZbWM1eWZuNi9ROUtQVVRpQmlzYmlzdXhrWkdYMkpsdHdxQ0lzbEZmMGtoUG80VzRxd0dnQUFBQURneTBOYURhQk9XV2tDZW1CU0gyMUFBS0M2YUdoWlo3Nm43YTFMcWJjdXBqRGRpbFNwWFBqM243eTh2SU1IRC9yNStYRzVYSkZJMUxScFU3cS9JcC9QVDBsSm9jZTBYWFdwamg0OW1wQ1FVT3FwOSsvZnkyU3lkZXZXbFhxMmVmUG15bDJZeTBMYlpOTlFWZG1DQlF2R2p4K3ZVS2VjbUpoSSs0Y2tKQ1JvYUdqUVkwTEltemR2bE8rd1k4ZU9VdnRXMDE0Y1hDNjNndXVzbXBZdFd6bzZPbGI1Y2wxZFhma3RNUWtoZm41K3AwNmRDZ3NMa3g4OGVmSmtXUnN6R2hzYkUwSnljbktxdkFZQUFBQUFBS2hOa0ZZRHFGTVd0bGdFZ0dwSlU0dmRZMENqSGdNYXZVdk16OGtzTHN3ckVlU0xwTkxTSnpkdVdwV3QvOUxUMDRjTUdjTG44NDJNakhSMGRPTGk0bHhkWFptemQrL2VwWnZ5VFpzMnJhdzczTHg1azI3TXFLQ282RVBDN3UvdlgycjNqRDU5K2xROHJhYWx4Q1VsSlJXY1R3Z0pEQXlVNzVFOWVmSmtGWk5QblRyRmRBSnhkM2NQRHcrbnh6U3RIanAwS0pObDUrYm1zdG5zaWk5RE5mcGRVdDNzdTF4c050dlMwbEoreE1EQWdNVmlLUXdhR2hxcVhzYm5iWEtpR2srTFU3bE9JRExaaHc5a1dDaXVCZ0FBQUFENDRwQldBNmpUZjAyclRaRldBMEIxMUxpcFh0WEM2SEpwYUdqVXExZHZ4NDRkZ1lHQnIxKy9IalJvMEtCQmcyaWY2T0hEaDIvWnNvVitTZmZvSy9VTzI3WnRVeDcwOS9kZnQyNGRsOHVWeVdSaXNmaC8vL3Zma0NGRFBtV2RUUEd2bVpsWnVaUFpiTGFWbGRVZmYvelJyMSsvOVBUMEVTTkdPRG82NnVycTJ0blpOV3JVS0RJeU1qZzR1SUl0dWJPenMvWDE5ZWZQbjgrTUtPL0IrQ2tLQ2dwb2krMVB1VWwrZnY3MzMzOHZQeUlXaTZWU3FjSWc3Y0ZkS3RvRHBLelM5UzloOVlIdWxab2Z0UDNKbzl1WmhCQU81N045VkFBQUFBQUFBR1ZCV2cyZ1R2K2wxZlhSdEJvQXZpMUdSa1poWVdFYUdocHIxNjYxc3JKaXhtbTVkRXBLU2hYdUdSb2F1bTdkdWttVEpzWEV4SWpGNHE1ZHV5NWR1bFJiVy91bm4zNnE4anBOVFUwSklXbHBhUzFidGl4M01wZkxqWXFLb3Nkbnpwd2hoTFJyMTI3bXpKbmUzdDd0MjdlZk9ISGl4SWtUQ1NGWHIxNmRPM2N1elhCSGpCZ2gzd21FTm4zKzlkZGZVMU5UemMzTm1XMG5GZlpnL0hScGFXa3ErbkZYUktOR2pYcjI3RGw3OW16NXdaQ1FrTE5uei9yNStja1AzcjkvLy9yMTZ5cVdVWkZQQWdBQUFBQUE0RnVBdEJwQW5mNUxxOUVKQkFDK01Td1dTME5EZzgvbnYzanhZdURBZ1hTd3BLVGsyTEZqdXJxNm16WnQwdEhSK2YzMzN5dCtReDhmSDI5djcxNjllaTFac21URWlCR0VFQmNYbDFldlhzMmRPOWZWMVhYQ2hBbFZXNmV0clMwaDVNNmRPNzE3OTY3NFZUazVPZnYzNzdlenMxUG9pVkZVVkhUaXhBbGJXOXM1YytiUWtmejhmRDA5UFVKSVlXR2hqbzRPVGE1YnQyNGRHUmxKSDYxYWZuNStVRkJRL2ZyMTVYUHRpbmp5NUFudFcxMnBxeGdpa2NqZTN0N2UzbDVoM01qSWlNVml5WC84UUFpeHNySWFPWEprWVdHaHJxNnV3dnpidDI4ejMyUUFBQUFBQUFDazFRRHFsUFVlZmFzQjRKdDI1Y29WbVV6Mnd3OC8wQzhEQXdOVFVsSjhmWDBqSWlMV3JGbkRZckhHalJ0WDdrMXljM1BkM2QwaklpSisrdW1uTFZ1MmNEZ2NPcTZob2VIajR6TnYzcnkxYTljK2ZmcDAyYkpsZGVyVXFld0tPM1Rvd09QeHJsKy92bmp4WXVXem5wNmVtelp0VWhnc0tTbFpzR0JCWGw3ZTBxVkxGVTZscGFXdFhidlcyOXQ3eXBRcGhCQXZMNitJaUFoL2YvK0dEUnVPR2pYSzFOUjB3NFlOeHNiR1Q1NDhTVTlQNzlxMWE3bkx1M2Z2M3BZdFcxUjA5eTVMVEV3TWk4VnExYXBWWlMra0xsKytyRkJWTFU5K3owbEd4NDRkZzRPREZRWnYzcnlwbzZQVHZuMzdxaTBEQUFBQUFBQnFHYVRWQUdvamxaS2NEQ0VoaE1VaXh1aGJEUURmSkg5L2Z4TVRrdzRkT3REZ2RmUG16ZDI3ZCsvVHAwLzM3dDFUVTFQZDNkM3AvbnRCUVVISGp4K25KYjBLaWZQNTgrZlhyRm1Ua1pIeDIyKy91Ym01YVdqOHYzL2I4SGk4blR0M3VydTdIejkrL01hTkcrN3U3cFVxa1NhRWFHbHBEUmd3SUN3czdObXpaOHFWeUgzNzl1M1lzU005cGdYQ2VYbDVDeFlzdUhuejVvb1ZLNzc3N3J2RXhFVGF6Wm5PZWZIaUJTSEUydHFhRUxKcjE2NERCdzQ0T0RpWW01dXoyV3dYRnhkblorZGh3NGI1K3ZvZVBueFlVMU5UWWFsaXNaZ0o0aGtQSGp3Z2hGUzIxVWxHUmtaMGRIVFhybDFwV1hjVmRPdldMVEl5VW5rOElDQWdORFQwMUtsVHlxZVV0MUo4OXV6WjA2ZFBSNDBhUmJleUJBQUFBQUFBUUZvTm9EYlo2Ui9hZ0JqVjViR3hkUk1BZkh0T25UcjErUEhqbVRObmNqaWNtSmlZZWZQbUdSb2FybCsvbmphQTNyVnJsNU9UVTlPbVRXbXRMdDBzOGZ6NTh6U2ZKWVJjdjM1OTU4NmREeDQ4ME5QVDgvYjJadHFKS05EVTFGeTdkbTNYcmwxWHJsenA2T2o0d3c4L09EazVkZTllaWEzMlpzeVljZWJNR1Y5ZlgyOXZiMmFReFdMcDZlbDE3OTc5MTE5L1pRYWpvNk5YckZpUmxKUzBkT25TOGVQSDA4YlFMQmJMejg4dlB6Ky91TGc0SkNURXlNakl5c3BxL2ZyMWZuNStRNGNPOWZUMFpMUFpoSkN1WGJ1R2hJUnMzYm8xSlNYbDlPblRJMGFNb0MyemQrN2NLWlBKSkJKSlZGU1VoWVdGd3RydTM3OXZhbXJhcmwyN1NuM25kKy9lTFpWS2h3MGJWcW1yR0ZldlhpMHVMaTcxRkovUGw4bGtOS05YRmg4ZjM2bFRKN3B4SlNIRTE5ZVh6V1pQbno2OWFzc0FBQUFBQUlEYUIyazFnTm93VGF1TnpiREZJZ0I4aTY1ZnYyNXNiRHg1OHVTQ2dvSUZDeFlRUXZidDIxZS9mbjE2MXREUWtHa2NZVzF0VFZ0UnYzMzdscWJWUlVWRm5wNmVMMSsrSER4NDhPTEZpNW1yeWpKbzBLQk9uVHJSemh0OFB2LzQ4ZVBLcGI1bHNiS3lHajE2OUxGangrTGk0dHEyYlVzSDlmWDE3OTY5S3o5dCsvYnR1M2J0cWxldjNyNTkrM3IxNmtVSERRd01acytlZmZEZ1FYZDNkN3Fkb0x1Nys4dVhMNE9EZzhlUEgrL201c1pzc1VnZnRIMzc5cGt6WnhvWUdNeWJONDhPM3IxN056bzZtaERTdUhIakpVdVd5RDlSSkJMRnhjWEo3OU5ZRVdLeCtNS0ZDMDJiTmkwcjN5L1htalZyTWpNenl6ckxack5MN1pwQzdkbXp4ODdPamhBU0Z4Y1hGUlUxZHV4WTVRZ2VBQUFBQUFDK1dTeVpUS2J1TlFCOG82TFBwNXp4VHlDRTJOazNHRGJaUnQzTEFRRDQyZ29MQzU4L2YwNDdhY1RIeCt2bzZDanN6cWRhVWxKU1JrWUcwNGhEbm9PRGcxZ3Nqb2lJVUQ1MS8vNzlldlhxbVp1YlYycXBSVVZGbzBlUExpNHVEZzBOTGF2NWRYWjJkbEJRME1TSkV5dlNYdVAxNjljS0d6QXlCQUxCa3lkUDVEY2VwTFhWQ2sxT0NDRVBIejRjTTJiTW9VT0h1blhyVnFuWHVYZnZua2drNnRLbFM2V3Urb3dLQ2dxR0R4K3VwYVYxNHNRSkhxOWFmMlFidFAzSm85dVpoQkFPaDdYV3I2ZTZsd01BQUFBQVVNc2hyUVpRbS9DQVZ6ZlBKUk5DZmhuWHRPY3ZqZFc5SEFBQVVPWGZmLzg5ZWZKa3o1NDlhV2t3ZklxWW1KanIxNitQR0RHQ2RucXB6cEJXQXdBQUFBQjhUZWdFQXFBMjJSODdnZFN0ankwV0FRQ3FPeXNycTBXTEZxbDdGYlZFbHk1ZDFGalpEUUFBQUFBQTFSWjJkZ05RRzZadnRZa1owbW9BQUFBQUFBQUFBUGpXSWEwR1VKdk10SSs3TEpvaXJRWUFBQUFBQUFBQWdHOGQwbW9BOWVCbkZkT204ZnJHWEExTmxycVhBd0FBQUFBQUFBQUFvR1pJcXdIVUkrdGpZWFZkdEFFQkFBQUFBQUFBQUFCQVdnMmdMbG5wYUZvTkFBQUFBQUFBQUFEd0g2VFZBT3FSOVY1SUQ1QldBd0FBQUFBQUFBQUFJSzBHVUp1Y2o3WFZSdlY0Nmw0TEFBQUFBQUFBQUFDQStpR3RCbENQbk14aWVtQlVGMmsxQUFBQUFBQUFBQUFBMG1vQU5lRm5mdWdFWWxoWFM5MXJBUUFBQUFBQUFBQUFVRCtrMVFCcUlKWElDdkpFaEJBMm05UXg0S3A3T1FBQUFBQUFBQUFBQU9xSHRCcEFEYkxUUHhSV0c5WFRackhVdlJvQUFBQUFBQUFBQUlCcUFHazFnQnJrZkd3RFlvUTJJQUFBQUFBQUFBQUFBSVFnclFaUUQvN0hMUllOc2NVaUFBQUFBQUFBQUFBQUlVaXJBZFFEdGRVQUFBQUFBQUFBQUFBS2tGWURxQUgvWTFxTjJtb0FBQUFBQUFBQUFBQUthVFdBR3VTZ0V3Z0FBQUFBQUFBQUFNRC9oN1FhUUEza2FxdlJDUVFBQUFCSzkvejU4K3pzN0ZKUFNTU1NXN2R1cGFXbGxYVXRuODhYQ0FSbG5VMU5UWDM5K25XNUM0aU5qYTNJdEZLWEo1Vks1VWV1WHIyNmUvZnVyS3lzS3R5dENqSXpNK1cvZlA3OHVhZW41OHVYTHhVV21aS1M4b1VXa0p1Yks1UEpxblp0ZW5xNi9KY1hMbHk0Zi8rK3dwdzNiOTc4KysrL243REFVcFM3NEpNblQxNjVjcVdzc3dwLzRoU2Z6dzhPRHBiL1FUMSsvSGg4ZlB5bnJSUUFBQUJxTTZUVkFGK2JURWI0V1I5cnE0MlJWZ01BQUVEcGZ2Lzk5OGpJeUZKUENZWENQLzc0NCtMRmk2V2VUVXBLNnRPbmo1ZVhWMWwzOXZEd21ERmpodXFuRnhRVU9EczdEeGt5NU4yN2Q1VmF0a1FpbVR0MzdxSkZpMFFpRVRONC92ejViZHUyNWVUa2xIdjV1M2Z2RGxUWS83RjMzM0ZWMXYvL3h5LzJFbGtDcG1KYU9NdE5yc3FWcHBhNDBoeGZUZjFZNWlvSFNtNDB0eGJPUUZ4Z0ttcml5a2t1Sk1IQWhaa2hiazBSa3ozUEFNN3ZqN2RlbmQ4NWpJTUpxRDN1ZjN3KzEvVyszdGQxM3VjZ3Q0K2Y1M241ZWtkSFIrcy9JVGc0dUZPblRydDI3WkpIYnQyNkZSZ1lxSjI4UDNqd1lOQ2dRZjM2OWRPSmhwK1hFU05HZE9qUUlTMHRyYVEzTGx5NHNIdjM3dkpTTXpJeVpzK2U3ZVhsbFo2ZUxzL0p6YzMxOHZMcTNyMzdjd3lzazVLU2V2WHF0WDM3ZG5sRW85RmN2bnhaZTg3S2xTdjM3OTh2bjk2N2QwLys5UDcrKzI5UFQ4K2ZmLzVaNTdGLy8vMzM3Tm16YjkyNkpZL01ueisvaU1nYkFBREF0THdYQVB6bnBDVS9pYW9yT3BvYm14aVY5M0lBQUVDaFRNMmYxSFk4YTVuc3N3Z09EbTdhdEduZHVuWGxrUzFidG5oNGVQeisrKy95aUFpQ0wxNjhhRzV1TGcvYTI5dC8rT0dIa2lTNXVibTFiTmx5MjdadG5wNmV6Wm8xZTdabCtQajRQSHo0Y05pd1lkV3FWWk1rcVcvZnZsZXZYaTFzc3J1Nys1NDllOFN4aVlsSnJWcTEvUDM5TXpNelY2NWNhV2xwS1VtU1NxV1NKTW5Nekt6WTE3MTE2OWFTSlVzc0xDeU1qWXNwck1uSnlSazJiRmp6NXMxMXhydDA2UklhR2pwdDJyVHc4UEQ1OCtkWHFGQkJaOEtSSTBkbXpweVptWms1WnN5WVNwVXFGYnVrd2t5Y09ERXFLbXI3OXUxdWJtN2E0Ny8rK210TVRFemZ2bjN0N093a1NZcU5qZDIzYjE5aEQyblNwRW5uenAzbDB6NTkrdXpZc1dQa3lKRWhJU0VWS2xTd3RiV2RNMmZPbURGakZpOWVQSC8rZkRGbjZkS2xseTlmL3VLTEwycldyRm1pQlcvWnNtWHUzTG5lM3Q3RGh3L1h1YVRSYUl5TWpIeDhmT0xpNG1iTW1HRmlZaEljSER4djNyemx5NWZMeTh2T3pyYTJ0aGJIQ1FrSlE0Y09OVEV4MmI5L3Y2V2xwYVdscFpPVDArVEprLy80NHc5dmIrK2pSNCttcHFiS2RlSW5UNTY4ZS9ldXVERXZMKy95NWN2YnRtMFRwOVdxVlh2Ly9mY2xTUW9MQzVzd1ljTDQ4ZU9IREJsU29qY0ZBQUJlTWFUVlFGbVQyNEE0MExRYUFJQVhtNlgxazc4dGEvTExMcTdldTNmdjlldlhmWHg4eEdseWN2TDgrZk45Zkh6OC9QemtPYUpwUTNoNCtObXpaK1ZCZDNkM2tWWkxralJseXBScjE2NDljK0h3aGcwYkRodzQwS1JKazRrVEo0cVJqaDA3dnYzMjI0WE5kM0Z4MFQ0ZFAzNThibTd1dW5Yci92ZS8vNjFkdTdaQ2hRcEtwVktTSkpGY0cyTEZpaFh0MjdjdllvSkNvV2pVcUZHQmx4d2RIVGR1M1BqOTk5L2Z2bjNieXNwS2YwSlVWSlMxdGJXL3Y3K0hoNGVCNjlHM1pjdVdnd2NQTGw2OFdDZXFsaVJwOWVyVk5qWTI0OGFORTZkMzc5N1ZybG5XbHBPVGs1dWJxNTFXMTZwVmEvYnMyZDk4ODgzMjdkcy8vL3h6OGNtM2JkdjIvdjM3S3BYSzNOejg3Tm16UVVGQjdkcTFrMzgwaHZ2cHA1L016TXg2OWVxbGY2bFNwVXBidG13Wk0yWk1jSER3WDMvOUZSQVEwTGR2MzhPSEQzdDVlVldvVU9IZGQ5OU5TVWxKVDA4WFArZzdkKzRNSHo0OEtTbkp6ODlQL0V3clZxeTRmdjM2YWRPbWJkcTBxV2JObXZ2Mzc3OTI3WnJjSG1UbnpwMm1wazkrbFZRcVZVUkVoUHpudG0zYnRpS3RidGV1WFk4ZVBaWXNXZEtvVWFQR2pSdVg5SzBCQUlCWEJtazFVTmJZWWhFQWdKZUZoYVdKT05Cb3BLU0VIS2ZLQlVTZno5MUhIMzBVRUJBd2ZmcDBjWHI0OEdFTEN3dFBUOC8rL2Z2TGM3S3lzcG8yYlRwdTNMaEJnd1pwMzN2anhvM2p4NCtMNDc1OSs5NjdkeThnSUtCVHAwN0xseThQRFEzVmVhRTZkZXJJeCs3dTdnY1BIaFRISVNFaFM1WXNxVktseWc4Ly9DRFhibi81NVpjbGVoZWlFMGg2ZXJySWkwWEhhZ2NIaHhJOXBLUW1UNTU4OU9oUitWU2owWWpTY3BHWmVubDVpWHB0alVhVG41OHZzbUNSdElhSGg1Zm9oUklTRWhZdlh0eW1UWnVlUFh2cVhCS0YxVk9tVEhGMmRoWWpYYnAwNmRLbGkvNURFaE1UMzMzM1hma1RQblhxbE54SHUyUEhqalkyTm5JQjhqdnZ2Rk9oUWdXNXQwbkRoZzNmZWVlZEhUdDJpTk1PSFRxNHVyb1d1K2FMRnkvR3hjVjkvUEhIam82T0JVNndzYkVKQ0FqNCt1dXZtelp0YW1LYjhEeWFBQUFnQUVsRVFWUmlZbUppc21yVnFrOC8vVFFnSU9EZGQ5K05pb3FTSkVtVS9DOVpzaVF6TXpNb0tLaEpreWJ5N2VibTVrdVhMdjNnZ3crNmRPa3lZTUFBTVhqdDJqVlBUMDgvUDcvV3JWdUxrY2FORzQ4WU1XTDA2Tkg2QzVneVpjcng0OGVuVEpseTZOQ2hZaXZyQVFEQXE0cTBHaWhyLzlSV085RzBHZ0NBRjVxUjBUODl1ODRjaSs4MjZNMHllTkdPSFRzdVhMZ3dJaUpDbkFZSEIvZm8wY1BHeHNiZjN6OGdJRUI3NXFKRmk3Nzc3anY1TkRnNCtQYnQyNzYrdmpvUHJGNjl1aVJKcnE2dTQ4ZVBGeU5idDI1TlNFanc4dktTVHhXS0ozOC8yYkpseTd4NTg1eWRuUU1EQTUyY25DNWZ2dHlnUVFQREY2OVNxZVIyMVY5Ly9iVkdveEZQVGtwS3NyR3hVYXZWMnMyc1phYW1waFlXLzkvZml5NWN1Q0F2cVVCNWVYbjZnNktDVzM2Ymh0aXpaOCtEQnc4TW55K3NYYnRXcFZMcFI2NUtwWExSb2tXMWF0VWFQSGl3R0RsMTZwU2ZuNStQajAvOSt2VjFKdWZtNW9xUVY1d0dCd2VIaFlYSlZ3dHJTaTVvdDRWNTQ0MDNERW1yUlgxM3YzNzlpcGhqWVdIaDUrZG5ZdkxrU3hvSEI0ZE5telk1T1RsSmtpU2ljN0htcFV1WFBuNzh1RWFOR2pxM0d4a1pkZTNhVlh2RTJkbloyOXRiZStiRWlSTWJObXhZNEt0Yldsb09IejU4NGNLRkJ3OGU5UFQwTFBZZEFRQ0FWeEpwTlZEV1VwNm0xZFJXQXdEd0Vva01mZEN3cFhOMTk0cWwvVUxWcWxVYk9IQ2dLRVBPek15c1U2ZU9LS0QrNElNUFJPNHNRdUVwVTZaNGVucSs5OTU3OG8xVnFsU3BWNitlZGx1SmNlUEdSVVpHTm1uUzVQRGh3N2EydHIxNzl4YmpZV0ZoV1ZsWjJxYzNiOTRVRFozbnpwM3I2dW9hR0JoWW8wYU5uMy8rZWZMa3llUEhqeDgxYXBTQmkxKzRjR0Z3Y0hCaFY1czJiVnJnZVAvKy9lZk1tYU05c25idFdnTmY4ZSsvLzk2NWMyZmZ2bjFGa3dvTEM0dWhRNGNxRklvQzQyd2RWbFpXRnk1Y0tHbGFuWnFhR2hJUzR1SGhvVjFaTEN4ZnZ2em16WnZidDI4WGpTL1VhdldpUllzU0V4TXJWNjZzL3h3UjNHdjM4bloyZHRiZnFMQUlvYUdoczJmUE5tUm1XbHJha1NOSGF0YXMyYUpGaXdJbmJONjgyY1hGcFhQbnpuSlVMVlNwVWtXU3BJMGJOLzcyMjIrV2xwYmp4bzFyMWFyVnBFbVR0TnZDYURTYXVYUG50bXJWcWxPblR2Smc1ODZkNVZMeDVjdVhGL2lpNjlhdGE5bXlwZlpJdjM3OVZxOWV2WDc5ZXRKcUFBRCtzMGlyZ2JLVytyUVRDSDJyQVFCNGlXZzAwcGJsZnc2ZjB0QzFtblZwdjViY3RMcENoUXFpVmpveE1URWxKVVhlRWxEVUhkdlkyR2h2RWhnWEY5ZWtTUk81VnZmTW1UUEhqaDJiT25WcWdWRnBnVnEyYk5tMGFWTmZYOS9YWG5zdE5UVjE0Y0tGTmpZMjNicDFNM3psTFZxMGtEc1V5MUpUVTMvKytXZDNkM2U1SFlRc0pTVmwvLzc5K3JkODk5MTM3Nzc3YmhFdmxKdWJPM2JzMktwVnEvNzU1NThyVjY1MGRIUWNNR0NBbTV0YldscWFpT20xNjVRTHMzLy9mamMzTi8ycTU2S2RPWE5HcVZSMjZOQkJaL3pDaFF1QmdZRkRoZ3lSMnk1djNicjExcTFiczJiTktyRDVoa2lydGZmSk5EWTJMcXhOUjRIa1BRK0w5ZlBQUHlzVWlzSUtxNVZLNVk0ZE82NWZ2ejU0OEdCdmIyL3RKV1ZuWnk5ZHVqUTRPTGhCZ3dZYk5tell1WE9udjcvL0o1OTg4dkhISDArY09GSHN3Sm1hbW5yKy9QbXRXN2NPSHo3Y3k4dEw1TjBxbGFwbHk1YjZuVktFaElTRUpVdVdpQTR0MnF5c3JGcTFhdlhMTDc4a0pDUVkvdWNXQUFDOFNraXJnYkttVlZ0Tkp4QUFBRjRtR2FtcUgzd3VlQTV5Yi9LZWk2bFpxZlRWemNqSWtIY1h6TWpJV0xwMHFhaExuVEJod3JmZmZxc3plZlBtelpzM2I5WWVPWDM2dEdpWG5KNmVQbjM2OVByMTY4c3RLYkt6cytYdXpJbUppVGs1T2RxbjRzRGUzajQ0T0ZqMFA1a3hZMFp5Y3ZLQ0JRdmMzTngwQ3A4TFpHSmlNbVBHakFKN05CODRjT0RubjMvdTBhUEhpQkVqZEM1ZHZueDUvLzc5MnZYRklpbzFNVEVwTnJmOTZhZWZSQTlsU1pLYU4yOHUrbGJMVjExY1hCWXZYbHpZdmFkT25Rb0tDdEs1eFVDUmtaR1NKT21FNlFxRllzcVVLZGJXMWcwYU5EaHc0SUJDb1ZBb0ZELzg4RU85ZXZXMEc0NXIwK2tFSXR1K2ZYdHljbkt4eTlBdW9pL1dqaDA3ek0zTkM4dU9MU3dzdG0zYk5uSGl4TTJiTjhmRXhLeGF0ZXExMTE1TFRrN2V1WE5uVUZCUWNuTHl1KysrNit2cmEyZG45L25ubi9mczJkUFgxM2ZYcmwxSGp4NGRPblRveUpFakhSd2N0bTNiTm5ueTVBMGJOc1RIeDh1VjFJNk9qcUxQdGI0Q2Q3OFVXcmR1L2NzdnY1dzVjNmJBM1NBQkFNQXJqN1FhS0d2SmozTEVnWU16dGRVQUFMd2N6QzJNVmFwOFNaTFV5dnpkRzY0ZERMNVpzNjZkdlpPbGphMVpZYmUwK09BMVczdmRJTEpZbHBhV0N4Y3VGUHNsTGwrK3ZIdjM3bTNhdEpFazZmMzMzeThzYXRRbWltMDFHczNNbVRNZlBIaXdmUGx5dWJGRGZIejhGMTk4b1QxWis5VGQzVjBjaUtoNjA2Wk5SNDhlN2RTcDB5ZWZmQ0thTyt1L2xsS3B6TS9QbDJOSFUxUFRHVE5tRkxpcWMrZk9pZTMxQ255SVNFdmxrWm8xYXhvYkcvL3d3dzhaR1JtV2xrWDlaVW1qMGR5NWMyZnIxcTExNnRSNTgwM2RsdUtXbHBiNnBkeXkrL2Z2Ri9Ia292MzU1NThtSmliYWUxU0t0NStjbkp5VmxlWGw1V1ZrWkdSbFpaV2RuVzFzYkR4djNqeWQzaG95bmRycTFhdFhpMXJqelpzMzM3eDVzNGozbnArZnIxUXFhOWFzNmVucDJibHpaLzI4VzhmNTgrZXZYNy9lclZ1M0luYTV0TFcxOWZmMzkvSHh1WGp4b3BXVlZYQnc4UHo1ODNOemN4MGNISHg4ZlByMzc1K1hsN2Q4K2ZMMzNudlB3OE5qd1lJRmZmcjA4Zkh4V2J0MnJiR3g4WVFKRTZ5dHJWZXRXclZnd1FMdFppQjc5KzdkdTNkdjBXdlRWNjllUGJFOVkwbHZCQUFBcndiU2FxQk1aYWFyeFQ5NXRLNWdhbWJPWHVjQUFMd2N6QzFNMnZkNi9XakluZnc4alNSSnlweThxeGVMcVg2dDE5VHBHZEpxTXpNemtmZUpBdDQ2ZGVySThkL09uVHUxOTFUVTRlTGlzbi8vZm5HOGRPblNJMGVPaUlkczJMRGgrKysvRnltd1hJZzlZOGFNMjdkdmI5MjZWVDdWVG0rUEh6KythTkVpU1pMa0hmTmlZbUwwWDNISWtDRy8vZlpiZ1plMDVlZm5IejE2MU5iV3RrbVRKamR1M05pL2YvKzRjZU9NalovOExVaWxVdW5VRjd1NnVrNmJObTNac21XelpzMHk1Qk5yMkxEaGdnVUw5TWZ2M2J0WFlENHVHTkxWdWpESnlja09EZzdhTzNDS3RIclhybDBXRmhaMmRuWldWbGFSa1pIRGhnMGJPblNvZG45bkhUcnZYYnZBdkdIRGhxSnlYSlRKYjl5NHNYbno1bkw0ZnZMa3laRWpSNHJPSVVVSCtvSjRWTkg3SzRxM01ILysvTlRVVkh0N2UwOVB6NU1uVDdadDI3Wm56NTRWS2xRUXkvRDM5M2QwZFBUdzhCQXR5SGZ2M2gwU0VpSyt6eENMMGZtNm9rK2ZQbDk5OVZXQnIzWDc5dTJoUTRjV2VFbEU2b1pVbHdNQWdGY1NhVFZRcGxMWlloRUFnSmRUTzArMytrMmRJbzQ4dUJqNVNLM1U3YmVyNy84UE0wdEdvVkNJNkRrc0xDdytQdDdiMjF1VUlhZW1wczZZTVVPN0VsazRjT0RBblR0M3hQR3laY3MyYk5oZ1kyT1RsWlhsNnVxNmJOa3ljM056alVaalltSWltb1NJV21aalkyUHRVL2xSRVJFUkV5ZE8xRzhvL013aUlpSVNFeE83ZCs5dVptYjJ5eSsvckZtejV2NzkrNHNYTHhhOXFrVmlxeE81RGg0OGVQRGd3UWtKQ2VucDZmYjI5dnBkclZOU1Vpd3NMS3l0clcxc2JQUS9EY0hKeWVtYmI3NFJ4MWV1WE5tMGFkUGd3WU1iTkdnZ1JxS2pvME5DUXA3dEhhV2twSWgrelRwZWYvMTFjWkNSa1RGdDJyUWFOV3A4L2ZYWFJUeEhQNmt2MFAzNzkvMzkvZTN0N1lzb0ZTOUNhbXJxa1NOSDNuampEZEVzcFZqMjl2YWkxSHJLbENuNzl1MnpzYkVSNDluWjJhS1J1anh6N2RxMUhUcDBLR0w5Q1FrSlVWRlJoVjBxN0M3UkFTWWxKY1dRMVFJQWdGY1BhVFZRcGxMKzJXS1JwdFVBQUx4a1hLcGE5eHBlcTl1Z04rOWNTOHRNVTJXbXE1VTVoWmJvUGtOaHRlenc0Y05PVGs0YWpVYWhVR3pZc01IYTJucnMyTEhpVXZmdTNlM3M3SFRteDhiR2lyVDYyTEZqYTlhcytmREREMnZYcnIxNjllcXVYYnNtSkNRY09YTEV3TDM3amg0OU9tSENoSW9WS3c0YU5HajkrdlhQdkg1dGdZR0JraVI5K3VtbmtpU05IajA2UFQwOU1EQXdOemZYMTlmWHhNUWtLeXVyc0M3R1lXRmhQajQrUC8zMFU2TkdqWFF1dFdyVnFtZlBua1cwcFo0eFk0WlNxWlRibTFoYlcyL2F0S2xaczJaeXRYamJ0bTBIRFJwVXZYcjFaM2hINXVibW9vbEhZUll0V3ZUbzBhTnQyN1lwbGNwMTY5WU5HREJBL21KQW0waXJDMHZiWmJkdTNaSWtxVWFOR3Mrd1ZFbVM5dTNiVjhUK2lqcTJidDE2L2ZyMXI3LysydEhSTVRJeU1pQWdJRE16VXhTNTM3dDNUNUtrS2xXcWlKbkxsaTFiczJiTnpaczN4UzZnd3BkZmZ2bmhoeC9LMWRhLy9mYmIrZlBueGJGYXJjN056WlYvMEJxTnByQTE1T1RrRk4zWUdnQUF2TnBJcTRFeVJXMDFBQUF2T3pNTDQxb05DdTMvKysvbDV1YXVYYnQyNE1DQnExYXQ2dEtsUyt2V3JWZXNXQ0duaEczYnR0Vy9SYTFXT3prNWlRNFNIVHQyOVBYMVhiZHVuYmcwYXRTb3p6NzdiT3JVcVhGeGNRRUJBV0x3MXExYmFXbHAycWZpSUM4dno4bkphZE9tVFpjdVhYb3U3eVU2T2pvaUlxSisvZnJ2dlBPT0dKa3laVXBHUmtaSVNJaUxpOHYwNmRQVDA5UDFhNnNGMGRLNnBLbGxiR3lzM0p6azdObXo0aUF1TGs2U3BETm56cVNtcG1wUGpvbUpNVFUxN2R1M2I0bGV3c0hCb1lnK0ZXRmhZU0VoSWFOR2pXcmN1UEdEQncvV3JGbVRuWjA5WmNvVS9aa0toYUt3OTY3dDExOS9GWDNNWFYxZFJVL25Fdm5wcDU4c0xDd01hWG91U1ZKb2FPaTVjK2ZHang4dkt0eXZYNysrZGV0V1IwZkhzV1BIL3Zubm4rS1BTdlBtemIvOTl0dHQyN1o5L1BISFlvdExJU2twS1N3c3JGS2xTaUt0SGpObVRQWHExZVdDYm05djc3aTR1SDM3OW9uVGxKU1VmZnYyMWF4WlUzOE40ck10b3NVMkFBQjR0WkZXQTJVcWhiUWFBQUFVNmFlZmZvcVBqKy9acytlcVZhdEVQZksxYTlkaVkyTkZvNGx2di8xV1A4RGR1WFBuMWF0WFJmZnFWYXRXeVYyaEJkSE1JVGs1MmQvZlg0eUlEUksxVDk5NDR3MUpranAxNnRTNGNlUEtsU3MvbDdSYXFWUisrKzIza2lSTm5qeFplL3piYjcrMXNMRDQ3TFBQSkVuS3pNeVVJMmwvZjM4NVFCZXB2U1JKZmZ2Mk5TcW9xY3IrL2Z0RFEwUGwweUZEaGt5WU1FR1NwUER3Y0Y5ZlgwdExTKzI3UkdPVHZYdjMvdnp6ejlvUFVhdlZabVptSlUyclhWMWQ3OXk1azUyZExmYTAxUGJ3NGNOdnZ2bW1VYU5HWThhTWtTU3BhdFdxM2J0MzM3NTkrNGdSSS9UTDIvVjNtTlNYa0pCdzZOQ2h5cFVyTDEyNlZLVlNsVFN0UG5mdTNJMGJON3AzN3k3NmV4UXRNelB6d29VTEhoNGU4dVJaczJZOWZQaFFmQkVpUHUzVnExZC85TkZIU1VsSmd3Y1BuajU5dXZhSGZQSGlSVW1TUER3OEhqNThlTy9lUFRjM040MUdJM2NDK2ZQUFAyMXRiYlViZzlTclYrL2V2WHNwS1NuMTY5ZlhlY3ZpUXk3Uk93VUFBSzhNMG1xZ1RLVWwwUWtFQUFBVUtpY25aOVdxVmYzNzk5ZHU5N0YwNlZJek03TXRXN2FJaHNMNklhbjJCbjA2VWJWUXUzYnRpaFVyenBzM1Q1eCsvZlhYMTY1ZEV6c3hpZ2hTUklRbUppYVZLMWQrWHU5bDRjS0YxNjlmRitYaDJ1TW1KaWJ5RG9vaXJiYTF0WlVrNloxMzN0RmUvTzdkdSsvZnZ6OTY5R2o5Si92Nit0YXBVNmRMbHk3eWlFNjNrSU1IRDJxM2xqNTY5T2pZc1dNWEwxNHNkd0lSRmkxYXRIMzc5cEsrcjJiTm1rVkZSWjA5ZTFhbnpsMnRWbzhmUHo0L1A5L1gxMWYraVF3WU1HRFBuajJCZ1lGZVhsNDZ6eEdkb0lzb0hzL056ZlgyOWxhcFZNT0dEVnU0Y0dHQmM4YU9IZHU2ZGV1QkF3Y1dlSFhIamgyRzdLOG9uRDU5V3ExV2QralFRUjR4TlRVVlJmcmg0ZUV4TVRGZHUzWU5EUTMxOWZWZHNXS0YvaDh6OFEySGg0ZkhvVU9IdEd1dXRZbXZLTFExYmRwMDI3WnQyaVBSMGRIaU9ZYXNHUUFBdkhwSXE0RXlsWjZpRWdkMmpxVFZBQUJBMTRNSEQ1Uks1WmRmZnFrOXFCMUdqeHc1c3NBYmk2NUZsZHRlUDhQVlo3TjI3ZHB0MjdaVnJseDV6cHc1UlV3VDdiWXJWYW9rQWtvNW94UU51OTk4ODAyZGowTHc5Zld0WGJ0MmdaZEtSS1BSRkZpNFhiVFdyVnY3K2ZsRlJFVG9wTlVyVjY2TWlZbHAyTERoaWhVckhqMTY5T2pSbzRTRUJOSHVZK3ZXcmNPSEQ5Y3BjRTVLU3RMWnQxQVExZkdKaVlrVEowNk1pb3JxMnJWcng0NGR0ZE5xRHcrUHZYdjNWcTFhVlpLa3lNakkrUGo0QXRQcTFOVFUwTkJRZDNkM0E1UGZreWRQU3BMVXJsMDduZkViTjI1NGUzczdPanJPbVRPbmN1WEtnWUdCenM3T1gzMzFsYzYwNk9ob1YxZFhOemUzL3YzN2Yvenh4L0o0Ym03dXBFbVRidDY4NmVqb2FHMXR2V3paTXUzbUovcWJORVpHUmxwYld6ZHUzTmlRTlFNQWdGY1BhVFZRcHRKVG50UldWM1FnclFZQUFMcmMzZDNuenAxYnhLYUlFUkVSK3ZubW9rV0xUcHc0VWZxcis0ZEdvMGxJU0Npd2psdWowZnp3d3crclZxMnFVS0hDbWpWcml1aEJFUnNiR3hZV1ptRmhJVytIS0pzL2YzNWFXdG9YWDN6eDNGZWVrWkVSRVJGaFkyT2pWcXZEd3NKRW00c1NhZHEwYWZYcTFROGRPdVRsNWFYZHh5TTdPOXZLeWlvek16TXBLYWw2OWVvZUhoN096czZ1cnE2SmlZbmZmdnR0VkZSVTU4NmR0WjhUR1JscGJHeXNYOHh1WldXMWJkdTJ6WnMzWjJkbmYvREJCd3NXTEJEdHRzV3VqS0lVWGJRRVNVbEp5Y3JLRWwxYzlPM2R1MWVwVklyOUxZdWxWcXRQbmp4WnMyWk5uZTBjRHg0ODZPUGpvMUtwMXExYloyZG41K1hsZGV2V3JkV3JWOSs0Y1dQV3JGbnlwNWVhbXZyNzc3OS8rT0dIb3ZPTWFENGp2bzJZTld2V3hZc1hGeTllM0xCaHcwOC8vWFRTcEVuZmZ2dXRUdmNQMmRXclYyTmpZL3YwNmFQOURRMEFBUGhQSWEwR3lvNUc4MDl0dGEyOWJpRUpBQUNBSkVuYWRhbjZ6TXpNOVBmbFMwMU5OVFV0OWIvWVIwVkZMVjY4Mk1iR3h0cmErdjc5KzNmdTNORlBtUk1URTJmTm1uWDgrSEZiVzFzL1B6K2RQc3VEQncvT3pNeTBzN096c0xCSVMwdjcvZmZmOC9MeVJvMGFwYjM0cEtTa1diTm1IVHQyckc3ZHVvTUhEMzd1NzhMVTFIVGl4SWw1ZVhuaWVQYnMyU1Y5Z29tSnlZZ1JJMmJNbUxGcjF5N3RvdWFwVTZmT25EbFRmNzVHbytuUW9jUFJvMGMvKyt3elIwZEhLeXVydkx5OEsxZXUzTGh4bzIzYnRxS3ZpMUtwdkhUcDB2bno1OFBEd3k5Y3VDQkpVdVhLbGFkUG45Nm5UeDlSZ0d4bFpiVmp4dzRMQ3d1NWMwaGVYdDd4NDhkRlo1SUMxeW4yVit6Um80Y2hieW9pSWlJdExhMVhyMTdpVktWU25UcDFhdDI2ZFpjdVhYSnljdkx6OHhQN0pacVptYTFjdVhMcTFLbUhEaDA2YytaTTkrN2RQVDA5R3pWcTlOdHZ2K1huNThzclVhdlZrWkdSdTNmdi91V1hYeXd0TFpjdVhkcTllM2RKa29LRGc4ZU5HOWU3ZCsrMmJkdDI2OWF0V2JObTh2YWh3cG8xYTR5TmpVZU1HR0h3VHdNQUFMeHFTS3VCc3BPWjlrOVVYZkovZFFvQUFQQ0VScU1aTTJhTXVibTVtWmxaZW5yNnFWT24ycmR2WDlvdjZ1TGljdVhLRlhGc2JHenM3dTZ1MytWajh1VEprWkdSVmF0V1hiTm1UZTNhdFhXdVZxcFU2ZXpac3hxTlJqeWhhdFdxL2Z2M0h6SmtpRHhoNWNxVjY5ZXZWeXFWalJzMzl2UHowOC9saTlXN2QrL1dyVnU3dUxnVU5zSEt5bXIzN3QwS2hjTEV4TVROemMyUTdRZjE5ZXpaTXlnb0tDQWdvRnUzYmhVclZoU0RoWDFoWUdSa1ZLbFNKU2NucCtqb2FQSGVSWDEwbHk1ZDVIUTdKU1hsODg4L1Z5cVZ4c2JHclZ1Mzd0V3JWK2ZPbmVYQ2JWTlQwMFdMRnZuNitxNWN1VkxzR0NrNE9qb09IRGp3azA4KzBYL1I2T2pvbXpkdjl1elowOEEzZVBqd1lia05pRUtoNk42OSs5MjdkNDJOamZ2MDZlUGw1YVZkN0c5cGFibHMyYkwzMzM5LzZkS2xtemR2dm5YcjF2cjE2MCtmUGkycXppVko4dlB6MjdCaFEyWm1wcVdsWmYvKy9VZU9IQ20zcWFsZHUvYXVYYnVDZzROLy9QSEhzTEF3U1pJKyt1aWpaY3VXaWF1Ly8vNzdrU05IK3Zmdkx6WVVCUUFBLzAyazFVRFprUXVyS3pwUVdBMEFBSjZka1pHUm1ablo5ZXZYUmFsdjU4NmR2YjI5Uy90RmE5YXNlZlhxVlkxR285Rm9qSTJOQyt6NHZIRGh3clZyMTA2WU1FRnNuS2hqMmJKbHk1WXRVNnZWdWJtNVptWm0rdkZ1aXhZdFFrSkMvdmUvL3cwYU5Palpxc1dkbloyZG5aMkxubE8zYnQxbmVMSTJNek96RlN0VzlPblRaK2JNbVN0V3JERGtsZzgvL1BEcTFhdTV1YmxxdGRyWTJGaTdoWWlvcEY2d1lJR0ZoVVh6NXMyMU45aVVkZW5TUlh0WHlXS0ovUlVOYkFNaVNkTHMyYlBidEdramlxTXRMUzJuVFp0Mit2VHBRWU1HNlRRR2tmWHUzYnRyMTY0N2R1em8zcjI3c2JHeHQ3ZjNPKys4SXo3WTl1M2JYN3QyclYyN2RoMDdkdFR2V21OdGJmMzU1NThQR1RMazBxVkwwZEhSSDN6d2dSalB6TXowOHZKeWQzZWZNbVdLNFc4VEFBQzhlb3prci9jQmxMYllDMGsvK2w2UkpLbGVVNmZQSnI1VjNzc0JBQURGK0dYbm5aUDc3a21TVk1IV2JMcC9xL0plem45Q2ZuNStnZTJ3WDBEaDRlSFIwZEVEQnc3VWFXZUJaL0RiYjcrZFBuMjZkKy9laGJYaEJnQUEveEhVVmdObGg5cHFBQUNBb3Iwc1ViVWtTVzNhdEduVHBrMTVyK0lWMGJKbHk1WXRXNWIzS2dBQVFQbDdhZjR1Q0x3QzBwS1Y0cUNpZzBWeGN3RUFBQUFBQUlEL0Z0SnFvT3hrcEZKYkRRQUFBQUFBQUJTTXRCb29POVJXQXdBQUFBQUFBSVVoclFiS1RqcTExUUFBQUFBQUFFQWhTS3VCc3BOT2JUVUFBQUFBQUFCUUNOSnFvSXprNTJseXNuSWxTVEkybHF3cm1KYjNjZ0FBQUFBQUFJQVhDMmsxVUVaU2s1NFVWdHM1V1piM1dnQUFBQUFBQUlBWERtazFVRWJTVStRMklEU3RCZ0FBQUFBQUFIU1JWZ05sSkQxRjNtS1JwdFVBQUFBQUFBQ0FMdEpxb0l6SXRkVjIxRllEQUFBQUFBQUFla2lyZ1RJaTExYmJVbHNOQUFBQUFBQUE2Q0d0QnNvSWZhc0JBQUFBQUFDQUlwQldBMlZFcnEyMm83WWFBQUFBQUFBQTBFTmFEWlFSdWJiYWx0cHFBQUFBQUFBQVFBOXBOVkJHVWg0cnhBRzExUUFBQUFBQUFJQSswbXFnTE9SazUrYm5TNUlrV1ZpWm1Gbndld2NBQUFBQUFBRG9JalVEeWtMRzA2YlZGU21zQmdBQUFBQUFBQXBDV2cyVWhiVGtKMDJyN1doYURRQUFBQUFBQUJTRXRCb29DNWxwVDJxcks5aVRWZ01BQUFBQUFBQUZJSzBHeWtKbXVsb2NWS2hJV2cwQUFBQUFBQUFVZ0xRYUtBdGFhYlZaZWE4RkFBQUFBQUFBZUJHUlZnTmxJZXRwSnhBYjBtb0FBQUFBQUFDZ0lLVFZRRm40cDdiYWprNGdBQUFBQUFBQVFBRklxNEd5a0puK2RKZEZhcXNCQUFBQUFBQ0FncEJXQTJXQlhSWUJBQUFBQUFDQW9wRldBMlVoSS9WSmJiV3RBMmsxQUFBQUFBQUFVQURTYXFEVUtYUHk4dk0wa2lTWld4aWJtQmlWOTNJQUFBQUFBQUNBRnhGcE5WRHFhQU1DQUFBQUFBQUFGSXUwR2loMVdVKzNXTFN4WTR0RkFBQUFBQUFBb0dDazFVQ3BvN1lhQUFBQUFBQUFLQlpwTlZEcU1wL1dWbGVndGhvQUFBQUFBQUFvQkdrMVVPcXlxSzBHQUFBQUFBQUFpa05hRFpTNnpEUTVyYWEyR2dBQUFBQUFBQ2dZYVRWUTZ1Uk9JRGJVVmdNQUFBQUFBQUNGSUswR1NwMVdKeEJxcXdFQUFBQUFBSUNDa1ZZRHBlNmZYUlpKcXdFQUFBQUFBSUJDa0ZZRHBTN3phVzIxalIyZFFBQUFBQUFBQUlDQ2tWWURwVXVqK2FjVGlJMHR0ZFVBQUFBQUFBQkF3VWlyZ2RLVm5mRlBWRzFrVk42ckFRQUFBQUFBQUY1VXBOVkE2ZnFuRFFoTnF3RUFBQUFBQUlEQ2tWWURwWXN0RmdFQUFBQUFBQUJEa0ZZRHBVdHVXbDJCTFJZQkFBQUFBQUNBd3BGV0E2VkxycTJtRXdnQUFBQUFBQUJRQk5KcW9IUmxwajJ0cmE1SWJUVUFBQUFBQUFCUUtOSnFvSFQ5MHdtRTJtb0FBQUFBQUFDZ2NLVFZRT25LeW5pU1ZsdmJrbFlEQUFBQUFBQUFoU0t0QmtwWFR0YlR0TG9DYVRVQUFBQUFBQUJRS05KcW9IUmxaK2FLQXlzYjAvSmVDd0FBQUFBQUFQRGlJcTBHU2xlMlhGdE5XZzBBQUFBQUFBQVVqclFhS0YwNVdVOXJxK2tFQWdBQUFBQUFBQlNPdEJvb1JScU5wRmJtaTJOekMzN2RBQUFBQUFBQWdFSVJud0dsS0ROTkpRNHFWS1N3R2dBQUFBQUFBQ2dLYVRWUWl2NXBBMExUYWdBQUFBQUFBS0JJcE5WQUthSnBOUUFBQUFBQUFHQWcwbXFnRkdWbnFzV0JOYlhWQUFBQUFBQUFRSkZJcTRGU1JDY1FBQUJRWGhJVEU3VlA0K0xpRmkxYWRQMzZkZTNCdkx5OCtQaDRBeDhZR2hyNjNYZmZKU2NuRnowdEpTV2w1SXZWOWNjZmY1dzllMWFqMGVpTVg3OStQUzR1cmtTUDJybHo1NkpGaXhRS3hUTXZKamMzZDg2Y09mdjM3My9tSjRTRmhYMzMzWGVQSGoxNjVpZThGRzdkdWpWNDhPRHc4SEQ5UzdtNXVjdVhMejk4K0hCNXJBc0FBTHhNU05DQVVpVFhWdE1KQkFBQWxJaEtwVktyMVFaT3RyR3gwUmtKRGc1ZXVuVHBqQmt6UHZua0V6Rnk2OWF0d01EQVpzMmExYXBWUzR3OGVQQmcwcVJKOSsvZjM3VnJsNHVMaS81amp4OC8vdWFiYjlhb1VVT2Nob2VIaDRTRTlPclZ5OUhSc2JDVm5ENTllc3lZTVpNblR4NDBhSkRPSmJWYW5aMmRuWk9UazVXVmxaS1NrcHljbkpTVUpQL24vUG56NVhlaFVDZ21UcHlZbnA1KzRNQ0JTcFVxYVQ5ayt2VHBTcVZ5Mzc1OTJoL1V2WHYzM04zZEMxdlNvVU9ISWlNang0NGRXOWlFWXVYbTVnWUhCNnRVS2s5UFR3TnZXYmh3WVpzMmJkNTk5MTF4ZXViTW1hQ2dvRzdkdXJtNnVqN3pNb3AxNXN5WnpNeE13K2M3T1RrMWJkcFVIS2VscFVWSFIrdE1hTml3b2JXMTlZRURCd3A3UXFWS2xUcDE2aVNmWm1WbFJVZEg5K3JWUzM5bWFtcnExcTFiTlJwTm8wYU5xbFNwWXZnaUFRREFmdzFwTlZDS3NqT2YxRlpiVitCM0RRQ0FsNCs1NVpOL2laaVhyMXZrVzlwOGZYMERBd01Obkh6bXpCbWRCTGxMbHk2aG9hSFRwazBMRHcrZlAzOStoUW9WZEc0NWN1VEl6Smt6TXpNeng0d1pvNU1JQ3c4ZlBodzdkbXpEaGcxMzdOaGgrTEtyVjYvKyt1dXZ6NTA3TnlvcWF2NzgrWklrZVhwNmlvUTZOemUzc0x1TWpZMkhEaDNhdUhGamNicGl4WXE3ZCsvNisvdFhxbFFwS1NrcE1UR3hUcDA2K25mbDVlWHQyN2R2MWFwVk9UazVodzRkS2l4RHo4dkxreVRKekt6NDBvR0VoSVJyMTY3cGo0dVZKeVFrRkZnMUxFbFMzYnAxdGVQK21KaVlvS0FnTXpNek9hMFdERm1ENFNaT25CZ1ZGYlY5KzNZM056Y3hzbVRKa3R1M2IrdE0wMmcwQ29YQ3dzTEMyRmozbjlXMmFORWlJQ0JBSE4rN2QwOC8wRisrZlBsYmI3MjFlUEZpOFdWRGJtNnVsWldWZkZXaFVMUm8wVUk3clM1Q3BVcVZ2TDI5Wjh5WXNXalJvcFVyVitwUCtQNzc3N2R2Mzc1Ky9mcEdqUm9aOGtBQUFQQ3FJa0VEU2hHZFFBQUFlS2xWcUdndUR0U3EvSEpad01DQkE1MmRuWXVZY1BEZ3dSczNidWlQT3pvNmJ0eTQ4ZnZ2djc5OSs3WjJ3aWlMaW9xeXRyYjI5L2YzOFBBbzhNazdkdXpJejg4Zk1HQkFpUlpjdlhyMUhUdDJUSmt5NWNpUkkvSHg4U0VoSWUrKys2NWFyYmF5c3JLeXNySzJ0cjU5Ky9iaHc0Yy8vL3p6ZDk1NXg4N096czdPenQ3ZTN0N2VYczVTejV3NXMzSGp4di83di8vcjBLR0RScVA1N0xQUE1qTXo5K3pab3gxR1oyVmw3ZXBGSS9jQUFDQUFTVVJCVk5telovUG16WGZ1M0hudHRkZkdqaDFyYlcxZDJKSkVpYnE1dVhteGl3OFBENTg1YzJaaFYwK2ZQbjM2OU9rQ0x5MVpzcVJIang3eTZkNjlleVZKa3F2YTVjVGN4TVNrMkRVWWFNdVdMUWNQSGx5OGVMRWNWVXVTdEdmUEh2MlpseTlmN3RPbno3cDE2MXEwYUZIc1l4Y3NXTkMrZlh2UmNlV3p6ejRUUDlDWW1CaEprcVpNbVhMKy9QbWpSNC9La3ovKytPTWlQbmJoMUtsVEtwVktITnZaMmIzeHhoc3RXN2JVZmtpclZxM0VWeWxqeDQ3OTlkZGZ4NDhmdjJmUEhudDdlOE0rQmdBQThBb2lRUU5LVVU2V3ZNc2luVUFBQUhqNXlQODZLbGVWbjVTUTQxUzVnTmkzVkgzNjZhZjE2dFVyWXNMVnExZDEwdXJKa3lkcnA0RWFqYVpaczJhU0pPWG41MHVTNU9YbEpYSmhqVWFUbjUvLytlZWZpMmtWSzFiVUxod1dmUnRzYlczYnRHbVRsWlVsQmtXSnNVS2hrRWRrUmtaR2NuQnBaV1cxZlBseVgxL2ZsaTFiR2hrWkxWaXdRSHZtdm4zN0RoOCs3T0hoMGE1ZE8vMjNjLzM2OVhIanhqVnQyblRxMUtuaXNkN2UzaU5HakpnMGFkTDY5ZXZGeXYvNjY2KzJiZHRtWkdTNHU3dlBueisvUjQ4ZXhzYkdSUVRCdWJtNUppWW1Sa1pHUlh5TXdzY2ZmOXk2ZGV1OHZMeUxGeTlxaC9ncWxhcHIxNjVkdTNhZE5HbVM5bUJVVk5UNzc3OHZ2aHZRL3VqMjdObGpaMmVuM2E3azRzV0xraVQ5K09PUEZTdFcxSGxSRnhlWGdRTUhGcnMyYlFrSkNZc1hMMjdUcGszUG5qM2x3VTZkT3QyN2Q2K3dXMFQwck0vZTNqNHFLa28rdGJhMkZ1OUZmNTNYcjEvWFRzWWxTY3JNekxTMXRSWEhnWUdCS3BWS05PWStkZXJVNDhlUFRVMU5odzhmN3UzdG5acWFxbjNYbkRsenRFLzM3OTlmdTNadFNaSXNMQ3dXTFZyVW8wZVA3Nzc3YnQ2OGVZWjlFZ0FBNEJWRVdnMlVJcmtUQ0xYVkFBQzhqTFFqempQSDRyc05lck5jbDJNUXBWSXBTZEw0OGVNTnYyWFBuajBQSGp6UUh0bTRjV042ZXJvb2ZkV1ozTHQzYi8wbkdCc2J4OGJHeXFkR1JrWmVYbDRsWGZtVksxZUdEaDJhblozdDZlbTViOSsrdExTMGxKU1VsSlNVQ2hVcVJFUkViTnEwYWRpd1laSWtaV2RudDIvZi9yUFBQcFBYMXE5ZnYxYXRXbzBmUHo0d01IREZpaFU2ajFVb0ZCcU5SbTR6b20vUm9rVmR1blFSN2I5dGJHeVdMVnNXRUJDd2VQRml1VnhhN05Cb1kyTlRyVm8xTWFKV3E3LzY2cXVUSjA4dVhMaFE1d05adjM2OVFxRlFLQlQrL3Y0Nkw3UjE2MWI5VjMvcnJiZEttbGF2WGJ0V3BWS05IajFhLzFINlAvZTdkKy9PbXpkdjBxUkordDFVMXExYlYyRG5FMzNuenAzNzQ0OC9acytlTFk4b2xjcms1R1M1aDh5NmRldXlzN1BGcnBnblRwdzRkZXFVaFlYRjhPSERKVWxxMnJScGdYOGFUNXc0RVJRVXBEMVN0MjdkRGgwNjdObXpaOVNvVVZXclZqVmtZUUFBNE5WRGdnYVVvbjg2Z2RDM0dnQ0FsMXhrNklPR0xaMnJ1K3ZXbkw2QUxDd3NoZzRkcWxBb1JBT0tvbGxaV1YyNGNFRTdyUmI3TVRvNk9tcjNzaENOTXVMaTRqNzk5Rk03T3p1ZGg0alM1dXpzYkI4Zm44OC8vMXdPUnZYWElQcEM2QmRvR3hrWlZhcFVLVE16TXo4L1g1VGZXbGhZT0RnNDJOdmJ2LzMyMjFldlhsMjJiRm1iTm0wa1NhcFRwNDVPRUh6djNqMEhCd2RKa2lwWHJpd0t5YldkTzNjdU56ZFhmMXpjZU8vZVBWUFQvKy92YWYvNzMvK09IVHMyWmNvVUd4dWJqaDA3NnQrVmw1Zm41ZVYxOHVUSlpzMmFmZmpoaDlxWDd0Njl1Mm5UcG5idDJ2bjYrbXFQKy9qNDdOKy8vOVNwVTNJeHNzNUhaN2pVMU5TUWtCQVBENDhtVFpyb1hISndjR2pldlBtdnYvNHFqemc3TzR1WVh1eVhtSkNRSUY5cTNicjE3dDI3RFhuRmhJU0VTWk1tdmZiYWE3MTY5ZHE0Y1dOQ1FvS3RyZTM1OCtkVktsWHo1czNGbk1qSVNMbnJ5Snc1YzdRVGZBY0hod0tia055NmRVdC84SXN2dmpoeDRzU21UWnVtVFp0bXlOb0FBTUNyaHdRTktFVjBBZ0VBNEpXaDBVaGJsdjg1ZkVwRDEyckY5T290WDI1dWJtbHBhWklralJzM0xpd3NyTmo1Ky9mdmQzTnpxMSsvdmpqTnk4dWJQbjI2U3FXYU5XdFcxNjVkdFdlbXBLVEV4Y1VOSFRyMHpUY0xyakdQaUlnNGNPREFvVU9IUm93WU1XYk1HRk5UMDA4KythVEF0dHI2eGJhaU9qc3dNTkRDd3NMUjBiRlNwVW8yTmpieTFaQ1FrTTJiTitmazVKaWFtcWFrcEdqZm1KcWFtcHljTEpwVWlINGRPazl1MmJLbHBhWGxoZzBiOUpleGJObXlOV3ZXV0ZoWWFBL2EyZGtGQkFUMDZkTm40c1NKR3pkdTFPbnJuWitmNyszdEhSb2EycUpGQzM5L2YrMUY1dVhsVFpreXhjVEVaTmFzV2RyamNoc1dlM3Q3UzB2TEFqODZ3NTA1YzBhcFZIYm8wRUZuL00wMzMzenR0ZGV5c3JLMG8zd1BEdzlQVDA5eGZPellNZTBndTM3OSt0V3FWZE1wdUE0S0NqcDgrTEFrU2FLeVhwS2s0OGVQejVrekp6TXpjOXUyYlphV2xsbFpXVC85OUpOYXJiYTN0eDgxYWxTQjdWeitqU1pObWpnNE9KdzZkWXEwR2dDQS95elNhcUFVMFFrRUFJQlhTVWFxNmdlZkM1NkQzSnU4NTJKcVpsemV5eW5ZNU1tVDVXTVhGNWZGaXhjWE52UFVxVk9pRllQMkxkOS8vLzJGQ3hlNmRPbWlIL3NXcTFPblRzSEJ3Wk1tVGZMejgvdjExMThEQWdMNjkrK2ZsSlNrUGVmYXRXdkhqeC92MnJWcmpSbzF0TWRGVCtycTFhdWZPSEZDLzhsbVptWjc5dXd4TmphdVZhdlcrZlBuZlh4OHFsU3BJbExnVTZkT2laU3p3Q1ZwTkpxMHREUlhWOWNDcjRxdUtUcHB0U1JKMWFwVlc3Rml4WlFwVThRR2dOb1VDc1hqeDQ4N2R1ejQvZmZmNjBUUHQyL2Z2bm56NWxkZmZhWGZ4VUs4a0NFN1BSWkxWREcvKys2N091TnIxcXdSVGJxWExsMHFEOXJZMkR4Ky9GZ2NEeHc0c0h2Mzd2SWxaMmRuN1RiY2dyVzF0YWhTbDN2Z1JFZEhXMXRiejVvMXk5VFU5T2JObXg5OTlORkhIMzBrejA5SVNLaGN1ZksvZjFNeUl5T2psaTFiSGo1OCtNR0RCelFEQVFEZ3Y0a0VEU2d0R3MwL25VQ3NiYW10QmdEZ0pWYXBzbFhpb3h4Smt0VEsvTjBicmgwTXZsbXpycDI5azZWTjRmOFQzK0tEMTJ6dC8yMDYrZE5QUHprN094Y3g0ZWJObTBWY3RiUzBiTjI2ZFdGWDc5Ky9yek9TbEpTMFpjc1dzWHRoeVJjcmlkUjQ5KzdkM3Q3ZUNvWEN3Y0ZoOE9EQk9oUDI3ZHQzL1BqeEhqMTZ0Ry9mWHYvMkd6ZHV6SjA3MTk3ZVhqdEJUa3RMczdTMDdOZXZueVJKWThhTVNVaElDQTBORmIya2pZMk5IUjBkUjQwYUpScFA2M3YwNkZGK2ZyNkxpMHVCVjlWcXRlaUZJbkx0bjMvK1dmdnE2TkdqNCtMaTR1TGl4UGFTZi8zMWw5ZzQwZFBUMDlUVU5EUTBWSjVwWm1iMjBVY2Z1YnU3NzlxMTY3WFhYdE4vb2N6TVRITnpjNUhJLzB0Ly92bW5pWW1KZmhOcUlTa3BTYnQvUzl1MmJlV05OSDE5ZmJYWHZHZlBucG8xYStyYy91bW5uNHB2S1dKalk0OGNPU0pKMHRTcFU5OSsrKzB4WThZVStISWZmUENCbjUrZi9uaGlZbUprWktSMk9HNjRldlhxSFQ1OCtQcjE2NlRWQUFEOE41RldBNlZGa2Ywa3FqYTNOREZnRjNvQUFQRGlxdlNhVmJOMmxZK0czTW5QMDBpU3BNekp1M294dWVoYjZqVjErdmRwZFhCdzhMKzUvZDY5ZTBYc0xxamYxZHJKeVduaHdvVU5HalRRcnlrMm5KMmQzWm8xYTdLeXNwNDVuSjA5ZTdaMlpmZlhYMzhkRlJVbGpnOGNPUERlZSs4RkJBUVkrQ2pSSEZrL2xoVkVFMjFSSXAyWGwrZnQ3VjNFbzZLaW91Umw2TEN5c3Zyb280OFdMRmlnMDR4YmR1M2F0Zno4L09uVHB4ZDQxY2JHeHZER0Y4bkp5UTRPRGthRi9PWFMxZFUxSmlaR2V5UTlQWDNObWpXMWE5ZGV2SGh4RVlYMlJSQS9SMzkvLzlkZmYxMTdYR2VieDd5OHZEdDM3b2hZZk9yVXFXWm1adDI3ZDFjb0ZEZHYzdnp1dSsvMEg2dTlMYWMyUjBkSEVicy93MUlCQU1BcmdMUWFLQzF5R3hCcjJvQUFBUER5YStmcFZyK3BVOFNSQnhjakg2bVYrY1hPZnk3ZlZXL2Z2cjEyN2RwRlRQRDI5ajUyN0ZoaFY1MmNuTDc1NWh0eGZPWEtsVTJiTmcwZVBMaEJnd1ppSkRvNk9pUWtST2VXanovK1dQeW45cjZMZ3NoMmUvZnVyUitWVHA4K3ZXL2Z2dktwa1pHUm5IZXIxV3B4by9aRGRIWlp0TEN3ME43cU1DNHVUcnZ2YzJKaW9ueThhOWN1R3hzYjdaTHQyTmpZbFN0WGVudDdGeGhKWDdod1FaS2t3ajVEMGFCRHBOV21wcWJSMGRGaWZOYXNXU2RPbkRoOStyUjR3c2lSSXlkTm12VHBwNS9xUHlFM045ZlUxRlI4SUVlUEh0WHBxUzFvTkJwUkNYN2d3SUVDVTJZSEJ3ZkQwK3FVbEpScTFhcnBEQzVkdW5UcjFxMEdQa0ZIang0OXhMYVdSYXRXclpwT3YzTDVSL2J3NGNONTgrWkZSVVZsWkdTSXozUFlzR0h0MnJWVHE5VUtoZUt2di83YXNtV0wvZ01MMndKVXBOVUZmcElBQU9DL2dCQU5LQzMvYkxGWWdUWWdBQUM4Q2x5cVd2Y2FYcXZib0RmdlhFdkxURk5scHF1Vk9RVW5icElrL2Z2Q2FoSDg2ZXpYcDhQRXhLU3dTek5tekZBcWxlN3U3dUxVMnRwNjA2Wk56Wm8xazh1VzI3WnRPMmpRb09yVnErdmYrLzc3Nyt2SGhURXhNWGZ1M0hudnZmZjBLNi9GSm9leXZYdjNtcHFhZHVuU3hkVFU5TWNmZjF5eVpJbk9mSjFkRnVmT25hdWRCVy9jdUZFMDFCYVVTbVhGaWhYMUYzbmp4bzNWcTFlTFhRRnIxYW8xY2VKRS9UbWlDM2FyVnEzMEwwbVNsSk9USXo0WmNXcG5aeWNPek16TTVOUDI3ZHUvOWRaYjY5ZXY3OXUzcjcyOXZYenZ3NGNQRnk5ZS9PREJnNjFidDRxRzFDZFBuaXp3VlE0ZlBpemU3OEtGQzdXYlBqOGJjM056MGNCRW02ZW41OXR2djEzZy9JMGJOOTY5ZTdlSVBGbzcrNzUwNlpJNGlJK1BOM3hKK2ZuNTRlSGhMVnEwZU9PTk56WnQyalI2OU9qZXZYdUxNbkJKa3ZyMzd6OXIxaXo5dXc0ZE9yUnk1VXI5WHQ3aWh5TGFzd0FBZ1A4ZzBtcWd0TWhOcTlsaUVRQ0FWNG1aaFhHdEJnN2x2WXFpeE1iR3l1MGd6cDQ5S3c3aTR1SWtTVHB6NWt4cWFxcjI1SmlZR0ZOVFUrM0thRW1TcGt5Wm92L1k2ZE9uMzdselorTEVpVG8xdHZwMjdOaHg0Y0lGTnplM1JvMGFpWkZSbzBacFI3MnkrUGo0VFpzMjZRd3VYcnk0c0U0Z29sUTVMQ3pzeHg5L2pJaUlrQ1NwWGJ0MkkwZU9MSENYeFhQbnpsMjVjcVZldlhxRmRVQVc5ZDF5V2wyWW1UTm5EaGd3WU1hTUdTdFhyalEyTnM3SXlOaTRjZVBHalJzVkNrWGp4bzNqNCtOMWRvelVscCtmdjJIREJsdGIyL3IxNjY5ZXZicGp4NDcvY3E5RkJ3Y0hrUUpycTF1M2J0MjZkZFZxdFg3QjhySmx5NW8wYVZKZ2wzQmpZMk9keFFRR0JoYjJ1bjM3OXRVcERGY29GS0kzU0pVcVZhS2lvcXl0clM5ZnZxejkweFJOMWNWK21QcDBObXlVaVhjbktxd0JBTUIvRUNFYVVGcmtUaUJXRmZoRkF3QUFaU2M4UE56WDE5ZlMwbEk3WHN6UHp4ZFZ6enA3Q2FyVmFqTXpNNTIwK3Q5SVRVMk5pWWx4ZG5adTJMQ2hQTml6Wjg4Q0k5MlltQmo5dERvdExTMGhJVUUrRlcwMFpMLy8vdnVYWDM1cFkyTXpZTUNBZ1FNSEZ0YmxRNlZTelpzM1Q1S2tvVU9IRnJiVTdPeHNZMlBqWXN0NG16UnA4dm5ubjY5YnQyN3UzTGxWcTFaZHQyNWRhbXBxMDZaTlI0MGExYVpObTZMdjNiaHg0K1hMbDBlTkd0V3VYYnQrL2ZwOS8vMzNVNmRPTGZxV29ybTZ1dDY1Y3ljN08xcy9aSjg2ZGVyKy9mdjFiN2w3OTY3OHRZRzJ0OTU2YS9mdTNkb2pTNVlzNmRpeG8yaTAzYjkvZisxTG8wZVBybHk1c3ZhSXI2K3ZPREF5TWlvdzhiOXk1WW9rU1RyZHJvc2xmdlNGYll3SkFBQmVlWVJvUUduNXB4T0lEWjFBQUFCQVdUdDQ4S0IyazRlalI0K09IVHRXcDJ4WmtxUkZpeFp0Mzc3OU9iNXVaR1JrZm41K2h3NGRDdHNKc0ZnK1BqNDZJOXAxMmZiMjloTW1UUEQwOUpSN3BIaDdlOWV2WDE4N2xkWm9OSFBtekltTmpmWHc4T2pldlh0aEw1U1JrV0hnZnBJVEowNjhlZk9tMlBTeVJZc1dZOGFNYWRHaVJiRjMvZnp6ejk5OTk1Mjd1L3ZJa1NNdExTMEhEeDRjRkJUazVPUTBZc1FJUTE2MFFNMmFOWXVLaWpwNzltemJ0bTMxcjlyYTJxNVpzMFljcjF1M0xpNHVUdDdoY083Y3VSWVdGdkpPa2pxOVFXclhycjFueng2bFVpaysxU1pObWx5NWNrVjBwbTdidHUyaFE0ZGNYVjFOVEV6a1pEOGlJbUxKa2lWRko5RlJVVkZHUmtidnZQTk9pZDVnZEhTMHBhVmxZWTFOQUFEQUsrOFo5K2tHVUN3NmdRQUFnQmVmUnFONTVsaTVRTC84OG9za1NSMDZkSGptSi9qNCtCelhvbE8vL1BycnIvZnYzMSs3bmZmRml4ZVBIajBxbjZwVXFxbFRwNGFFaExpNHVDeFpzc1RZdU9EL3k1T1hseGNmSDI5SXh3bUZRaEVhR3JweTVVclJ1ZUxodzRlaXQzSVI4dkx5VnE5ZVBYbnlaR2RuWjM5L2Y3R1I0emZmZk5PNmRXdFJYcDJabVduQUoxR0ExcTFiaTdDNHdLc21KaVllVDFXcVZNblMwbEkrclZpeG9xMnRyWHlxRTlOYldGaEVSMGYzNzk5ZnRLNCtjdVJJMjdadEh6MTZKRWxTaFFvVnFsU3A4dkhISC8vd3d3OWk4dVBIajBlUEh2M0REeis0dXJvV3RzN0hqeCtmT25XcVFZTUdCWGFBS1V4cWF1b2ZmL3pSckZrekN3c0x3KzhDQUFDdkVrSTBvTFFvc3VrRUFnQUEvcFc5ZS9kR1JrWVdNZUgyN2R2UDhOaU1qSXlJaUFnYkd4dTFXaDBXRnViazVDVEdOUnBOZG5aMllYZmw1dWFLNkZhMGU5Wm5iVzJka1pGeDRzUUphMnZyd2pZMk5JU0RnNE4yVmJpNXVibWNPSnVZbUtoVUt1M0pDb1hpNGNPSFRaczJGYWYzNzkrZk1HSEM3Ny8vN3Vqb0dCZ1lXRmpIYWttU2dvS0Nzck96MzNycnJTSldFaHNidTNQbnpnTUhEaWlWeWt1WEx2bjYralpxMU9qNzc3Ly84c3N2MzNycnJjOCsrK3lERHo2d3RiWFZ1U3NtSm1iZXZIbVhMMTkrODgwMzE2eFpJKzlqYVdabXRtYk5HbTl2NzkyN2QwZEdSbzRaTTZaWHIxNWlSMGZETlczYXRIcjE2b2NPSGZMeThucU9rVzV1YnU3bXpadnIxYXNuZW9iVXJsMDdLU2xwMWFwVm9wdUtsWlZWbXpadE5tL2VQR1RJRUdkbloyZG41NisrK21ycDBxVmJ0bXdaUEhpdy9CQVI0b3N2UDdadTNacVhsNmZUVHFSWSsvZnYxMmcwUFhyMGVGN3ZDd0FBdkhRSTBZRFNrdk0wcmJhMDRoY05BQUE4aTZDZ29OSjRyS21wNmNTSkU4V09mS2FtcHJObnp4YmpEeDQ4K09DREQ0cSt0M2Z2M29WZE9uMzY5SWtUSjVSSzVZY2ZmcWdUcFBibzBhUEFDbTZOUmxQWTAySmlZcEtTa3JLenM4K2RPeWNIdnErLy92cXhZOGRXcjE0dEVuYU5SblA2OUdtMVd0Mm9VYVBjM055Z29LRFZxMWZuNU9UVXExZlB6ODlQZTMrL08zZnU5T3ZYejk3ZTN0Ylcxc3pNN1BIangzLzk5WmVSa2RHZ1FZUDBYL3F2di83S3pjM3QzYnUzNkx4Y3VYTGxBUU1HaUJ4MjZOQ2g3ZHExVzdaczJaRWpSNzc1NWh0emMzTVBENCttVFpzT0hUclV4c2Jtekprekd6ZHVQSDM2dENSSmZmcjBtVFp0bW5ZTnVDaGhYckZpeFpZdFczeDlmV2ZPbkxsczJiS2VQWHQyNnRTcGNlUEdoZFdBNnpBeE1Sa3hZc1NNR1ROMjdkbzFjT0JBUTI0cFVFNU9qbWowSWV6WXNlUCsvZnNyVnF3UXAyKzg4VWFYTGwxMjc5NDljdVJJOGMzQnFGR2pkdTNhNWVmbkovcTBEQnMyYk4rK2ZjdVhMKy9jdWJPTGk4dXNXYk5VS3BXb3kzWjJkcjUrL2ZyNjlldGRYRnk2ZGV0bStKSlVLdFg2OWV1clY2OWVvcnNBQU1BcmhoQU5LQzBLT29FQUFJQi9aL3YyN1lYdElpaDRlM3NmTzNaTVo3QjM3OTZ0VzdjdVlwODZLeXVyM2J0M0t4UUtFeE1UTnpjM3VWZER4WW9WeDQwYjk4eXJ0Ykd4K2UyMzN5Ukowbys4ZS9mdWJXZG5wMzlMUWtMQ25qMTdDbnhhYkd6c2p6LythR3hzWEs5ZXZZa1RKNHJCY2VQR1BYand3TS9QVDBUdG9rK0ZwNmRuNzk2OVUxSlNBZ01ERlFyRjRNR0RKMDJhSkpwdnlOemMzSEp5Y2xKVFU4V3BtWmxadlhyMXhvMGJKeGRseXg0L2Zod2JHNXVmbjMvdDJyVXVYYnIwNjlldlpjdVcybEZ5alJvMVZxeFljZlBtelczYnRoMDhlREF5TXRMYTJ0ck16S3hIang3WHJsMlRKS2xodzRiZTN0NUY5R3NlTkdqUWh4OSs2Ty92SHhJU3NuSGp4cWlvcU8zYnQ1dWJteGY1NmY2alo4K2VRVUZCQVFFQjNicDFxMWl4b29GM0NWdTJiSW1KaWNuSnlZbU5qZTNjdWJNWXpNaklXTDE2ZGIxNjllUVJrVWNmUG54NC8vNzlvMGFOa2lSSk5BTzVkZXRXZm42K3NiR3hpWW5KOU9uVHg0NGRHeHNiNitMaWN1dldyYk5uejFwWldYWHYzcjExNjliaDRlRW1KaWF6Wjg4dVVmWDMxcTFiRXhJU2ZIMTlUVXhNU3ZTbUFBREFxOFNvaUhJR0FQL0doa1cvMy9nalZaS2tZZDROYWpkMEtPL2xBQUNBRW91OWtQU2o3eFZKa3VvMmRod3k2ZVhlOWszc3NyaDgrWEtkWFJhZkw3VmF2WDM3OW03ZHVqazRQUG5MejRZTkc1WXNXUklhR2xxalJnMzkrVEV4TWYzNjlaczdkKzZubjM3NjcxLzk0c1dMR28xR1A0Q1c1ZWZucTlYcS9QeDhjM1B6SWlMUm9LQWdwVkxadDIvZllydGE1K2ZuWDdwMHFVYU5HZzRPRG1GaFlZR0JnY09HRFd2WHJwMkJDMDVPVHQ2N2QyK0hEaDBLL0hDS2NPUEdqVDU5K3JSdDIxYXVocFlrYWRLa1NiLysrbXRVVkZRUk40YUVoS3hac3lZM045Zk56YzNIeDhmZDNWMTAyUTRORFhWeGNmSHc4TkNlZk9YS0ZlMU9LVXFsVWlkOXpzaklrQnVoNkRSQXYzUG5Ub25lMUo5Ly90bXZYejlQVDg4RkN4WVlmaGNBQUhqMWtGWURwZVdIV1JmdjM4cVFKR24wN0NadTdyb05EUUVBd0l2dlZVcXI4WW9KRHcrUGpvNGVPSENnZHNPVGw5Zk9uVHNmUEhnd2N1UkluYUo0QUFEd1gwT0RBcUMweUxzc1d0SUpCQUFBQU05Vm16WnQyclJwVTk2cmVHNzY5dTFiM2tzQUFBQXZCSU8yOGdEd0RQNUpxNjFvdlFjQUFBQUFBQUFVZzdRYUtDMktuQ2ViLzFoYVUxc05BQUFBQUFBQUZJTzBHaWdWR28yVXE4NlhKTW5JU0RJejV4Y05BQUFBQUFBQUtBWWhHbEFxNURZZ0ZyUUJBUUFBQUFBQUFBeEFXZzJVQ3FYaVNSc1FDMHZhZ0FBQUFBQUFBQURGSTYwR1NvV1MybW9BQUFBQUFBQ2dKRWlyZ1ZMeFQyMDFhVFVBQUFBQUFBQmdBTkpxb0ZSb2RRSWhyUVlBQUFBQUFBQ0tSMW9ObEFwRnpwTzAydEtLdnRVQUFBQUFBQUJBOFVpcmdWS2h6SG5hdDVyYWFnQUFBQUFBQU1BQXBOVkFxVkRteUgycnFhMEdBQUFBQUFBQWlrZGFEWlFLZGxrRUFBQUFBQUFBU29TMEdpZ1ZkQUlCQUFBQUFBQUFTb1MwR2lnVjFGWURBQUFBQUFBQUpVSmFEWlFLK2xZREFBQUFBQUFBSlVKYURaUUt4ZE5PSUpiVVZnTUFBQUFBQUFBR0lLMEdTb1hxYVNjUWMvcFdBd0FBQUFBQUFBWWdyUVpLaGVKcEp4QkxPb0VBQUFBQUFBQUFCaUN0QmtyRlAzMnJxYTBHQUFBQUFBQUFERUJhRFpRSzVkTysxUmIwclFZQUFBQUFBQUFNUUZvTmxBcmwwNzdWRm5RQ0FRQUFBQUFBQUF4QVdnMDhmeHFOcEZibFM1SmtaQ1NaVy9CYkJnQUFBQUFBQUJTUEhBMTQvaFJQMjRDWTA3UWFBQUFBQUFBQU1BeHBOZkQ4cVo2MkFURzNJSzBHQUFBQUFBQUFERUphRFR4L2FtVytPQ0N0QmdBQUFBQUFBQXhFV2cwOGZ5clZrOXBxTTVwV0F3QUFBQUFBQUlZaFNnT2V2MzlxcTgycHJRWUFBQUFBQUFBTVFsb05QSDhxcGR5M21sOHhBQUFBQUFBQXdDQkVhY0R6cDFZOXFhMDJvMjgxQUFBQUFBQUFZQmpTYXVENVV6K3RyVFl6NTFjTUFBQUFBQUFBTUFoUkd2RDhxZVMrMWRSV0F3QUFBQUFBQUlZaHJRYWVQN1hxYVcwMWZhc0JBQUFBQUFBQXd4Q2xBYytmNm1uZmFuTnphcXNCQUFBQUFBQUFnNUJXQTgrZlNrRnROUUFBQUFBQUFGQXlSR25BODZkVzBiY2FBQUFBQUFBQUtCblNhdUQ1KzZkdnRUbS9ZZ0FBQUFBQUFJQkJpTktBNTArbHBMWWFBQUFBQUFBQUtCblNhdUQ1VXl1cHJRWUFBQUFBQUFCS2hpZ05lUDVVVHp1QlVGc05BQUFBQUFBQUdJaTBHbmorMUU4N2daaVJWZ01BQUFBQUFBQ0dJYTBHbmo4Vm5VQUFBQUFBQUFDQUVpSktBNTQvdFlwZEZnRUFBQUFBQUlDU0lhMEduci9jcDJtMXFSbS9ZZ0FBQUFBQUFJQkJUTXQ3QVNWMlBqbnhRWFpXb2xLUnFGUms1K1dXOTNLQUF2ejYya09WZlo0a1NacTdseXovZnZsK3kxQlN4cExSMi9ZT1RSMHIxYkN4TGUrMUFBQUFBQUFBdkt4ZWpoenRyK3lzZ091eEJ4N2N2WlNhWE41ckFReFE3Y2wvbjc2UlZNNHJRZGw2emRLcTMrdHZkcS8yZW52WEt1VzlGZ0FBQUFBQWdKZk1pNTVXWDA1Tm52WDd1YjMzNzViM1FnQ2dlQThWT2N2ai9sZ2U5MGNWSyt1dmFyODF1dlpiRmMzTXludFJBQUFBQUFBQUw0Y1h0Nm51dWVUSDNVK0ZOankwaTZnYXdFc25QaWQ3NnFXemRmYnYySGIzWm5tdkJRQUFBQUFBNE9Yd2dxYlZpVXJGaFBObjlqKzRWOTRMQVlCbmw2RElHUmh4WXRodnAzTHk4c3A3TFFBQUFBQUFBQys2RnpHdFRsWXBPNTg0ZFByeG8vSmVDQUE4QjBHM3JyMzd5Nzc0bk96eVhnZ0FBQUFBQU1BTDdZVkxxNU5WeWs3SEQxNUlZVzg2QUsrT2l5bEo3eHpaRTVuSWwzQUFBQUFBQUFDRmV1SFM2bWt4WjRtcUFieDY0bk95dno0WHFjN1BMKytGQUFBQUFBQUF2S0JlckxUNnQ4Uy9BMjdFbHZjcUFLQlVuRTlPL09IYWxmSmVCUUFBQUFBQXdBdnF4VXFySjV3L1U5NUxBSUJTdE9UUFMreTRDQUFBQUFBQVVLQVhLSzJPVFUrTlN2cTd2RmNCQUtYb29TSW40UHFmNWIwS0FBQUFBQUNBRjlFTGxGYXZ1UHFIcHJ6WEFBQ2xMZWpXdGZKZUFnQUFBQUFBd0l2b1JVbXIxZm41dS8rNlhkNnJBSUJTZHlrMU9ZYTlaQUVBNVdINjlPbjc5dTB6Zkg1Q1FrTCt2OTRmV1BzaGFyWDZ3SUVEdi8vK2U3RjNCUVVGeGNZV3ZKL05rU05IVWxKUy91V3FpcGFZbUtoOUdoY1h0MmpSb3V2WHIyc1A1dVhseGNmSEYvdW9yS3lzNzc3N0xpd3NyRVFMOFBmM3YzejVjb2x1a2NYRnhXM1pzaVU1T2ZuWmJuOVZuVHAxNnU3ZHUrSTRQajcrOE9IRHhkNmlWQ3JQblR0WDJOWGp4NC9uMGQ0TkFJQlNZRnJlQzNnaTR2R2p4MHBGZWE4Q0FNcEMyS1A0eGc1TzViMEtBTUFMN2V6WnM5T21UVE5rNXRpeFkzdjA2R0hJekpDUUVGTlRVd01uWjJWbERSZ3d3Tm5aT1RnNE9EMDlQU29xcW9qSkxWcTBjSFIwMUI5WEtCU0RCdzkyY25MYXRtMmJrWkZSYW1ycTlPblQzMzc3N2ExYnR4Ynh0QnMzYml4Y3VIRHk1TW4xNnRYVHVYVG56cDFKa3lZMWFkSWtNRERRMUxSVS9yOU1jSER3MHFWTFo4eVk4Y2tubjRpUlc3ZHVCUVlHTm12V3JGYXRXbUxrd1lNSGt5Wk51bi8vL3E1ZHUxeGNYSXA0V25aMjlycDE2M0p6Yzl1MWE2ZC9WYWxVV2xoWTZBemV1SEZqK2ZMbFNxV3lRWU1HSWhiUHljbFJLcFVLaFNJbkp5YzVPZm5SbzBkLy8vMzNvMGVQSGoxNmxKaVl1SHIxYWdjSEIvbjJzMmZQenAwN3QxbXpadUluY3ZmdTNXM2J0aFcydkJZdFdyUnYzNzZFbjlBejh2WDF2WGp4NHBBaFF6cDI3RmpzNUxDd3NGR2pSaDA3ZHF4cTFhcVNKS2xVcWp0MzdoUXgzOHJLeXMzTlRmd0pxVkdqaHM3VnpNek1DUk1tMUs1ZGUvdjI3Wklrelprekp6dzgzTm5aMmNQRG8rZ0ZiOTY4ZWNXS0ZaMDZkZEs1dEdMRkNqOC92MUdqUm8wZlA3N1k5d0lBQUVya1JVbXJqeno4cTd5WEFBQmw1TGRFZXZRRHdNdkJ5dWJKMzVZVk9XVmRSSm1UazNQdjNyMzE2OWZiMjlzWE1XM1FvRUVaR1JuYUl3OGVQUGp6ejBMM1NMaC8vLzdSbzBjTHZOU2dRWVBLbFN2THB3c1dMSWlQai8vaWl5OU1UVTJ2WDc4K2Z2eDRTMHRMSXlNam5iczBHbzFDb2ZqeHh4OWJ0R2loLzh5VmRIMEF0Z0FBSUFCSlJFRlVLMWZldTNkdjBLQkI0a1puWitmKy9mc0hCUVg5K3V1djc3Ly9mbUdMRk1sNGdabG1qUm8xdkx5OEZpMWE1Ty92LzlWWFgrbGNYYjkrL2RXclZ3dDdiQkhtenAxclpXVWxqcnQwNlJJYUdqcHQyclR3OFBENTgrZFhxRkJCWi9LUkkwZG16cHlabVprNVpzeVlTcFVxUGNQTENhdFhyejV3NE1EeTVjdnIxcTJyUFM3cTMzdjE2aFVaR2ZuRkYxL2s1dVlXZUx1NXVibWpvNk9EZzhPVksxZmVlKys5d2w0bE5UVlZWSGFucDZjbkpTVzV1Ym5KS2YvdDI3ZXRyS3lLVHF1dlhMbXlkdTNhczJmUHBxV2xPVGc0TkcvZWZPVElrYlZyMXk3cG16MTI3RmhBUUlCWXh2dnZ2NitmMGV2UWFEVDUrZmthelpOV2tYLzk5WmVucDJjUjg1czNiNzU1OCtiZmZ2dHR4SWdSWDMzMTFSZGZmS0Y5ZGQrK2ZWbFpXU05IamhTblBqNCszYnAxOC9iMlBuejRjQkVyR1R0MmJFUkV4SVFKRTlhdFc5ZXFWU3Q1Zk1lT0hYNStmbTNhdEJrMWFwUmg3eDRBQUpUQWk1SlczOG5NTUdBV0FMd0tybWVrbGZjU0FBQUdzYTlrS1E1U0U4dm5Yd0ZtWldXWm1KZ1VNVUdPODJRUkVSRXpaODRzYlA3cDA2ZFBuejVkNEtVbFM1YklaZGZidG0wTENRbnAzcjM3d0lFRDVRa2JObXpRcjBVOWQrN2MvLzNmL3hYNHdLaW9xTURBd0xmZmZudlFvRUh5NElnUkkzNzY2YWRaczJidDNyMWJ1eUpZOU4rNGR1MmFpSU9kblozajQrTkZxNDA2ZGVyRXhNU29WQ294emRYVjFkSFJNU2NuUjd1WlE4MmFOZXZXL1gvczNXZGNGRmNYQitDN2xWMTY3d2dvSWtVVUFjV0NncUppMXhpakpzR1dhSXdsaWJGM2pUWEVTRFRHcUxISEJCc3FGZ0lxaW1JQkc2S0k5TjU3MjJYNzd2dmh5akJzWXpVcTVQVThuMlpuNzh6Y0xja1B6NXo5WDVlblQ1L2V1M2RQNldSd1ZaMU9wek1ZRE1WbjE2OWZUMVNyalkyTmp4dzVzblBuVGx6TVZmcTZ0TFcxOSszYnA3UXpkOXk0Y1FVRkJlVHJJb1JPbkRpQnUzcXh6ei8vM01uSmFjK2VQUzR1TGxaV1Z1VERCUUxCdVhQbit2YnRhMjl2bjUrZkx4YUxQL3ZzTTNkM2QyMXRiVGFiZmUzYXRmUG56NTg1YzZaejU4NTZlbnJrQThQQ3dpb3FLaEJDT0VMazc3Ly94cFgweVpNblIwZEhJNFQyNzkvL3l5Ky9SRVJFNFBxN1NDVHEzcjI3am82TzByY0x1M1RwMG9vVks2UlNxWk9UazYydGJVNU9UbVJrNVBYcjEvZnYzejlnd0FBMUI4cXByS3hjdDI0ZG04MGVQbno0eFlzWFEwTkRWNjFhcGZuaENDRnJhK3VqUjQrcUdhQ3ZyNDhRY25OenM3Q3cyTGx6WjlldVhZbG1kcUZRZU9qUUlWZFhWMktQdGJYMXhvMGI5ZlgxRlV2Vk5UVTFseTVkSWg0T0dEQ2dvS0FnSVNFaFBUMmQySm1mbjg5bXMzMThmTWhONjFPblRtV3hXSy8xb2dBQUFBQ2dWRWVwVnFmVXY5dnNPUUFBNkRpNEtwcWtBQUFBZERRR3hrd3FGVW1scUs1YVVGM0dNN0ZVVXJ0OHA4TEN3cFJXVndraWtVaHV6OWl4WXdjTkdxUjBzTCsvLzdoeDQ1WXNXYUwwV1FNREE3d1JGUlcxYWRNbUx5K3ZMVnUya0FjOGZmcFVybzhieDFZb1BWdFpXZG1pUll1MHRMUkNRa0xJQlhjVEU1TU5HemFzV0xGaTBhSkZSNDRjSVQvMTRNR0R4WXNYRXc5bnpacUZOM2J0MnJWdTNUcTVTeDgrZkpqOGNQcjA2V3ZXck5tN2Q2L1N5UkJWOVduVHBxMWN1VkxWbUdYTGxwRWJ6MlV5bWJlM04wSUk1MjR2V2JLRVNxVVNiYit6WjgvR3cvVDE5ZVBpNG9palpzNmMyZERRUUR6a2NybS8vdnFydDdmM2tDRkRpSjBaR1JtclZxMnl0N2MvZlBndzhiWmpFUkVSMWRYVjI3WnRJL1lNSGp5WStFQnhHb2E1dWJsY3FSb2ZpT3ZVdUQ1Kzd0dzV2SC9nd0lIVzF0YTRrOXJJeUlob0ZlZHdPRVNSVjVXNHVMaWhRNGN1Vzdhc1U2ZE91TjkvOCtiTjU4NmRXN3QyN2MyYk54VWI3WldxcjYrZlBYdDJUVTFOU0VqSW1ERmo4dlB6angwNzV1N3VQbTdjT01YQnVibTVPTlljcDViSHhNUVlHUmt4bWN5UkkwZjI3OSsveld2cDYrdi8rdXV2VTZaTVdiSmt5Wmt6WjdwMDZZSVFPbnYyYkVsSlNVVkZoYWVucDVwamQrellNV3pZc01yS3lsMjdkcEgzVTZuVTQ4ZVA4L2w4bVV4R3ZudXhiOTgrOHJEeDQ4ZER0Um9BQUFCNEt6cEt0YnFBeTJudktRQUF3SHRTSnhLMjl4UUFBQUJvaEVLaGRIWTF6RXFwUXdqRng1U01DZTd5bmlld2NPRkM5VWtnbjN6eWlkd2VOcHV0dENNWTA5YldKc2Q5S0RwMzd0ejY5ZXVkblozMzdkc24xM242MjIrL0tVMENVVHhKUTBQRC9QbnphMnBxZHU3YzZlVGtKUGZzaEFrVDR1UGpJeUlpbGk5ZnZuMzdkaWFUaWZjSEJnYmV2bjA3TmpaMjQ4YU5mLzc1cDcyOVBkNXZhR2dZR1JtcGVDR1pURWJNUjF0Ylc4MkwwcEJBSUVBSXZWWVM4WVVMRjRxTGk4bDdKazZjU0g1WVdWbjU2NisvdXJtNXpadzVFKy9adDIvZnVYUG4zTnpjRGh3NElCY2tJcEZJamg0OTZ1VGs1Ty92ci9SeStKUEY4NVJ6NXN3WnZQSFhYMzl0M3J6NS9Qbno1TlJ2THBkNy9mcDFjdm9LWGtsU3JyMWRUbkJ3TUxuQ3kyYXpOMjdjZU9QR2paS1NrdXpzYk1WUFZsRlRVOU5YWDMyVmxwWTJaY3FVQ1JNbUlJUjI3dHc1YWRLa0ZTdFdVQ2dVeFhDUGUvZnViZDY4bVhpNGZmdDIvQVVZT1hKa205ZkNYRjFkMTZ4WnMzNzkrdm56NTErOGVKSFA1Ly8yMjI4SW9Ybno1aEgvWGZCNHZEMTc5dmo2K3BMZloveHljQ08vM0RuRllyR2ZuNStwcWVtVksxYzBuQVlBQUFBQTNsaEhxVlkzaU9XN1FnQUE0UDlWblZESlB6SUJBQUIwVEgyR1dPRnE5ZjJyeFQzNm1uVnlVdGVMK3RZdFhyd1k5L09xd3VjcmlTalp1blhyMmJObmxZNC9lL1lzamtWV3ZORDA2ZFBMeXNyV3JsM2JyVnUzSTBlT0dCb2FybGl4d3REUWNQbnk1WGlNaGtrZ0hBNW56cHc1S1NrcHMyYk5Hak5tak5KcGJOeTRzYVNrNU1xVksyVmxaWHYzN3NVVmVSYUxaV2xwbVppWTZPam8yTFZyMTkyN2QzLzIyV2ZkdW5YRFR5R0VqaDgvSGhjWHQyUEhEbU5qNDlUVTFHWExsdjMwMDA5dWJtNXlKNWRLcFVLaGtFNm52OEV5akZwYVdqTm56dVR6K1JKSjIwbmxiRFk3TVRGUnJscXRSbU5qNDVvMWE2NWV2Um9RRUJBYUdxcVl3bkhtekpuYzNOelpzMmVyYWx2R25kRktQM1QxTm0vZXpPVnlQLzc0NDlMU1Vnc0xDeXFWaXJ2SWNkTzBLb3JOeUV3bTA4N09ycTZ1amdobVVhT2lvbUxod29YUG5qMGJOV3JVeG8wYjhVNWJXOXVqUjQvT21ERmorZkxsOWZYMTVKUVloTkNubjM0NmFkSWtoRkJJU0VoWVdGaFVWSlMxdGJXR1RkeUVLVk9tSkNZbTl1alJnOFZpYmQyNnRhYW1CaUgwMldlZkVRdUIxdFRVN05tenAwZVBIbDkrK2FYaTRVbEpTWldWbGVROXVibTV0YlcxUGo0K3FqTGZlL1hxOVc4U3pBRUFBQUJBMWxHcTFRQUE4T0VRU0tYdFBRVUFBQUNhOHZBMU16K2ZYMUhjSkpPaHYzYTkvSEpsRHd2YnQ5REdxMHBqWXlOT0g3YXhzZm5ubjM4MFBDbzdPeHRIZWVDUzJhQkJnNVRXemtKRFE3dDM3eDRZR0tqNFZNK2VQUkZDbHBhV216WnRHamx5cEs2dWJseGNYRVJFeE9USms0bXdqb1NFaFBMeWNya0RjM056eVEvTHk4c1hMRmlRbkp6ODhjY2ZyMWl4UXRXRTJXejJ3WU1IRnl4WWNQZnUzWEhqeGkxZnZoelh0WVZDWVd4c2JIQndjRU5EdzZsVHB3SUNBbkMxR2lHVWs1TVRHaHJxNHVLQ3d5dU1qWTJGUXVHc1diT09IajBxVjdDK2ZmdjIxMTkvdlhEaFFzVmxHTld6czdPcnI2OUhDSDMzM1hkNFpVTDFMbCsrYkdkblIxdzlLQ2hJOGYwaDUxYUx4V0tjM0pLUWtDQ1grNXlVbE1UaGNINzk5VmZjMGEvcWlyakF6ZVZ5NWZiWDFOVFUxcjVLVnNSTjAwVkZSYmhwbmNsay92YmJieEVSRWFOR2pSbzBhRkQvL3YycnE2c1pESVpJSk9yWnMrZnJycGNva1Vod2RSNm5pNmlSbEpUMHpUZmZWRlJVQkFVRjdkaXhnM3pUeGRYVjljaVJJMTk4OGNYbXpadnYzcjI3YmRzMm9vNU1vOUh3OXkwK1BoNVBuc1ZpU1NRUy9BMVhUMGRIaC9qZFFFaElDRTR5T1hQbURINnhtci9HUC83NDQ4YU5HNHI3cjErL3JxcGF2WC8vZnZXTFZRSUFBQUJBYzFDdEJnQUFBQUFBUUowcDgxMzJyRWxFQ0RYV0NmZHVTQndiN05UTHo1ek9VTmZ5L01idTNidW5KbGhadlNsVHB1REY2d1lPSEVqT2ZDQ0Vob2E2dXJyT25UdFh6VWx3dEVoalkrUEdqUnZOemMyWExWdEdQSFh3NEVIMVNTREp5Y2xmZi8xMVZWWFZoQWtUdG16Wm9yNGxsc1ZpN2R1M2I4dVdMYWRQbjE2eVpFbEVSTVRCZ3dmdjNMblQyTmc0YXRRb3VjRjhQbi9wMHFWME92M25uMy9HSGRNV0ZoWi8vdm5udEduVGxCYXMzd3o1eFpxYm0rT0twMUszYjk4K2R1eVkzQ0V6Wjg1c2FtcFNIRnhYVi9mMzMzOXp1VndMQzR2UFAvOWNWY2YzamgwN2NCZXduTmpZV0dMWlJweGJIUmtaaVdPZE1UTXpzOVRVVkxrWTVZVUxGeEt6U2twS0dqcDBLRTdZV0w1OGVVRkJnVlFxdGJhMkhqdDI3T3UyTFYrNmRLbW1wcVovLy81cUFtcEVJdEhodzRmMzd0MHJGQXJuekpsRC9EN2c0TUdEang4L1hyVnFsWU9EUS9mdTNjUER3Ny81NXB2WTJOalJvMGZQblR1WHZFcGhhbW9xdmdzaUVvbDRQQjZIdzFIOFNpZ0tDQWc0Y09BQThiQzh2SHpGaWhVV0ZoYUJnWUZoWVdFblRwd2d6bytiMDU4OWUwYU10N0t5SW5LMGYvNzVaM0oxdTd5OGZNS0VDZDdlM2poUlJDbjFpMVVDQUFBQTRMVkF0Um9BQUFBQUFBQjFyTzExQXoreXYzRWhIeUVrRWtqUEg4NklETXQyZERFd05HSHA2S2xjQXRFMzBFclBrUG02MXhveFlzU0lFU053LzZ6aWtvWktzZGxzWXFVK21VeDI0Y0lGTllOemMzUFBueit2OUNrNm5VNFU3TFpzMlZKY1hMeHIxeTdjeU14bXM1MmNuSGJzMktGWUZINzU4dVd5WmN0d0lyQ1ptUm1kVHYvbW0yK3NyYTBQSGp6WTVzeU5qWTAzYmRvVUdCaTRmdjM2R1RObVVDaVVLMWV1ZE8zYTFkblpHWmRsaVJlMWN1WEtsSlNVM2J0MzI5blpFZnVOakl5T0hqMDZkZXBVelF2V2QrN2NJWHFRQ2FOSGoxWmNsNUxGWXFsWjFxK29xRWh4NTZlZmZpcTNSeVFTblRwMTZ2VHAwMXd1ZDhLRUNhdFhyNVpiVTVFUUh4OS82dFNwanovKytOcTFhM0pQaFlXRnllMzUrKysveVErOXZMeldyRmxEYm5iKzQ0OC9hRFFhanJsd2QzZWZQWHMyWHBXUnorZmpieGRCS3BXcWo1b2hlL2p3NGFaTm0raDB1cHBvNzhURXhIWHIxbVZsWmJIWjdKMDdkNUtqWUZKU1VtN2R1a1dVMFR0MTZuVDY5T25ObXplSGg0ZHYzNzc5d0lFRGUvYnN3VkV6Wjg2Y1liUFpQQjV2N2RxMVFxSHcxMTkvbGZzNlJVUkVSRVpHN3R1M2oxejZOekV4SVkvUjFkVjFkSFNjTjIvZWt5ZFBFRUpIang1Vm5DcGVseEpIZVJCZmZya005RDE3OWtna2t1blRwNnY2N0FBQUFBRHdka0cxR2dBQUFBQUFnRFlFVHJTbk02blh3L09rRWhsQ1NNQ1RwRDFWMGdaTDV1cGw4Z2JWYXNLcFU2ZCsrdWtuOG5xSk1wbU16K2RyYVdtUnk0dDhQdi9UVHovZHNHRURmaWlSU0hCN3RTb1BIang0OE9DQjBxZlliRFl1MkowOGVUSWlJZ0loMUtWTEY5elBtNVdWOWVXWFg2YWxwYVdscFNrZStPV1hYMlpsWmZGNFBGOWYzOHVYTCt2cjYwK2NPREVsSmFYTjEranU3djdKSjUvNCsvdkh4TVF3R0F5QlFIRHo1czBCQXdaRVJVVlZWMWZqZWlLZnp4Y0toVmV2WHYzMDAwOGZQMzVzWldXRlEwc1FRb2NPSFRwejVzeVdMVnUyYk5taVlaUnpYbDZlWXN5MHU3dTdZclc2b0tCQU1iV1owR2FxdFZnc3ZuRGh3cjU5KzRxTGk3VzF0VmV1WE5tM2I5K1NrcEtTa2hKaWpJNk9EaEViL2V6WnM4NmRPNjlkdTFheFd2M2JiNzhSZGZQS3lzcWdvS0FsUzVhUXM4SnBOQnFMeGVyZXZmdjE2OWNkSFIyZG5KekN3OE8xdExRbVQ1Nk1CeVFsSlUyWk1rWHBQSGZ0MnFYaEFvWmhZV0hidG0yalVDaWhvYUhFUjZEbytQSGpXVmxadnI2K1c3WnNVUitLalc4SmJOMjZkZno0OFpzMmJhcXJxM054Y1VFSVZWZFhuejkvZnVqUW9WZXVYQWtPRGw2N2R1M01tVFBEd3NMSXhlakV4RVNFVVAvKy9ZbDJhVG0vL1BJTGpVWTdlUENnam80T3JsYmZ2SG1UbkZ2ZHIxKy9XYk5tTFYyNmxIeFVTVW1KMHI1K2hORFNwVXZWOTZIYjJOaEVSa2FxZjcwQUFBQUEwQVJVcXdFQUFBQUFBR2dEaFlJQ3h0cTVlWm5jaXk1K2VyOWNKR2g3QllMWGpGaFFRazlQNy9Iang4VEQxTlRVQ1JNbUhEeDQwTmZYbDlnNWZ2eDQ4aUYwT3YzWnMyZUtwOXE5ZS9lUkkwZE1UVTJaVE9ibHk1Zmx3aWlhbXBxMHRiVnhNZTdldlh0YnRtekJuYTM0MmFTa3BEVnIxaWlkb1V3bWs4bGt1SG8rZlBod1gxOWYzSXNkRmhaRzFIT0Rnb0tzcmEwVk8xdEhqUnBGNUNjd0dBemNUczduODIvY3VFR2tCdi94eHg5NGhjQ3paOC9hMnRyNitmazFORFFRcGRKTGx5N1I2ZlNBZ0FBL1B6OE5GMVNjTm0yYWhrRXJKaVltUk81MlNrcks4ZVBIcDAyYjV1SGhnZmM4ZlBnd1BEeGM2WUYxZFhWbno1Nzk2NisveXNySzhKNm1wcVlmZi94UmNhU2ZuOS9odzRmeDlzaVJJd01DQXVTNmVqRXRMUzNpamRMVzFtWXdHRFUxTlVxako3Nzk5dHZaczJjdldiSkU2Y1JtelpybDZ1cEtQQ3dwS2RtMWE1ZmE5NkRsRmExZHUvYjY5ZXQyZG5haG9hRTlldlJRTTNqdDJyVjkrL2FkT25XcTVoa2pmZnIwaVlpSXlNL1B4MnRJSGpod2dNVmlEUnMyN01xVkt4NGVIb2NQSHo1NzlxeWhvV0ZrWkdSOGZQeDMzMzFuWm1aR0hKdWFtcnAvLy80Tkd6WVFsV2g4TCtITW1UTjZlbnJmZnZ1dGhuUEE5UFQwNU5yRzkrM2J4K1B4NXMyYnB5YjVCTU9UQndBQUFNQy9COVZxQUFBQUFBQUFOR0p1by8zUmwxM0hCSGZKeTZqbjFBczVEU0lCVDJXUDdiOXByTVlhR3h0eE1BS0c2Nzl6NTg0bFYyWTVISTZYbHhmNUtNVnUwOE9IRHg4NWNtVFNwRWxUcDA2ZE5HblNwVXVYUHZ2c00rSVN2L3p5eXovLy9IUDY5R2w3ZS92TXpNejU4K2RiV2xwT216WnQrL2J0ZU15RUNSTW1USmlnZElabnpweFp0MjdkeFlzWDVSYnJJK1lnRUFpcXE2dDlmSHdVcTZ0Q29WQ3VPR3RzYkp5ZW5vNjM4L0x5Z29LQzVCYXZDd3dNakk2T1hybHlwYkd4OGNPSEQvUHk4bkJ0VWNOU3RlYldybDByRUFpY25KendRMjF0N2VQSGozdDdleE50eVA3Ky9zSEJ3WEs5dzQ4ZVBRb1BENCtPanNiZHVQMzc5MWZUNTQ1ak9najI5dmFhVEl4Q29WaFpXY210YklseHVWeXBWRXJVVENzcUtrNmVQSWtRc3JXMXhURWd2cjYrNURjek5UVlZrMnAxYm03dTdObXppNHFLSmsyYXRIcjE2allEbXMzTXpCUVRVZHBFcDlOeEkzOTZldnBmZi8wMVo4NGNMUzB0L0pTbnA2ZW5wNmRNSnR1M2IxOVZWZFhxMWF2SkI5YlgxMGRIUjV1Wm1hMWR1NWJZK2VqUm81cWFHcmwyY3FsVUtoYUxpVzE4cjRYWVE2RlFhRFNhbnA3ZXpKa3ppVVAyNzk5ZlYxYzNaY29VTmNrbkFBQUFBSGpyb0ZvTkFBQUFBQURBYTJCb1VidDZHTDJIQytucDZkMitmWnQ0bUpHUk1YWHExTjI3ZDVOTDJGT25UbFZ6QnJGWXZHM2J0ci8vL252MDZOR2JObTJpMFdoanhvelp1WE5uLy83OU8zWHFGQkVSOGNzdnYxUlVWUFRzMmJPNnV0cmUzdDdDd3NMTXpPeVBQLzRnOG54cmFtcmk0K05WbmYvRml4YzRERG96TXhPdjdvaDdxd2twS1NsU3FiUmJ0MjZLeC9KNFBITE9pU2ErK09LTDZPam9IMy84TVNRa0JNZWtxQXE0ZUdPcHFhbEpTVWw0KzlHalIzZ0QxOURqNCtQcjZ1cklnNU9Ta3VoME9sNlhNaU1qWTlxMGFUS1p6TW5KYWZyMDZaczNielkzTjVjcjRwTzljWVhkemMzdDZkT25pdnR4ZGdyUmQ1eVhsN2R4NDBaYzR2L3FxNi9lN0ZwbFpXWEJ3Y0VORFExeUNkVHZ6dVBIajNWMGRHYk5taVgzR3E5ZnY1NlptYmxreVJLNU94eDkrL2J0MDZmUHFWT25aczZjYVd0cmkzZEdSMGZqZG5YeXlBRURCc2hkNjlDaFE0Y09IY0xiTGk0dUZ5OWVKRDhiSFIyOWUvZHVMUzB0WDEvZjJOaFlOWE8ydExRa042MERBQUFBNEYrQ2FqVUFBQUFBQUFBZEVaZkxuVFZyRnZFUVIzT0VoSVNRTXdjS0Nnckl4V3V5M056Y3RXdlg0aXlSSFR0MjBHZzBoTkNhTld2aTQrUG56NTlQb1ZDeXNySjhmSHkyYjkvdTUrZUhEOUhYMTc5dzRZS2VuaDVScmM3SnlWbThlTEg2ZWY3MDAwOTRBNGRXazUrNmZ2MDZMaW5LSFNLUlNIZzhYcHVOdWtWRlJiZHUzU292TDhkVjZaNDlldzRiTnV6aXhZc1VDaVU1T1huKy9QbmsvSWUzSWk0dUxqUTBsTVZpa1lNc2NDdHVSRVRFcFV1WHlJTkZJaEdEd2NEVmFtZG41NVVyVjNidTNIbmd3SUVVQ21YTGxpMmxwYVZSVVZHcUxxUmgwTFljbVV6bTdlMGRIUjJkbjUrUDI3R0ZRaUdUeWNRZk56bFEyOHZMYS8vKy9UaGxKU01qNHcydWhUTllxcXFxTk0rMi92ZHdQb3hjN0laTUp0dTdkNitob1NFNXJadnc3YmZmQmdjSDc5bXpKeVFrQkw4RDE2OWY3OUtsaTl3OWtoVXJWaEIzUjNnOFhraElpSitmMzlDaFEvRWV1U3RldTNadHlaSWxlRm5GTnIvL1k4ZU8vZm5ubjkvMEZRTUFBQUJBSGxTcndmdkRvRkJNdFZobUxMYVpGa3NvbGQ2cExHdnZHWUdPUzQvT2FCU0wybnNXQUFBQVFIdlMwdEthTjI4ZThiQ29xR2pMbGkzanhvMGpsK0cyYk5taWVDQ1h5ejE2OU9pQkF3Zm9kTHFucDJkU1VoSXVWZU8wamIxNzkwNmZQbDBvRlA3d3d3K0tyZGs0TllMZzQrT1RrcExDNFhBMmJ0d1lHQmdvVjdVTUR3L2ZzR0hEeFlzWGNXaUdYTDl3YlczdDJiTm43ZXpzRkpjcmJHaG93T3M2a25mR3hzYkd4TVNVTnlOZW5iMjlQZEZEdldiTm1vU0VoSWlJQ0FjSGg3bHo1MnIyUnI2MnlNaElvbEVYMTl3WExsd1lFaElpOS9KLy9QSEhVNmRPRVEvSklSSzRUZmo1OCtlcUxrSEVnbXNvTFMxdHg0NGRjK2JNR1RKa3lOYXRXNk9qby9ITGo0aUkrUFBQUDArZE9wV2RuWTBRK3YzMzMzRVROSjFPeDhWV3dzS0ZDOG5yYzhwa012VlhyS3VydTNIamhybTUrWHNyVlNPRWpJeU1GR05uTGwyNmxKYVd0bno1Y3FXM04zcjM3dDI3ZCs5TGx5N05temZQd2NIaDl1M2JWVlZWaWwvc0NSTW1rRmRaREFrSmNYVjFWUnBhOHVlZmYyN2J0czNJeU9qWXNXT1dscGJrRlRWMzc5NTk2dFNweU1oSThtMFNJclFFQUFBQUFHOEZWS3ZialRGVDY5dHUzZkgyeS9yYU13VTU1R2NOR0l6SWdGZC9GdzY3R2NsVHZleDROejJESGtiRzdnYkdiZ2FHanJwNkE2NWRFa3JiWHZibi9kT20wV28vbWNscy9oTzVxSWxyRnhIMlRxL0lwRksxYWErKzRWS1pyRUhqMGllTlFyazNmRnlEU0ZRbDRGZnllZnN5WDZZMTFCUFAwaW1VNVc0OTkyZW0xZ2dGYlo1cVNxZk9mdWFXYVExMTZRMzFhZlYxUlR5dTRoZ0tRc2Y3QlR5cnJiNVpYdktzdHJyTkR5L0l5blplVjdmUDc5M2tTc1JxaHAwYU1NUko3OVUvVVk3blpPekpTR2x6dHJHQlkwUXlhWEpkell1Nm1sUDUyV3ErZGUrSWo3SHAxMTNkWEEwTVhmUU5HVlNxOWZtL09HSjFyeEVBQUFENHY4VGhjT3JxNm5yMzdoMGFHdHExYTFkaVArNzJ0Yk96SSsvY3VIR2p0cloyVVZHUnZyNit2cjQrajhjN2ZQandpUk1uNnVycWNOLzBsU3RYaUdnTHpNcks2c0NCQS9Qbno5KytmWHQ5Zlgxd2NMRDZIbWM2blk0N3BwY3ZYMDZuMDhtMVMxejlwRktwaXJrV0VvbGsyYkpsalkyTnExZXZWbHh3cjdpNEdLOWtTTjZabHBZV0d4dHJiMi92NnVycTQrTVRGaGEyZE9uU29LQWdLeXNyWWt4cGFTbXV2RGMwTkx4OCtWSXVzL3M5azhsa2F0WVNIRHQyTE83MlZZb2NJYTBLN3VrdUtTbFpzV0xGeFlzWERRd01xRlNxcmEydHI2OXZXRmpZakJreldDeFdSVVZGWGw2ZXRyWjJmSHk4c2JFeGw4djk5dHR2aFVLaFlnbDE0c1NKT0JzYUt5OHZQM0xraUpxcjUrVGt5R1N5dXJxNkVTTkdLRDdidDI5Zm5EVHlybkc1M05EUVVGdGIyK0RnWUZWalpzK2UvZWpSbzk5Ly8vMm5uMzQ2ZS9hc1lneUloaG9hR3Rhdlh4OFZGV1ZwYVhuNDhHRWl1SnlBMjlnTkRBemVlbE0vQUFBQUFBaFFyWDVEaDN3SGVScVphREFRSVlUdVZKUituNWdndDlPWXFiWEI0OVdmMStjS2MrV3ExUXdxZFlDWkJkNm1xVjFRZTIzM1hzR09MZjlpR1d4aGZiVzBTTlZnUHpPTFNaMDZhemh0OWNJTGN1NVdsbXMrdmtraWVWUmRTYndvVzIwZGV4M2RmQzVIL1ZGcjNIdjFNdGIwZlg1ZVc3UHBSU0x4OERNSHA2TjkvZkYydFVCZ2V1NVB1ZkZmTzdsdTZ1bFQxTVF0YXVKRWxSVHV5MHpGKzdzYkdQbWFtQlBEZHFlL0lMYTFxTlF6ZmtQSDJkclA3dUl5SWU3YTg3b2E5Vk9hYk45NW9wMGozbzZyS1BXUHVhSTRacEM1MVRUSHJ0TWN1eUtFYW9TQ2dkY3V2V3lvVXh5R0xYSHhDT25sUzZOUS9oazhZbFJzdEpxQ2RYZERZM2VEVjVHYTBTV0Y2dWVKRUxKaGF3ZFlXQ0dFaGxuYTFBZ0ZmK1ptdG5tSUprNzBDekJqS1kra1hKbjBNS20ybXJ5bnFJbjd1WU1UcTduNWE2S2RvNnBwR0RLWXVuU0dtdXNXOGJpY3liUFVESkJ6TENkOTRlUDdtbzhIQUFBQTNwMm9xS2l0VzdjcTdzZk5zS3RXclNKM3lCSVdMRmd3Wjg0Y0pwTjU5KzVkUFQyOTlldlhqeG8xaWx4TDVmUDVOMi9lUEh2MjdQUG56NTg4ZVhMbXpKbnZ2LzgrTkRUMHlKRWpvMGFOR2o1OGVJOGVQVlNWcmFsVTZvNGRPNXFhbXM2ZlB6OXMyRENpTm8wYmhCWG53K1Z5bHl4WmN1Zk9uV0hEaGsyY09GSHhoRGdqV0M3dGQ5NjhlVVF2ZVY1ZVhsaFltSk9URTdHU29VUWlPWHo0OEo0OWU1aE01dHk1Y3c4ZlBod2NIUHpsbDEvT25Uc1hSNlB3K1h6Y0JvdEROa1FpRVpmYjBpZ2dFQWh3a0RkNUo0RkdveW11VHFsVVkyUGp2WHYzZEhSMFJDTFJyVnUzNUFydWIxZFdWaFpDYU1PR0RWcGFXblBtekxHM3Q4ZjE2OFdMRjArWk11WEhIMy9jdUhGallXRmhwMDZkR2hzYkh6NThPR2JNR0Q4L1A3d2tvTGUzTjNFZUd4dWJWYXRXQlFZRzJ0blpFVHNiR2hxOHZMeDY5T2loNnVyNGpSSUtoVW9YZGRSd1djaC9Mek16azA2bkwxMjZsRngvcjZxcXdwOGFmdWp2NysvdTdrNmowU29xS203ZnZ1M3M3S3hZYUU1TVRDUitOOURZMklodkF6eDQ4SUFZWUc1dWZ2ZnUzYWlvcUlFREIrN1lzY1BJNkgxazB3TUFBQUJBMFlkVnJUWmlNcWZhZHhsaVlkUEwyTVNjeFdaUmFYVWlZVXBkN2RYU3drUFphVldDdGx0bENTNzZodDdHcGhvT0x1TTFJWVN5eHIzNkFlUGVqSmUvcENVckhVbEJ5TmZFL0dWOXJkeCtQVHJEeTlnMHJxS1VSYVBKRmEvRDhyTEoxZXJKblRyZmE1MndJWkhKaUNaWlR5UFQ3NW9idXYrbHJNWUd1V3ExcTc3aG94RWZxVGxFcS9rUFNpeDF6R1NwaWw4Z0Z2TzQzUzZmUVFnTk5MY01zckpWT2thUklZT3A0VWhzakUwbk15MldtUmFybDVGSlFsVUZzZC9YdEtWVVhjYm41WEFhaVlmbkJ3MGZaVzJIRUhMVTFZc1BHai90ZnV6NXdqdzFseGhnWmtsc2h4Y28rVU1mSVJUczJQTEhORmNzVGxOZHFsN2c3UGF6MTZ2WXgwSG1WcEdEUjR5S2pXclNvQU5hazNiN0lLdVdmNzM4VTF3Z1VmSFJqTE94TjIvcjMzSlpqUTIzS2tyeDltQkxheHUyOG4vMzdzdDhlWGZZT0xtZFROSS9kdy81RHZxOXQ1L2NnTTRYVDFZSStGdDYraXh3ZGxjekIvYXBJenF2czNnUmkvWmgvYzhRQUFCQWg4WGhjQVlPSElpWGlaT1RsWlgxNVpkZi92VFRUNHJCR2xoZFhaMmhvZUcrZmZ0MGRIUndFeWhDcUw2K0hvZjJYcjkrbmN2bGFtbHBCUVVGNFp6bGlJaUl2Ly8rKzlDaFEyRmhZV0ZoWVYyN2RyMXc0UUtEb2Z4K01JUEIyTHQzTDRQQnVIRGh3dlA4RU92V0FBQWdBRWxFUVZUbnoxa3Nsa1FpdVh6NU1vMUdzN1JzK1lOSElwRmN2WG8xSkNTa3JLd3NJQ0NBeVBOZHRXb1ZqOGZUMTllbjArbloyZGtKQ1FtZE8zZFdYUGhPS1lsRWN1M2F0ZDkrK3kwcks4dmUzdjdYWDM5MWNYRVpNR0RBOHVYTC8vampqOU9uVDArZE9uWENoQW03ZHUyNmV2VXFjZFNCQXdjT0hEZ2dkNm9USjA2Y09IRkM4UkplWGw0blQ1N1VaREowT24zeDRzVzRMRTZuMDlYMEYxKytmSms4SHprOEhxOXo1emFhU0hEcWQyQmc0T3JWcTYydHJjZU1HVk5jWFB6Nzc3OFBHREJnenB3NUJ3OGV6TXJLU2t0TEN3Z0lDQThQNS9QNS92Nyt3NGNQUndpdFc3ZnV5Wk1uZ3djUDd0Mjd0N201dWI2K1BvMUd3MmVUeVdSU3FWUWlrVWlsVXJGWS9PTEZpMjdkdW8wYU5Vcng2Z01IRHNUTFM3WXZUMC9QYTlldTBXaTAxTlRVUTRjTzZlbnA4Zm44SzFldTJOblpFZDlWQ29VU0hoNU9wVktUa3BMTXpNeVV2cHdGQ3hiSTdZbU1qSXlNakNRZVRwMDZkZjM2OVN3V2E5S2tTYlcxdGNlT0hWTThTV3BxS2tMb3pKa3ppdmQxbkoyZCsvZnYvelplTVFBQUFQQ2grMUFLTklZTTV0cnV2UloyYzllaXRpcVltbW14QWl5c0FpeXNWcnA3em5rUWQxWkZQZkd0NktMN2FzMFpFNmJ5YURNVHB0YXowUi9ic0hWbXhOLzZwNlNBL05RWW0wNWhBNGJrY2hyWmRMcWxpazVWN0lzdTNiN28wbXBGa1NjMVZUN1JGOTdHSzJnRGpVSjVyZm9ndTNYeG11eTF6dk5tV0ZUYVlFdHI0dUhOc2hKaXU1K3BCYkVkMzdvaXZ5c3RPY0RDQ2dlTWFOUG9aLzJHTG52NklGVEZ2UWRYZlVPTDVnOUxodEM1UWlYZkxtMGE3Uk5TdC90ZnVabHE2c3BIc3RPbk9YWWwrcjc5emEwdStRZU51WFdWTDFWU3NDYmYxUkFvR3lEblU0ZVdYNGJlS0MvUlZmZ0l4RklaWHlwWjNkMlQzSGl1MU45NVdVUzFXZzFLV3g4MGcwcGxLUFJxVWRYKzFFQXB2a1RDVlpFb1lnSTVnd0FBQURxWUV5ZE83TnExUzgyQTc3NzdUdFZUSTBlTzNMVnJsMXhQNk0yYk4zRzZzYmUzOS9qeDQwZU9IRWtzaE1oZ01HYk9uUG41NTUvZnZuMDdOalkyT0RoWVZhbWFHSS9yNldGaHIvTGNURTFOMTYxYlIxNzFjZkhpeGRIUjBTd1dhOW15WlY5ODhRWFJkaTBRQ0c3Y3VDRVVDaEZDdXJxNkFRRUJhOWFzVVg4NUROZm95OHJLNkhUNjlPblRGeTFhaEF1RnZyNitseTVkMnJObno4bVRKdzhjT0VDbFVnTUNBaXdzTE5vOG9WSkUwL0hFaVJQNzkrOXZicTd5cngwMm0zMysvSGsrbjArajBlenM3T1JXNXlQcjBhT0gwcjV5Yk9mT25XM09LaVFrNU9IRGg1TW5UOFlQUTBOREowK2V2SERod2x1M2JpMWR1dFRVMVBUdzRjTmFXbG96Wjg0c0tpcXlzckxDNlNJalI0NzA5Zlc5Y3VWS1RFek00OGVQeTh2THhXcWoxWGJzMk5IbVROb1g3cUhXMDlPN2N1WFY3eFR0N2UwM2JOaEFIb08vYVo2ZW5qZHUzRkM2Z3VXRkN4ZmtsZ0NWbzZPalE2UFI4SnFabFpXVnF2NHpaTFBaQnc4ZVZOei8wVWNmUWJVYUFBQUFlQ3MrbEdwMXNHUFhKYTRxZithR0VESmdNRThOQ0JSTFl5NFVxV3VWSlZ3dXprOXJxR05TcWRPYSs1cWYxVlkvcnFsQ0NGbXp0VWRhdi9wN042YXNPSi9MZWRZNjdrQ1ZhcUdBTDVFZ2hENjJjNVNyVm45azU0QVFZdFBwUlUwYzlkVnF6VWxrTXY1ckJoTXJkbllqaEhSbzlLRldOaFNFc2hvYjNzckUzby9CRnRaRXFuV2RVUGlvcHBMOEZMRjl2NnBWdGZwNldYSFF6WDhpQTBicU14aTRjanJBekdKWFdyTFNFdk13S3h0aSswbE5aWk5ZVEhSL0M2UVMzUEQrcVlPVEFha2wvTTljZFN1Mjh5U1NNYmVpRTRJbUVIYytBaTF0d2djTy9TanVta2loRlpwYzUyMXFLLzNaaXNVbXYrcWpmZjJKRUJYQ2piTGlvVGYvVVg4ZU5iSTVEWG1jUmhNdEZoR2hJNWJKc2ptdnZqTmFWSnF0dGs2MVFGQW5hdlVUQndNR1U0L0JLR3BxK2NXdVdQYmFzZXlIczlOVXBYendwMzRoZHdjTEFBQUFhRi9rTkl5M1l1blNwWW1KaWNIQndlUVVDRElHZ3pGMDZOQ2hRNGRxZU1KcDA2Wk5tellOUjFJb1pvQ3NXYk9tUzVjdW4zLyt1VnhFUm1ob0tONFFpVVNhRktrSlRrNU9YbDVlcHFhbTA2Wk5JMUpCTUFNRGc3VnIxMzd4eFJkWHIxNmRNV09HMG9DVTEyVm1abVptWnFaK2pJdUxpeWFuc3JlM0p3ck5pdmJ0MjlmbUdSd2NIQndjSE1qWFhiMTZkVzF0TFY0K2NlYk1tY1M2am01dWJ0cmEyc1FiYTJ4c1BIMzY5T25UcCtPSFlyRllMQmJqZm1xcFZDcTN2cUw2R203SFlXdHJtNTZlTHBWSzFYL1FkRHFkZlB1RVlHbHBxWG5ZZExkdTNlVFMzZ0VBQUFEdzNud28xV281VFJLeFNDbzFhQjBjUWFWUWZ1L2pkNjIwU1AzaWRWakl5MmM0V29Tb1Z2OVRVcmo2MlNPRTBGQkxHNkphdlRjakphSW9YL09KUlJZWGZOdXQrM0FyV3gxU0ppK2JSc2NuL0RzMzA4LzgxUTh0SDFaWFpqYTJMUDAzM3RZZXgvZytxcTdNSU8xSENPVndsQmVSbzBzS3g5eFcrZU5FcGE3NEI0MjJhZldQQkNhVldqRnBtamFOZnF1ODlKdkg5NGo5ajZvci85RWdLMW1WQnBFUWJ3VGZ2OG1pcXZ1V2J1emgvV1hyWG5JTmpiWnArUWRiWEVVcDBlaU5BN1dKcDVKcXErVzZqSk5xcThmZnZuclJQMGlmd2JoV1dqVDdRWngyODRBbXNWaUswRjZmQWY0V1ZnZ2hLN1kyY1pTUHNWbnRKek9JaDRlejAyYy9pRU1JemV2cVJ1eVVJWFJyNkZqRnFlN1BUTjJZL0FSdlZ3a0VJMk9qNG9kUElKcUNHVlFxbTBZWEthd2h5YUMwL0IzZjJOWUtrd3U3dWF1UFIvLzNqdVZrYkhueGRMR0xCNjVXaTZUU094V2xUcGRPdStnYnJISHZOYzdXQVNIVUtCWU91bjY1aE5kRUhCVTNkT3hBYzB1K1JISW1QK2RBVm1vNW40ZjNIOC9KeE9FdDZ6eThuUFVNOE8yaW4xT2ZFd2NLU2Uza3c2eHMvK3F2ZkNFajhyc0VBQUFBL0Y4S0NnckMwUit2WmZ6NDhlUEhqMWN6UUZYRjBOemMvTnR2djFWem9JYWxhZ2NIQnlLRzRwZGZmbEV6MHRyYWV0YXMxMWlzNGcwTUd6YnNkVE14a3BPVi8vYU9FQnNicTNULzQ4ZVAxUncxZGVwVW1iSzROaXFWT21qUUlGVkgwZWwweFdVdzM3OWR1M2FwLzkwQTJlREJnNVcrNTI5d1QyTFJva1U0eXhzQUFBQUEvd250LzFmTCs1VERhUXhOZTM2eE1MK0l4MFVJV2JEWVAvVHdudXZVc3JxTEpZc2RaRzJyUG9sWUZSbFNudlA3V25DMW1rV2prUnRkSjlnNjRFcjA4WndNb2xwOU5EdDlmMVlxTVNacjNCUmRYUVpDNk0vY3pOOHlVdjc5VERRa2xFcnp1UnhYZlVOdkUxTnlzZk5oZFFWUllQMDNxZ1FDaE5UbGlYUGFxc09xMGsyLzVXZWI0Mnp0RzFXc3lIZDlpSkxZTzhKd0s5dWFTUzAxNkg1WEx5WlVWOWpyNkJMTEc2cm5aMlpCVGorbklHU2hySEdlMVRveUpiT3hZZUtkYTllSGpHWlNxWHZTVTc1UGpGZWFNVTIrNGNFUnFYdVhkT2wwY3RGY2N6K21KRlVMWDMwNlBzYW1VK3k3dEhVRUd0TDh4YjVWVVZvdkVpR0U4cm1jYnZxR3VGZmRRVWZ2bjRBUmZ0Y3ZjY1JpaE5CWFRpNER6UzBSUXU0R1JzT3NiSGFrUGlQTzg2aW04bEZOSlkxQytiM1BxMkRyQzBWNWYrVmxLYjJvczU0QnJtZ0RBQUFBQVB6WFVkNXhod0VBQUFBQVFQdjZVS3JWRXBuMGgrVEVyUzhTeVlFSjVYemV2SWQzdlkxTmZZeGJmdTduYld5cWViV2EzSTRxZlF2RmFuU3JvcFFqRnVuU0dVUjNOa0lJdDI4L3FxNU1icjM2WXQwbk0rak5uYUZFZSs5T3I3NC9ldlloeGx3dksvb283cnJTYTNYUjAxL3Axdk8xcHRkRlQ4bnZCSlByYWx6MURmWG9ESEw5RjRkTEJGa3IvOEZwbXhLcXl0TWE2alVZK09ZNndwLzVxOTE3YVRKTXBMQkdZbHhGMmJ5SGQya1V5c0hzTkZWSGtTT2hEWmpxMXA5YzZlWnAxSnlsWHNEbHhGV1VFdXQyOGlXUzAvblplRHRGWWZIUHc5bnBXYzJkK3pNN083ZFpyYVpSS0FQTnJmRDJ3NnFLaUVIRDhiYVVkS2ZIUkl2MVYvOGhlRHVRRkN3dWtjbE9EZ2hFQ04ydkxQK3B1V3p0YVdTaTExeVVqeWt0Vm5WZGlVeW1LajhFWWtBQUFBQUFBQUFBQUFBQU9vNFBwVnA5T0R0ZHFGRHl3OWtMY1JWbDVHcTFJYVB0VmRmOHpDeTZHeGdqaFBSSldTSzlqRXkrZG5KRkNMa1l0QlJ0ZzZ6c0xGbmFDQ0c1SEdwVmhGTHBnY3hVamxoOHZiUm9jdlBpZTF0VG5rNXU3S3k0YkowdW5hR1kzc0NrVXBtazM4ZXhhU28vWWhkOXcrMmt1dlliZTFGWGc2ZnFSV29UUmdpNUd4b3JaaDlyNkp2SDk0bHF0U1dMVFZjZDE2QkxmNDNjdy9jdmg5TllLWGdWWG1ITjFySFRibGs5M012SWhIeFBnaWVSU0VtM1VwaWtCUWFGeXRaSVBKS2o3dWVvVENxVjNKSHRvS09uYXFRbGkwMk9kRi8yOU1IbDRueWlXbDB2RXM1TXVOM1dxOVNVajdHcGZ2T1BmMitVRjYvcHJxUlliNnV0WTZzdHY4WTZYbElTYjVEcnprRld0bmlESXhZOXJLNVFkZDM5bVM4aHR4b0FBQUFBQUFBQUFBQ2c0L3RRcXRWS1M5V1lWdXZzc3hxaHV0d0piS3A5bHdYTzduSTdSOXQwa3N0MFJnaDkzZlZWek1oWWpST2lsejU5Z0JBeTFXb3BtdCtyTEx0YVdxUTRjbmY2QzZKYVBiT3pNNDdodmxWZStxeXUya2xYWDNFeTcwaGFReDNlNkdWczB0YllOL0Z5ekNkRTUrOWJkSzR3OTRWQ3MzQnZFN1ArcHErV2t1ZExKQWRJV1N1YUtPVTN5ZTNaL0NMeFdNNnJoUk5YdXZVazN4NzRxWmN2c1YzTzUzVytlTEtKdE9qbGJ1OSszM2JyanJkRlVxbTlqdTVwdjBDNWs4ZFhsbitmbUtCMEpuTHZHRG1KVzA0NW54ZFZVb2lYOFV5cHJ6MWJrQ01YUFBJV0VmazJpVFZWaFZ4dVc4UGI5a256SFozRW1pb0xWa3RLZUpXQXp5ZVYrS2ZZZC9FenMxUjZCaWFVcWdFQUFBQUFBQUFBQUFBNmpBK2xXcTBLQmFGQnpUMmIyUE82NnZhYkRscmw3b21Mem14U3hmQ0hIajQ0Q3lLeXVGV0Q5aEpTcFhLTVRTZDg0TG5DM044eVVpYlpPYjYzYW5WcS9hdHF0WWRocTFXMnhWSXBWNnhrdlVvYWhVTFVROFV5bVVDaXBIR1k2Q1ptVUNqdm9sU05FTnFYcWFRUy9YVGtSR0w3ZEg3Mm9pZng3K0xTZUNsT2NnVjVXOHJUcHRidkE1WFVOUytTU3RrMG1xK0p1ZHhKNm9SQ1ZlY25ML0NJRUhKVG5hTXRRMmphL2RoN3c4ZjFOREpaOUNSZTlpNHpVb1pZMnVDTlM4WDVlZHhHeDRzbjMrQWt4SmZLV2M4QUw5aUlFQnBrYmxYNDBXZkVtTEczcjE0aC9jZGlxc1V5MVdMOXU3a0RBQUFBQUFBQUFBQUFnSGZ1UTY5V1Q3WHZRcTZ4Y3NTaXF5Vkt1cGpsU0dReXZLNGRPWWlEV09tT1FpbzFTcHNYN1pZcVd3ZFAwUUpuTnh1MmZBekNZaGNQdkZFbDRCTTdQN0h2VEk0Y0lZcHhIOXM1T3VucE8rbStDcGgyMFRmYzVkMXYzYlBIalFxckVVYVZGRTYrRzZOMEd2WTZldjFNWDlWR1g5YlhLYTNnRTFYbXJNWUdxVXhHcFZBb3JldWN0eXBLZGM4Y1ZUeHdvcDNEdVlIRDhQYit6SmZmcUlob3dNeVZyVHI0am95MHNpT3Fud2lodlJrdjM5MjFYdGJYUnBVVXp1enN6S0xSQ3B1NEJ4Uks1K1R3RTVHS3pHVTFyRnRYcXowTWpabFVxcXBmR0hBbDRuRzNyMzd2NGhGVFZpeFhLSCtMR0JUcUFMTlhmZXUzeWt2Rk1sa0JsM05ON1NLV2lqNjVHMVBiWEtQL3Bwdjg3eHNBQUFBQUFBQUFBQUFBd0gvYUIxMnQ5akUyM2Q5bklIbFBhR3B5ZzBKVlY5RjNUK0svZXhKdndXTG5qZjhVdHdsbk5UWjB2WHdhUHp2VTB1WjZjdzN1NHp2WEk0cnk4YlplYytrV0Z3MTFHZjhxY0htSWhmVVFDMnZGL1FFV1ZnRVdMZDNpOWpxNjMzWHIvbU5La21LMVdpaVZjcFQxUHVNTTdvTytnL0IyeU10bjk2dkt5YzhhTTdYSWVTbDhxV1RLM1JzSlZSVUdUT2FMMFpQYW5EbTVWMXBOZHpCbTBicGFmYkVvWDlWeWVRaWg1N1UxYlY1ZGpSWHVyZGFjakIwNlJzTURoOTJNaks5U0dacXNWQW12YWQ2anU1dGZKUDdvMlNleHBzclZ3Q2lwdHRVdEFWcnIzdXJYT2psQ3FJdHVxL1V3bVZScUQwUGp4elZWU2djZjZUdkltcTJERUlvZVBCSWhSQ2RkMm9pcGhYZGlmK1ZtdnU1TXlQSzVIRmQ5UTRUUUJGdjcyeFdsVkFvbHNMbmJXa05FeHJRaGd6bXpzN1A2d1hyS2JwYW84Z1p2TWdBQUFBQUFBQUFBQUFCNHV6N2NhdlV3UzV2d2djUDBTU1hqaDlXVlcxT2VhbjZHNzEwOGlFU0xTOFg1Ylk3bmlNWEJEazVHVEMyK1JFS2pVR2FRYW0wMWdsZkYzK2lTSXR3bDdhSnYyRTNmQU8rOFVseUFHN2N6Ryt1Si9tV0JWQ0tXdHZScmE5UHArQW1oVkNxU1NvbTBEWWxNeG0rOWZCOUJJcE4yMHRaUnpPMGxkM0RqUWlmNW9ZK3hhV1RBaUswcFQzOU5UeUYyaGhmbUlvUzZHN2JFVFVoa3NzNjZlczlIS1NsZU0wZ25YTzdXOC92bXpuSEM4N3JxL3RjdTRXMXlHTEZVSnBzWWQrMGQxUlRIMkhUeWI1MEpvMFBYOUw4T3hiVXVDZVphYktMUDNVUWhqS0tFMTNRb08rMW8zNEFOSHQ2K1Z5TXlHdXVKcDhodnUwZ3FUVytvWjU4NmdoQnlNekI4UW9vclVZWDQ4aENHV3Rxb3FsWVBNcmVTcTI2VHAwR3NaSWdRU25qTm9qeVpTQ2I5OXZGOWZDTm50cFBMaHVkUG1pUXROMHU0WW5HZFNIbGt2QTZOWWNoa3l1MWM1K0ZGWG1EejU5VG42UTExeTl4Nk91dTlldUhhTkpvbUs2YVMxWXVFaWpkMUFBQUFBQUFBQUFBQUFNQjc4eUZXcTZrSXJYRDMzTnpEaDF4a2ZGbGZPLzcyVlRXTE1jcnhOalpkNVBKcUVUd1pRb3BKRGtwOVpPY3cwYzVSY2YvTDV1WCtaaitJd3hzSlFlT0paeis5ZDROb2d0N280WTAzRmp5NmR6ZzduUmlUTlc0S0xqZ3VTVXpBdWRWbkJ3NUZDTVdVRlkrSWpXcDU3YVN5cWtBcXZUbDBqR0taY2xYU3c2S21saFh3eHRyWUwwbE13Tlh1MGRaMnAvMkc2dERwdjNqMUsyNXFPbGVZaThmWXNMVTM5L1NaNGVoTU9ybUVpaWh0Rm55WlZLcGNOUndocEUxck9jcWMxVkxoclJNSjMxR3BtazJqN2ZIcC95N09ITktyVDBpdlBrcWZZbEtwSVo1OXZuUHh3SjlKaFA5dzMrZ0lvbHJLSkFXWGk2UlNHVUo0MlVBTnY2SmV4cVp5ZThiYTJ2LzQ4dGtidjVDM0lxYXMrRVY5YlhjREkxMDZZMkluUjNLbjlsOTVtVjgvdkt2MHFJWE83bktmanIyTzdqZXRsem1OTEM2NFZWRWE3TmlWcUZaLzV1QkUvRDVBUTZ1U0hyYjdXd1FBQUFBQUFBQUFBQUR3SWZ2Z3F0Vm1XcXl3QVVPR3RzNGZ1RnBhTlBYdWpUcFJHNmtVWkx1OCt4R2hCS2Z6czhsZHNXUy9lUGZiNk9GZDBNUVpkL3NhUWlpdG9VNXhUQ212NlFpcDdveEw0ZVFsOVZnMDJ1d3VMbnN5VWlReUdWSGJGVWdrcTkwOWlZaGhJbDRqeU1yV2tNbDBWN0dxSHJrZFZlbnlob3FjOVBSSFdObEZseGF1N2Q1cm80YzN2aUtWUXZtci8rRENHRTVXWThOR0QrODVUaTRzV3FzZWJZSGs3UlNXeWIzVkRTS2hyVUtvTjVsSUppM244OTdnS3V1NmV6bm82TW50ZkZwYkhaYVhwVGlZZ3RBS04wOFRyVmR2T0Y4aXllZHkzdUNpSXFtMGs0NHVjZnZBVmQvd1NGLy9UNXFUeE1sRmZNMXZvbUM2ZExxUHNabmN6cjRtNWxZc2RxbXk5NGNyRnBQWHcyU1FiaUhJTFlOSnJINzV4azduWjNmdjRZTVErcVJUWjNLMWVsYm5ibFB0dXlnOVJMSDl2NUxQNDRyRmlnM1hBQUFBQUFBQUFBQUFBT0EvN2NPcVZuZlRNNGdlTXBKY2w1VElaSnVTRTdlOFNIemQydW9uZDJMT0R4cld6OVNpVmloWS9DU2UvRlNWZ0grMXRNaUN4ZlkwTW5IUTBVTTZMUkhWYVEydGl0cTFRc0dOc3BLMXp4N0poV1d2Y0dzVm9IeC8rUGl1ZWdhbVdxeTF6eDlyTjNjcjh5V1NUYTNidzdFeE5wM0cySFJTTlcxeXRacWpJdlJBTVRSa3EyZnZCYzV1bzBtbkZjdGtPMU9mSjlWV08rc1pLRjNzamlkcGxZaTlPLzNGL3N5WENDRlBJOU9UQTRiZ25SVjhubi9NWldMTUpmK2dybnJ5K1JYazNtb0hIYjNDano1VDlkSVFRbytxSy90Y2pWQXpRS20rSnVaTFhYc283dTloYVB4OWRlWHRpbEs1L1JzOHZJaFNOVUxvaCtRbmhhUldkTTNKRUpvUmY4dk53TWhGLzlWcW1aTTZPUzV3ZHNPck84b2xnYWcvRlp0RzA2VXpLcHNqWEtiWWQyRW9kS3hUS1pTdnVycitrSnlvZUhqUGY4NlJINFlOR1BKcGMrRjQ0L01uY3ZFNDQyenRYK05GS3JoZitTb0RmWUNaQmZtN3k2UlNtVlJOcTg5TkVzbXhuUFJGQ2hreVpQVWlZVGFuUWRXemJCcWRXSWl5WGlURTZUZTFiYVdvQXdBQUFBQUFBQUFBQUlCMzZnT3FWdHZyNk40YU50YVN0R3BmQVpmejZiMmJja3NJYXFpTXp4c2NjMlYvbjRGLzUyWEo5YXNtMVZhUGlJMGlzampJenVSbjN5Z3JGa3VsUXFtVUp4RUxsRlVoWGZRTlBtNmRGdEpaVng4aHRNcmQ4MFo1c1puV3EvbS9WaWM0UVkrVTA5MG9FbjM5OEs0dW5ZNFFHbS9yUUt4Wmw5NVFSeTVxNDBVWGV4bVpFQStmMVZiUFNyajl0TFlhZDRzTHBCSXRKZDJ2cmNLdnF3UjhYS24veHJrN3NkT2N4ZjY2cTl1U3hBU2N5cTIwZzFodWxVWDFhb1hLZzQvVk1OZGloUThhU3RSMlJWSnBOcWNCbDQ5cEZNb3B2OEJlLzV3ckkzMitDNTNkaVRBV2hOQzl5dktmVTUrck9mK3oybW9pVnFXTG5qNVJtTVk0WXZFbmQySWVqdmlJM2R5WnZ0T3JiMXg1YVhKOUxibWhXS1I2WVVtRWtCR1RlU1ZneE5uOG5GM3BML0NlQmFTVWpMQzhyRThkbkhCZGVLNlQ2L2FVSlBXZDJqUUtoUnhVL2UrYnFlWGtjUnZ4aGdHRDJVbEhsOWgvczd6a2FPdGZHQkNHV2RsT2Qrd3F0ek84SUhlUmk0ZFlKcU9yQ0EwL1c1Qjd0aUJYMVRRQ3pLMklWVFNQNVdRc2FuM0RDUUFBQUFBQUFBQUFBQUMwaXcrbFdzMmdVTTROSEVZdVZjZVdsM3h5SjZiNjlldWJCQnpqRU96Z0ZPemdwUGlzUGFtRDI1ekZQdGJYWDlWNUNwbzQ2NTgvSVI2R2VQcFNXeGZnZnN0SSthNWJkeXFGRWpZZ2tFaUNyaFVLRE00Y0l3WStHeldwczY0ZXpxMytJNnNsUkp1OEVpTkNpT2duUlFoVkMvZ3haY1Y0ZTVWN0w3d2hsRXBqeW9vbjJEb29uYXBJS3QyV2tyVDFSYUtvZWRsR3NVeVdVbGZyWld6S2wwanl1STFFTmJhVTM2UjR1SjIyemhkZHVwSDNmTmV0dTd1QjBlUzdNYXJhV2kxSUUyN1Q2MWJ3Y1QzYWhwUXVzdVhGMDcveU1oTkhUalJnTUJGQ2xpeDI3TkF4dzI3OFU4VGpJb1RXZC9mNm9VZExxYnFNei92a3puV3hzaFVzQ2J2U1h4ekx5Y0RiSzkxNmJ2ZVV6N0IrVVYrNzdHbkNiejREOEVNdEttMjloL2NuZDJNMDdLMjJaZXRjSFRMU3pjQklLSkhpYXZWRU93ZnlyWVdkcWMvZERJdzhqVXdRUWxaczdZWE83cUZweVdvbTdHZG1hY3hzNlJ6ZjV0a25zN0Urb3FqdFJVUTFWRWY2b0lsYkx3aWhYRTVqUkZHZTBrUE1XV3lrVUsxT3FLNDRrSlhxWTJ6bXJaRFFqUkF5MVdMOXBqYUkzRWE3NVVNUE1MY2lCbTk5OFZScFdBb0FBQUFBQUFBQUFBQUFlQTgrbEdyMUFtZDNjbFVycnFKMFpHeVUwdFptelZtdzJETTZPMnN3RU9uUkdXcEdQcXV0SnFyVlF5MXRjTklDdVdGNTY0dW40MjN0SFhUMDB1cnJpSUo3Qlorbm9xbTBGYmt4N2diR3hIWkZjM0JFUDFQelBpYXZZbzV2bFpkd3hLMUNQTWltM1k4OVhaQWp0ek9wdHJwQkpKcjc4TTR2M3YySWFuV0pRamdHQmFIZmUvc1I4ZFl5aENqTkwvbGgwRWZqYjE5VmVzV25OVlVOYW12UW82MDdFZWVzZTUxN0R4U0VEdlFaT05qQ210anpwS1pxVzhwVHNVdzJPeUdPNkl0MzBUZThOM3pjcERzeEs5eDdrbnZlNjBYQ1ViRlJiNld5dVRmajVWZ2IreUFyMndhUmFGUHlrOTNwTDNCNE5ERkFWYlhhVGx2bjN2Qnh1RVBaMzhMS1FVZTNUaWdrQ3QvNHE1VllXMzIrTU5lenVYNjkzc1ByUkc0bWtSbWlhSEhyZUEwNmhYTGFiK2k0MjFldmxoYjkrMWVLRU9wdTJKS29UbTdjL3JKTHR5OWIzOGxRVHlLVHpYdDQ5OUdJajVRK2E4aGdMbkJXRWxDalZFOGprNTdONzgvK3pGU29WZ01BQUFBQUFBQUFBQUMwbHcraVdrMUJhS2xicTJEaXhZa0pGRVJoS2VSWElJUWtNcWxJYmJmc3U2TkhaeHp5SFlTM2oyU256K3ZxaHJkNUV2SDhoL2NNbUV4VExWYUFoUld1WlUrd2RmaFZXZmZvVHErK083MzZFZzl2VjVRR3hGekIyMXBVcXBPZVB2RlVJWmVEeTVIN2V2c1JPMC9ueXhlam45UlVFWVgrUGIwSFpEVFc0d3dRd29iblQ0cDVYSVFRc1RLa1JDWkxiYWl6YWIwaTRwYWVQa1NndGtRbUd4RWJGZUxaeDh2WUZDL2ttREJpZ2tTcTVHMWZrZlJRL1p2V09Ia21Ra1MxK2pWNnEzL3pHVUF1anphS1JaL2Z1NGticGNNTGM1YzlmYkNqbHk5K3FwT083c01SRThqSE5vaEVvMk9qNWQ2SGYyTjJRdHg2RDYvMXp4OFRxU1BrY0JWVjFXbzMwbHFhcGJ3bUNxTDg0VHZRaXRTTi9tdDZDa0xvUkc0bXNUeW1BWU41dkYvQTZGdlJTci9pdll4TUZHT3BtVlRxaFVIRFI4WkdLVVo0djViRkxoN1RITHQyMG01Si95amhLV25BMTF6Ny9GY0tBQUFBQUFBQUFBQUFBTjZaRDZKYTNkdkVUSzV5K2xoRlN5WkM2SFIrOXRSN056VTVyVVFtNDZwdVE2WlJLT1ErNGliVkk1dWFGeVRzWTJKbXI2T0xFT0tLeGJ2VFhoRFZhb1JRVkdraFFpaG15Q2o4TUtXdTlnMUtkYjZtNXVSVkdUTWI2eEZDMnp4N0U0MmwrVnpPaWR3TXVhTml5b3B6T0EyZmRPcU1FRExUWXQwYlBuN3V3enNuY2pPSkFUZ2xZNkNaSmJIMllIcERIVS9TS3UvNEt5ZFhPMUwyd3E2MDVKaXk0cURZZjI0UEhZdExyaFNFcEs5ZmZ0U2lVc2tSMjVvbmdlem81VHZmMlkyOFoyYjhyZlRHbGpVd2YwNTlya09ua3lPcUNTVzhwbEd4VWMvcWFsNTN0bW9VOGJoZlBieEQza05PQWxHZk5JMFFLdWZ6aHNSY21lZnNpajhtN0VWOTdmSGNESVJRSHBjVFVaUTNzYmt4ZktTMTNhWWVQdXVlUDVZN0NZMUMrY1c3SC9tY1Fxa1VmMnBzR3UxeVFOQ3dHNUVQcWl2SmgyalQ2YnJOMFRTSzJlVnk2b1JDWjlJcW1rOXJxeXY0dkwwWktYTERSbGpiZGRGOWRVL2xkSDUyVmVzMmNEWC94WkhsY3ptdVY4NTAxdFUvMnRmZm5NVkdDUDMwOHRuUm5KWmM3RDRtNXNmN0JlRHRQM016dHpldkpKbkRhZFRrL0FBQUFBQUFBQUFBQUFEZ1hmZ2dxdFZkU1RXeXR5aStxa0wzekZGVno1SlhXY3poTkRoZE90M21DZTlXbG5IRlloMDYvVUJXYXJWUVBxdkJYa2VYaUsxSXFLb2c5blBFb3NqaUFybkJQWXhNWEZzdjZJY1FJcGN5cXdXQ1lsN1RvbTdkbDduMkpIWnVTM21xdEsvOHU4ZjNCNWxiNFFVUDJUVGFuLzBDeHRuWUwzeDhyNXlVbVREVnZndjVoY2lkb2JDSlk4WFd4Z3ZpUGErcldmLzhNVUtvU2lBSXVoa1ZIelRlak1VYWYvdmFyejc5eVluSm1yQnNuV3F0ZVJLSWg2RXgrZUhXRjAvUEY3YUVKbE1SR21YVGlXZ1ZsOE1WaS93dHJFcDRUV3J5TkFoTFhIc1E3NHlqcmw1Yncxdm9NWmpFdGtEdFVvZFZBbjdnamNpeHR2YmtqeElodEt4NStVcUUwTWJuVHliWU9oQjU2R3U3OTVMSVpCdVRuNURILytEaDdXOXVSVHpjbHZMMFhtWDUzV0hqOEUwWFBUb2phdkRJd2MxOSt0aXpVUjlyL29yU0crdUlkMEFpa3gzSVRIWFdOL2hOb1ZyZFZjK0FxRmFmeXM5T2E2Z2pQMnVqcmMwVml3c1ZjbVpPK1FYeUpSSkw5cXVjSEpGTW10WlFMNUJJaWNVcXYzZnh1RlphZEtPOEJEKzBaTFY4YzJxRkFyd0VLQUFBQUFBQUFBQUFBQUJvWHg5RXRacm8rZTNnQkZMcGpiTGlmbVlXVzE0azBoUkNxWmU2OWlDcWpWZExpM0JhTWU2QlZXd0cvOUd6ajZ0YnEybzFuVUloeHk3ZnF5d0w5ZXI3UFNtaytFbE4xZEhzVjgybnpOWjlzcVY4M2tkeDEyS0hqaUg2WnlkMWNoeHVaZnZUeTJjL3ZreVN5R1JtV2l4eU1IZEVvZnlpZkZFbGhhR3B5YWY4QW5NNURjTnYvdFBVM0hsZHhPT09pSTNxckt0M3M3eWt6ZVpjUlQxYUYrUGtmMzhBQUNBQVNVUkJWSjJyQlpwV3E2OFVGd1JaMmVMdG96bnBhNXNialczWTJqTTZPMy9sNUdxdm82dnEySzU2QnJ1OSsvL2kxUytodWlLNnBQQnVaZG5EcWtxdVJIblBiM2NEbys2a3ZBNE5XYk8xYlVtdDZCeVJpTmcyMVdLUlI5WUlCY051L2pPenMvTlMxMVpaTnhjSzg2SkpTZFBKOWJVSHNsTEozZm9iUEx3NjYrb3RmSFN2UVN6Q04xZFdkKzlGUEp2TGFUeVFtU3FRU3I5K2VPZFljdyt5RVZQcmxGOGdSeXhDYnlTMXZvNktLSHlKcExDSmN5STNjMjl2di8xOS9OUWZjbUhRY01XZE44cUtoOTc4UjI2bkJXa0IxWlpYd1cyY21YQXJZdEJ3bkFOK3lpK3c4OFZUalc4NmZ3QUFBQUFBQUFBQUFBRHdybjBRMVdvcTBtQTV3dGN4MGM2aGg2R0orakZ1QmkzRlltT21sdEpNQ1RtSHN0S2lTd3NqaXZKcWhVTFQxaFYyZXgzZDJWMWM4SGFOVUhDMXRIQ09rK3RyemZucnJtN2tST05BUzV0eDlKYUU0bHFoWU5LZDY3aXhta2FoakxheGt6czh2cW9pK0Y1czJJQWh4T3AvK2d4R2QwTWozTDI3MnQxVHB6a1Jva3JBdjFGZXJEaUJjNFc1SDhWZGUxNWJYZDU2RmJ1VSt0cVUrbG9QQXlPaThWWnA3SVd2aVpsSUtoVklwVUtwUkN5VnNXazBWd09qa0Y1OXlHUFNXL2ZocW5HdHVaSjdzU2gvem9NN1RycjZFKzBjSjNaeTZHTmlydlM3a3MvbGROTFJKVDlGcFZENm0xcjBON1hBbmNKWmpRM0pkVFZ5L2VhYU1HSXlneDI2VmduNGpXS1JRQ0tSSWVTb283ZlkxWU9jQkZMR2I4bDNIa3ZLbGVaSkpLTmpvMGRaMjhtVnFuTTVqVjhrM0phNzBJcW5EMGRhMnpub3RQUjNUM1BzYXM1aWo0aU4rc3JKNWZmZWZzU3JreUgwUmNKdHZBYnA4ZHhNYjJPemI3cTVJNFFLbTdnVDQ2NGY3ZWYvV2krUVVDTVVCTVZHdmRteGIreGlVZjRmV2FsZk9ibFc4SGxUN3Q0Z1N0VUdUR1piaHdJQUFBQUFBQUFBQUFDQTkrMkRxRmJ2U24reEsvM0ZXenpoUkR2SHp4MmNOQjl2eE5UYTRPSFY1ckRva3NLVGVkbjF5c0tYUXp6N0VDbllKM0l6QmFRZzQ4NjYrcHpKcytUR2sydWRPTWFCWEM2dkVRcm1QSWc3T1NBUUR4TkpwWi9maTEzcTJtT01qVDFQSWpiUllwbVJHbmo1elgzUTRZVzUzTnZYd2djTjFhYlJjY0x2M0FkM0VFTCs1bGJmZHV0T2pEK1VsYVlxWi9rS0tiSGthRjkvRzIwZHNWUXFsa24xNk14K1ppMloycVhLRnQ4NzNtOXdOMzExaVM3MUltR2F4dFhxak1iNlVsN1Q3WXJTNmZkak4zaDRyZXV1OHRQSjVUU3VmLzc0Nzd3c1h4UHpYN3o3OVRWVkVnOUNvMUM2NlJ2a2NCcGV0MVNORUtvWEN0ZDI3Mld1ckRVWUsycmkxamYzVmhzd0dFUi90QXloNmZkakU2b3Jpbm5jWmE0OURadkxyMEtwZFBMZEdNVUk3MGF4YU5LZEdDTFpBeGZaTnp4L2JLK2orM3R2UDNJdmYyanE4MXVrQlJVWEo4YjNOREkyMVdJRjNZekNHZVdFRi9XMWd1YXZoNG1XRnJrVTNxWW1zVmhwQ0RXTFJpTW13NU5JcEFyUk5IS1I2TmpHNUNjcGRiVS85UEIyVStoa1gvd2tRWS9CUEp1ZjQ2U25iNitqSzBWSWgwWmZSUHBWQVJlNnJRRUFBQUFBQUFBQUFBQTZoZytpV3YwZm9tcWR3TXZGQlpQdHUxQVFFa21sb2FuUHlVOVJFQ0w2bWxWcEZJdk9GK2JPY1hyVm5iMHY0K1g1d3J4cDkyTlArUVUyaUlRZngxMi9VVjdpb0t1N3dObGQ4Vmh5Q1RpcXRMRGYxWXQvRHhqaXFtLzQrYjJiT0VUQ1JFdExLSlhpR3FoUUtsVk1JbFkrSlpGb21LV04wcWZpcThvVmQwYVhGcXF2VmgvS1NoTzB0Um9oMmZ4SGR5OFY1VXNSMnArWityMkxCM20xUnV4WmJmWFBxYzlQNVdlTFpUS0VVRUoxUmI5ckY0T3NiQmU3ZUF4dlRoRWhDS1hTUlUvaUZhK3lPREhoYkg3T3F5czZ1NjF5OTVRYklFWG9uNUxDbWFRY0ZUbkhjMXJXdmF3WGlkWStlN1RUcXk5Q2FNWFRCK0dGdWJqbGVmNmp1MkVEaHVBQzlLejRXNDlycXBTZTZrbE4xWXo0V3ljSERNR1JNcUZwei9HcWlkdFNuaEwxK3NqaWdoVkpEOGxIaVdXeVNYZGlKREpaalVJcytFZTNyMlZ4R3ZEMnpNN09SL3UrUnR2MW9KakxTdmVIRHh4S1JOYjB2M1l4cWJaYWs3UGRMaSs5VlZHNnNKdVNMekJYSXY3czNzMkpkZzRIZlFjcFBmWmx2YVkzT1FBQUFBQUFBQUFBQUFEQU93WFY2ditHdi9PeU91bm9idXZaKzBoT2VrSHJKZVo0RXNsOWhWVU5uZlFNNUpLWHYzNTRSNHRHbSs3WXRWNGszSldlakJBNlU1Qmo5RkRyVGtYcHk0WTZoRkJjaGZ4SkVFTFpuSVlJMHZLRGVJMUVuNmp6Z3kyc0U2cGZyZlI0dmpCdlpHelVsWUFST25UNjBaejBZbVdkMFlydVZKWitvNnkybU5sWXZ6dE5TU044ZEVuaGQ2UU9iamtKVlJYcm1yT25OUlJSOUNwY3U0VFh0RG41S1JFcXdwTkl6aFhrSE14T1UvcUdYQzB0dWxwYTFGVlAvek1IcDAvdG5ZZ0MrdTcwNUl4R0pTdjExUW9GUkQ5eWc0cGJFZkZWNWFxcTFRbFZGZHRUa3NoN1F0T1NleHFaOENYaUhhU2JGaWZ6czJkMTZUYkV3bnBHL0sydy9HdzFyL3BNUVk0ZWcvRkhuNEU1bk1ZTnoxK3RzcmdwT1hHOHJVTVBRK1A3VmVWVDc5MlFLTFF6YTdLZVpMdTRYMWxlSmVEam53c2doR1lueE9reUdBaWhuTVlHdVpGM2xYMmFDS0dYOWJWbkMzTGV5MlFCQUFBQUFBQUFBQUFBUUJ1Z1d2MG1wdCtQblJsLzY2MmZWcXhRSlNUYm5wTGtyR2V3L3BsOFRiYUV4MVZjZE81SHp6NHIzSHFTOTBnUitpTGhOcHRHZTF4ZFZkVzhHdUdCckZSaXdNdjYya29CSDJlQXlCQ3E1UE9pUzR0V0p6M2tTK1dERndSU0tYa0ZQNFRRcllyU01iZWl3d1lNMmRoY0FHMVRRbFVGK1NGZklrbHZxSXNzS1FoSmVhWjBIYnpiRmFWOGlZUkZvMGxrTXBGVXlwZElHc1dpV3FHZ2dNdUpMQzQ0bEoybS90MVRiMWQ2Y3JDalV6NlhFMTZRRTFHVVZ5OXFJeG9pczdIaGgrVEVINUlUdStycEIxclk5RGV6Mkp6OHRNMnJWQXNFNlEydkt0cmt0Sk1IVlJYNFBSZEpwVUtwaENzVzF3Z0Y2UTExVjRvTGp1ZGtLTDZ1cng3RUtSYVV2M2wwejh2WTlLVGFValYyT0R1OVVTU3FGUENJU0EyeFRQYlZnN2dmZXZoTWpMdldwQ3huZyt6bmw4OHRtd1BRS3dVdHlTZlJKWVdEWTY3ZzdUZElSSGt6M3o2NVQzNUlOSG9ycWhEd3kvZzhDeFliZjNrYVJNSVNYdE8xMHFMUXRPZXFnbXNBQUFBQUFBQUFBQUFBd0h0R2tmMkxHdDliUkFrNzJONVQrQ0F3S0JRcWhhSStNWU5Hb1VqZjZHdWhUMmMwdkU0RXNLbVdGZ1ZSSkRKWmsxaXNXQk4venlnSWRZai9FdHBQQjNrSHRHazBKdlZWc25haldLUllsLysvSWZ0c1RudFBBUUFBQUFBQUFBQUFBS0JqZ2Q3cUQ0dElKa050bGYvZXVENzRXcVZxaEJEUjR0MFIvTi9XUkRYV1FkNkJKb21remY1dUFBQUFBQUFBQUFBQUFQQi9pZHJlRXdBQUFBQUFBQUFBQUFBQUFBQUFvRm9OQUFBQUFBQUFBQUFBQUFBQW9BT0FhalVBQUFBQUFBQUFBQUFBQUFDQTlnZlZhZ0FBQUFBQUFBQUFBQUFBQUFEdEQ2clZBQUFBQUFBQUFBQUFBQUFBQU5vZlZLc0JBQUFBQUFBQUFBQUFBQUFBdEQrb1ZnTUFBQUFBQUFBQUFBQUFBQUJvZjFDdEJnQUFBQUFBQUFBQUFBQUFBTkQrT2txMVdvdmFVV1lDQUFEdm1xbVdWbnRQQVFBQUFBQUFBQUFBQUtERDZTZzFZa01tMUc0QUFCOEtTNVoyZTA4QkFBQUFBQUFBQUFBQW9NUHBLTlZxTXkxV2UwOEJBQURlRXhkOXcvYWVBZ0FBQUFBQUFBQUFBRUNIMDFHcTFlNEdSdTA5QlFBQWVFKzhqRTNiZXdvQUFBQUFBQUFBQUFBQUhVNUhxVmIzTlRWdjd5a0FBTUI3MHMvVW9yMm5BQUFBQUFBQUFBQUFBTkRoZEp4cU5kUnVBQUFmQkRNdFZvQ0ZWWHZQQWdBQUFBQUFBQUFBQUtERDZTalZhbDlUODU2R3h1MDlDd0FBZU9lbTJIZHA3eWtBQUFBQUFBQUFBQUFBZEVRZHBWcE5RV2hXbDI3dFBRc0FBSGkzS0FqTmQzWnI3MWtBQUFBQUFBQUFBQUFBZEVRZHBWcU5FUHJLeWRXS3hXN3ZXUUFBd0RzMHhNTGFWZCt3dldjQkFBQUFBQUFBQUFBQTBCRjFvR28xbTBaYjd0YXp2V2NCQUFEdjBKYWV2ZHQ3Q2dBQUFBQUFBQUFBQUFBZFZBZXFWaU9FRmppN2V4dWJ0dmNzQUFEZ25mamF5Yld2cVhsN3p3SUFBQUFBQUFBQUFBQ2dnK3BZMVdvR2xYcHU0REFidG5aN1R3UUFBTjZ5Z1dhVysvcjR0ZmNzQUFBQUFBQUFBQUFBQURxdWpsV3RSZ2paNitnK0hQRlJMeU9UOXA0SUFBQzhOVjVHSmhIK3c5dDdGZ0FBQUFBQUFBQUFBQUFkR2tVbWs3WDNISlRnU1NUekg5MDlscFBSM2hNQkFJQi95OC9NNHBKL2tCRlRxNzBuQWdBQUFBQUFBQUFBQU5DaGRkQnFOWFl5UDN2eGsvZ3lQcSs5SndJQUFHOW9obVBYWS8wQzJuc1dBQUFBQUFBQUFBQUFBUDhCSGJwYWpSQnFFSWwrejBqWms1RlN3bXRxNzdrQUFNQnJtR0JydjZtSGo0ZWhjWHRQQkFBQUFBQUFBQUFBQU9DL29hTlhxd214NVNXWGl2SlA1MmVYUXFzMUFLQUQ2MmxvUE1iR2ZtNVhWenR0bmZhZUN3QUFBQUFBQUFBQUFNQi95WCttV2szSTR6WW0xbFM5cUt1Vm92L1l6TUdISTd2Mm1rakNSUWgxTmhyT3BFSEo4ditjTm8xdXFzVXkxV0xaYU90NEc1dTI5M1FBQUFBQUFBQUFBQUFBL3F2K2U5VnFBRHErbU55VkhHRUpRaWpRY2JzZTA2YTlwd01BQUFBQUFBQUFBQUFBd0g4QXRiMG5BTUQvSVJxRmdUZWtNbkY3endVQUFBQUFBQUFBQUFBQWdQOEdxRllEOFBaUktYUzhJWkdLMm5zdUFBQUFBQUFBQUFBQUFBRDhOMEMxR29DM2o5clNXdzNWYWdBQUFBQUFBQUFBQUFBQU5BTFZhZ0RlUGxwemJ6VWtnUUFBQUFBQUFBQUFBQUFBb0NHb1ZnUHc5bEdwVEx3aGtRbmJleTRBQUFBQWVFTjFkWFZOVFUycW5pMHRMYzNMeTFOL2h1enM3THQzNzc2dFZjMWpZbUtTazVQZnlxbmF4Wm8xYXk1ZXZOamVzd0FBQUFBQUFCMGF2YjBuQU1EL0lUcFZDMitJcFlMMm5nc0FBQUFBM2tSaFllRzRjZVBHangrL2NlTkdwUU8yYjkrZWtaRVJIUjJ0NWlSNzl1eTVkdTFhWkdTa282TmpXbHJhelpzM1ZZMzA4ZkhwMDZlUG1sTlZWRlFzV2JMRXljbnA3Tm16Vk9wcmQ1eHdPSnlzckN3MUExZ3Nsb3VMQy9IdzBhTkhxMWV2MXVUTUN4Y3VIRDkrdkNZanc4UEQ2WFM2aG9NQkFBQUFBTUNIQ2FyVkFMeDlOTXFyYXJVRXF0VUFBQURBZjVPZG5WM2Z2bjFQbmp3NWR1eFliMi92TnpoRFhsNWVkSFQwMUtsVEhSMGRFVUl2WDc3Y3ZYdTNxc0VMRnk1VVg2MDJOemVmT1hQbS92Mzd3OFBESjArZXJHcFlVMVBUc1dQSDVIWXlHSXhldlhwOS92bm5hczd2Nk9oSXJyenplTHlDZ29KRGh3NFpHaHFxT1NvNE9MaXhzWkc4cDdpNCtPWExsNnJHRnhVVlhiOStYZWxUSGg0ZWxwYVdhcTZsMU9MRml4ODhlSERxMUNrN096dThaKzdjdWJkdTNVSUlIVGh3SUNBZ1FOV0JXVmxabzBlUFJnZ0ZCQVFjT0hBQTcweE9UcDQwYVJLZVRIaDR1SnJyTGxxMEtDb3FDcGZnUFR3OGlQMmxwYVhIangrL2UvZHVZV0doVUNqVTA5TnpjSENZTVdNR3ZoWjVlbksrKys2NytmUG5LKzRYaThYKy92NWlzVGd1TGk0akkrTmZUdSsxeUdTeWE5ZXVSVWRIUDN2MnJMcTZta3FsR2hzYnU3bTVUWm8weWQvZlgyNXdkbmIycUZHakVFTHIxNjlYK2syN2Rldlc5OTkvdjJqUm9oa3pacnpaZkFBQUFJRC9zWGZuY1RXbS8vL0E3L1o5VVJHR2hOQllzMmRmc3BRbFcxU2tNc1RZcHV3MXNpOHB0RkNOb29VS3BWVFNvaWdsSXN1VXRRalpqMVJPKzZsVG5kOGYxL3p1ei8wOTUzUTZvV0ZtWHM4LzVuSE9mVi8zZmE2ellWNzMrN3d2K0k5QVdnM3c3ZjJ2dHBySCtkNXpBUUFBZ0MvazZPajQ5T25Ub3FLaUx6dmMwOU5UUVVGaDdkcTE1TzdjdVhQbnpwM0xONmE2dXRyR3h1YlpzMmZHeHNiTm50RE96aTRpSXNMRHc4UEV4RVJGUlVYb21KcWFHbjkvZjRxaUdoc2JhMnRyNWVYbEpTUWtGQlVWQnc0Y1NIcHhHQm9hVWhTVmxwYm03dTd1N2UzZHBVc1hVaWYrNGNNSHdiTlZWVlZKU1VtSm1KSmdrNVByMTY5djI3YXRxZkdabVptWm1abENkN201dWJXMDdEbzBORFErUHQ3VjFaV09xdm4yaWtpclEwSkNSSno1d1lNSE9UazVCZ1lHUXZleVdLems1R1RCN1ZldlhuVndjS2lwcWFFb1NsVlZWVTVPcnF5c0xEYzNOeTB0alU2ckNUVTFOWGw1ZWVZV1pXVmxvWTkxNWNxVjR1SmlXMXRiT1RtNXI1eGVpN3grL2RyQndlSFJvMGYwOU9ycTZ0NitmZnYyN1ZzSkNRbkJ0UHI4K2ZQa1JsUlVsTkMwZXZ6NDhiTm16WEp6Y3hzd1lFQlRNd2NBQUFCQVdnM1FLcVFrVVZzTkFBRHdUL1htelp1RWhBUnllLzc4K2E5ZnYvYno4NXM4ZWJLbnArZWxTNWY0QnZmcTFZdStyYWVuRng4ZlQyNC9mUGd3TVRIUndjRkJVMU96dkx4Y1ZWVlY4SUhxNit2dDdlM3YzNy92NGVIUm8wY1BvWk41L1BoeGNuTHk5T25UZS9Ub29heXNiR2RuNStycUdoQVE0T0RnSUhTOHBxWm1UazRPUlZIazBjK2VQZnZ6eno5VEZIWG56aDJLb2pwMDZOQ3paMCtLb3A0OGVVSlJWSmN1WGNoZEZSVVZvV24xNmRPblpXUmtSTHhXWEM2WGI4dk1tVFBIamgwcmRQQzRjZU5NVFUwM2JOZ2dkSythbXBxSUJ4TEVZckZjWFYzSGpoMDdlL1pzd2IyYW1wclhybDE3K2ZJbEtXem53MmF6WTJKaTJyWnQrK25USjZISGxwU1VoSVNFTkJXcWhvYUdOalEwOEIzT1pyUFhyMTlmVTFNemMrYk1kZXZXL2ZUVFQ2UUJTMlptSm92RjRqdkQxcTFieFl6bXc4UERLWW95TnpmL3l1bTF5UFBuenhjdVhNaG1zM1YxZFZldVhEbCsvSGgxZFhVZWoxZFNVcEtabVZsY1hNdzN2cUdoSVRZMlZrNU9Ua2RINTlHalIvbjUrY3p2QmMzUjBmSEtsU3VPam80SkNRbGYwTTBHQUFBQS9pT1FWZ044ZTlJUzZGc05BQUR3VC9YcTFTdDNkM2UralRvNk9oUkZhV3RyMHpGeFdGZ1lpOFdpczlld3NEQU81Ni9mVlBGNHZOMjdkM2Z0Mm5YcDBxVThIbS9ac21YUzB0TEJ3Y0d5c3JMMENTc3JLemR1M0ppUmtmSDc3NytURmdwQzVlWGwvZkhISDcxNjlTSnh0b1dGaForZlgxQlEwTUtGQzl1MWE5ZlNwMVpVVlBUOCtYT0tva2lPK2ZidFcxSTZYVmxaS1hUOG1qVnJSSGNDbVQ5L1B0OFdCUVVGQlFXRnBzWXJLaXArUWJzUG9mejkvZXZxNm9SMno2QW95c0RBNE1xVks2R2hvVUlMdlNNaUlqZ2N6dGl4WTRYV0lIZnYzcjJ1cmk0cEtjblIwYkZ0MjdaOGV6a2N6cmx6NXpRMU5UdDE2c1NNZzY5ZnYxNVZWZFdwVTZlREJ3OUtTRWlRamNyS3l1SlV6VGZselpzMzE2OWZIelpzV0xkdTNiNXlldUxqY0RpclZxMWlzOWxqeDQ3MTh2SlNWRlFrMnlVa0pMUzB0SVJlRzdoMjdkcW5UNS9HalJ1bnA2ZjM3Tm16OCtmUE96azVDUTZUbDVkZnVuU3BpNHRMZkh6OHpKa3p2MkJ1QUFBQThGK0F0QnJnMjBOdE5RQUF3RC9YcUZHajZBWUlwS0h3alJzM0JnNGNtSmlZcUtLaVFuZnp1SHIxYWxWVkZmTXVDWUpKY3AyYm0zdnExQ2xaV2RuWTJOamMzTndsUzVZd28rckN3c0xWcTFjWEZCUk1tRERCMnRwYWNBN3YzNytYazVQVDFOVGsyNjZvcUdodGJaMmJtMXRYVjBkQzU4T0hEL2Z2MzMvaHdvWGlQTFhkdTNjejc2NWN1WksrTGJRR2VmMzY5YUpyWU9tQW5tbmZ2bjNuenAwVE92N2N1WE94c2JGQ0gwam82OUFVTnBzZEdSazVaTWdRMHVGRWtJbUpTWHA2ZW5SMDlMcDE2L2lhYk5UWDE0ZUZoU2tvS0V5Y09GRm9XczNqOFV4TlRjUEN3czZlUFVzM2NxRkZSMGV6MmV4ZmYvMDFQVDJkdVoyVW1hdXBxZEZSOWRjakx5T3pzUHFMcDBjZkd4Y1hGeFVWbFplWFYxbFpxYVdsTldMRWlCVXJWakRmL1lpSWlNTEN3czZkTzN0NmV0SlJ0V2lrRGNqMDZkTjc5dXdaRUJCdzRjS0ZqUnMzQ3EzS056YzM5L2IyUG5IaUJOSnFBQUFBYUFyU2FvQnZqOUczR21rMUFBREFQNHlFaElTMDlGLy9TTTdLeXJwOCtiS1RrNVA0RmNGdjNydzVlUENnbnA3ZWh3OGZJaUlpdkwyOU8zWHFaRzl2VC9iVzFkVUZCUVVkTzNhTXgrTVpHQmlrcGFYTm5qMTc0OGFOWThhTVlaN0UzOS8vekprelFoY2tYTGx5SlowZ3k4dkxwNmFtWHI5K2ZlN2N1WHg5a0lYYXNtWEwwS0ZES1lyS3lNZzRjdVNJaDRjSDZmaDg2TkNoang4L2toUzRwS1NFb3FpZmZ2cUpib2ZTTEJMVHE2bXBhV2xwVVJRMWR1eFljb09QdTd0NzM3NTlqWXlNQkhjTkdEQkF6TWNpc3JLeWFtdHJKMDZjMk5RQUxTMHRFeE9UdUxpNDZPam94WXNYTTNjbEp5ZXpXQ3hMUzh1bWFzQWJHeHV0cmExSkhQenJyNy95cGE2aG9hRlNVbEtXbHBaWHJseGhiamN3TUpDUWtIajA2RkZ5Y3ZLVUtWTmE5SFNFNG5LNVVWRlJiZHEwbVR4NTh0ZFBqNXpRM3Q3K3lwVXJFaElTK3ZyNnFxcXF6NTQ5aTQ2T1RreE05UFgxSFRWcUZCbEdvdWVsUzVjcUtTbUpNOC9QbnorbnBxYkt5OHRQbWpSSlNVbEpUMCt2b0tBZ1BUMTkwcVJKZ29NVkZCUkdqQmhCM29KdlZXVVBBQUFBL3pKSXF3RytQZFJXQXdBQS9BdVVsNWR2M2JxMWQrL2VkTnhaWFYyZGtaRkJiaGNYRjlmVTFERHZraHZTMHRJY0RxZWdvTURSMFpFc1FoZ1NFcUtnb01EaGNKS1Nrbng4ZkY2L2Z0MnZYejlYVjlmdTNic25KaWE2dWJrdFc3WnN4SWdSVzdkdXBidFgzNzE3VjBORFEwZEhoL1NiWm1JV082dW9xRmhaV2ZuNCtJU0hoOXZZMkpDTmJEYTdzYkd4dXJxYVBJWFMwbEk2Zk8vY3VYTy9mdjBvaW5yeDRnVnB0RTM2VnF1cHFaRzBPaUVod2MzTjdjdGVMbk56YzlML1ljeVlNWHpoTytIdTd2N3p6eit2V0xIaXk4N1BkT1BHRFZJRjM5UUFIbzluYlcwZEZ4Y1hHaHBxWldYRnJIYytlZklrUlZGV1ZsYlBuajFyNmxoZFhkMXg0OGFscDZjbkpTVXhxNEF6TXpNTENncE1URXphdDIvUHQ4S2tycTZ1alkxTmNIRHcyclZyNTh5WlkyOXYzNkZEaDY5NWpwY3ZYeTR1THY3bGwxK1k2eXQrOGZRb2lqcHk1TWlWSzFkMGRYVjlmWDI3ZCs5T3lzeTl2YjMvK09PUDlldlhKeWNucTZtcFZWUlVrSjdtRXlaTUVIT2VGeTllNUhLNWt5ZFBKdW4yakJrelBEMDl6NTgvTHpTdHBpaHE1TWlSeWNuSldWbFpjK2JNYWZtckFnQUFBUDkrU0tzQnZqMzByUVlBQUdoVkRiemFrcHBudGZWbHRRM2w5UTAxVFEzcjJzWklUcXBsYS9mUmVEemV0bTNiM3IxNzUrbnBTWm83a3dZZGRuWjJ6R0hNdTNwNmVtUWx3OHVYTDZ1cXFqNSsvSGpKa2lXTEZ5OGVObXlZcDZmbjZkT255OHJLMnJWcnQzUG5Ubk56Y3hJNm01aVlUSmd3NGRpeFk4ZVBIemMxTlYyeVpNbm16WnZMeTh1ZlBYdldWTmpIeDlyYU9qZzQrUGp4NCtibTVxUzgydFRVbEVUUFpDOUZVWDM2OVBuOTk5L0ZPZHZDaFF0SlU1R3FxcXFLaWdweERsRlFVS0FYU09UeGVOSFIwU0lHdjN6NWtwVHVDcEtXbGpZMU5SWG5FY25pazFKU1VrS1g4cVAxNzkvZndNQWdKeWZuMnJWcjlNS1A5Ky9mejhuSkdUVnFGT213TE9Kd2EydnI5UFQwa0pBUVpoeE1rbTc2d2dBZkp5ZW5UcDA2dWJ1N1IwZEhYN3g0MGN6TTdOZGZmeFZhUWJ4NTgrYk5temN6dCtUbTV2SlZ4NVAxRlJjc1dQQk5wbGRlWG43cTFDbUtvdmJ2MzAraWF2S2FPemc0cEtlblAzNzhPQ1lteHNiR3BxaW9pS0lvV1ZsWjhRdWZvNktpeU9xYTVPN01tVE05UFQydlhyMWFVbElpMk1xR29paXk3T2ZUcDAvRlBEOEFBQUQ4MXlDdEJ2ajIvbGRialU0Z0FBQUEzMVJsM2Z0bnBZbHZ5MitLODVkc0I1WEJYNXhXSHp4NE1Da3BpWlR4QmdRRUhENThtRFIzRGdrSklRT2NuWjFmdm53WkZoWkczMzM3OWkyNTNibHpaemFiN2Vqb3FLZW5SNVpoMU5iVzF0VFVkSEJ3RUd6WklTOHY3K0RnWUd4cy9QdnZ2NVBGOVA3ODgwOGVqemRreUJCeDVxbXVybTVoWVJFUUVCQWRIVzFwYVVsbVVsTlQ4K0RCZzVDUUVBY0hoNDRkTzlJckpXN1lzSUdrNUEwTkRXU05SRkowWEZ0YjI2VkxGK1pwejU0OTYrYm14dXlWd2VQeE9CeU9uSndjczdpYncrRllXbHJ1MkxHRDNHMW9hQkM2dkI3dDFxMWJ0MjdkRXJwTFFVRkIvTFM2dExTMFRaczJ6WGFJdHJXMWRYQndDQTBOcGRQcTRPQmdPc1FYYmZUbzBYcDZlcm01dWZmdjMrL2Z2ejhwU00vSXlPamJ0MjlUemJJcGlscThlUEcwYWRQOC9mM1BuajE3NXN5Wm1KaVlMVnUya1BlRlNVMU5qZTlqd1BkY1hyOStuWldWTlh6NGNLSDl4TDlnZW5mdjN1VndPUHI2K29NSEQrYmJOWGZ1M01lUEg5KzVjOGZHeG9ZMEloZmFjbHFvdkx5OEowK2VxS3VyMDlYMG5UcDFHalJvMEwxNzkrTGk0bXh0YlFVUGFkT21EWGtIeFh3SUFBQUErSzlCV2czdzdmMnZielZxcXdFQUFMNGRWbVZ1OXZzampUeXVtT041dk1ZdmV5QVBENCtBZ0FBbEphV3FxaXB0YlcwUER3OVpXVmtlanljbEpkVzJiVnN5aHVTMnpMdjA0WTJOalU1T1RtdzIrL2p4NHlTVXRMUzBuRFp0MnV2WHIwWFU4NTQrZlpvTXpzek1wQ2hxMkxCaFlzN1d5c29xS0Nnb01EQnd3WUlGVWxKU3BHbXlyS3hzU0VqSStQSGpTU2tyNlNneWJkbzAwbXprMGFOSDhmSHhscGFXWlA0eE1URmtrVUFtRlJVVlpoK1NKMCtleko0OSsvang0OE9IRDZjM3pwbzFpM21JdExSMGJtNnU0QXk5dkx3Q0F3TzF0TFJrWldYajR1TG96aVJFZFhXMW9xSmlpeFluL1B6NWM2ZE9uWm9kTm5ueTVQYnQyNmVucHhjV0Z1cnE2bjc4K1BIU3BVdGR1blFaTjI2Y09JOWlaV1cxYytmT2tKQ1Fnd2NQVWhSRmFwUDV1bUFMMHRUVWRISnlzck96OC9IeE9YMzY5TTZkTyt2cTZ2anFuYmR1M2NyMzB2R0ppSWlnS01yQ3d1SmJUWTljU3RIVjFSWGM5ZE5QUDFFVVJhcXFTWmw4VlZWVlZWV1ZPSDJyU2FYODFLbFRtUUgzekprejc5MjdGeFVWSlRTdDF0RFFJTzlnc3ljSEFBQ0EveWFrMVFEZm5wUUUrbFlEQUFCOFk2L0swdjlrQmRCM3BTVVZ0QlI2S2Nob3lrbXBOSFdJdkhTYkwzaWc3T3pzWThlT1Raa3lwV2ZQbnQ3ZTNpWW1KaXdXS3lrcGlhUnM0amh3NEVCcWF1cWNPWFB1M3IwYkZSVlZXRmc0YXRTb3pwMDcvL3JycnlLT3VuTGxDa2xnVTFOVDI3WnRTMUptY1hUczJOSEl5Q2dsSlNVNU9kbkV4RVRvbUo5Ly9qa3lNbEpIUjRmRWtiR3hzZkh4OFhQbnppVjlxeWRQbmx4YnkvK1Bsb3FLQ21aOU55bkhYckZpQlROcnJxeXNIRFJvRVBNb3djVWVBd0lDQWdNRHpjek1MQ3dzek16TUxseTRRSnFOa0lmdzhQQklTRWdJRHcvbksrNFdUVlpXVmpCZUZ5UXRMYjF3NFVKM2QvZXdzTEN0VzdlZVBuMjZ2cjZlcjQyMUNMTm56L2J3OEVoTVROeXlaWXVNakV4TVRJeW1wdWEwYWRQRU9WWkxTMnZIamgwREJnellzbVdMdTd2N3JGbXo2QXIzWnBIMUZUVTBORVIzZzJuUjlNamJ4NnlMcDVHTjVMOGRPblJRVVZHcHFLakl6czV1dG5VMWw4dU5pNHNqVFV0STN4S21wMCtmUG56NHNHL2Z2bnpiYTJwcVNDbTk2Sk1EQUFEQWZ4YlNhb0J2RDdYVkFBQUEzMVpGM1ZzNnFwYVZVdTdUMXJ5ejZraEpDWEg3RmJTSW5wN2VwRW1UM04zZGp4OC9UcmFzWExuUzJ0cmF5Y2twUHovZno4K1BiSHp4NGtWWldSbnpMcm5CNVhMUG5EbERVVlIwZEhSMGRMU1NrbEtYTGwwNmQrNDhZTUNBb0tBZytsR2NuSnlVbEpTY25aM3BMVnBhV3FTMXd0dTNiK2ZObXlkT29scFRVeU1sSlNVcksydGxaWldTa3BLVGs5TlVXcTJrcEVUV1Z4UktSMGRIY0tPS2lrcDZlanA5OStuVHB4WVdGbDVlWHN3SVczVHhiMzE5L2Y3OSs4UEN3cVpQbjc1NzkyNHBLYWtaTTJZY1BueDQ1TWlST2pvNk1URXhIaDRlUlVWRkF3WU1LQ2twYVZGYTNhWk5HekZiU1ppYm0vdjYrc2JFUDc4c3N3QUFJQUJKUkVGVXhOamIyNTg3ZDA1SlNXbnUzTGxpUG9xQ2dzTDgrZk5QbkRnUkdSbXByS3hjVTFPemRPbFNXVmxaOGVkSkFtVVdpL1g0OGVPUkkwZUtlZFRseTVkTFMwdWJmYXdXVFkvMG9YNzE2cFhnTGxKMlRTcXNwYVNrUm84ZW5aaVlHQmdZT0g3OGVORWZ3clMwdE5MU1VubDVlY0gxSkV0S1Nzckx5Nk9pb2dUVGF2TEdrWDRnQUFBQUFJS1FWZ044ZStoYkRRQUE4RzFsdi9NaE56UVU5QXc3clplVlZHNjl4OUxRMERoNjlDaGZGU3JwaWxCYVd2ckhIMytRTGJXMXRZMk5qY3k3cE91MGpJek1xbFdyNU9YbGUvVG9vYWVueDF5dGpwbFhLaWdvS0NzckN5YVlWNjVjb1NoS3pGWVZ0MjdkMnJKbHk4NmRPMDFNVEdKalkvWDE5WnNhdVduVHBwU1VGUG91WDk5cXdzL1BqOW5sbzZxcWFzbVNKZlJkVWhMcjZ1cXFyUHkvRi8vMTY5ZE45ZGQrK2ZLbHM3TXo2U1Z5OE9CQnNsTGwxcTFiczdLeVZxMWFKU0VoVVZCUU1HVElFQmNYbDlHalI0dnpaSm0wdGJVTEN3dEpDeEhSSTlYVjFXZk5taFVlSHI1bno1NlNraElyS3l2bS9KdEZ1cXpFeGNYSnk4dkx5TWlJU09lRnRzNm9yNjh2S3lzalZkN2lQK2paczJkRnJLLzRaZE1iT25Tb3RMVDBvMGVQY25KeURBd01tTHRpWW1Jb2lxSmJlOXZaMlNVbEpXVm5aN3U3dTVPdTYwMGhiVUNzckt3MmJkckV0K3ZDaFF1Yk5tMUtTRWh3ZEhSa05zbWhLSXJGWXBGM3NObG5Cd0FBQVA5TlNLc0J2ajNVVmdNQUFIeERyTW8vSytyZVVSUWxLU0U5dVAzS1ZvMnFDYUVORTNyMjdLbXFxcnAzNzE1eTk3ZmZmbnY2OUNsWmlaR2lLRzl2YnhMRGtWcnNMMzdvUllzV3FhbXBqUm8xU3B6Qkh6NThZTFBaMWRYVkZFVUpqYXFycTZzdlg3NzgrUEZqSXlNajVucDkrZm41U1VsSlptWm1tcHFhOUVaU1hVdVRrNU5qUHBHM2I5L3UzYnZYMU5TMFY2OWU5RWI2MVdDcXFxb0tDZ3J5OC9PVGxwWTJNRERJeWNraFVUVzVFdURqNDJOdGJWMVhWN2RyMXk3UnBka2lEQjQ4K05hdFc3ZHYzeFluMWwrOGVIRjRlRGpKWkp2dE9zMm5RNGNPVTZaTVNVeE1wQ2pLMU5TVWJsTXVLREl5OHZidDJ4WVdGa09HRENIdFVENSsvT2ptNWxaVFU5T21UUnV5RUtJNENnc0xiOTY4YVdob0tMVEg5QmRQVDFOVGMvNzgrV2ZPbkhGMGRQVDE5U1ZYVmhvYUdueDlmUjg4ZU5DdFd6ZTZLcjlQbno1cjE2NDljdVNJdjc5L1hsN2U4dVhMQncwYVJON0JvcUtpYTlldWZmandZYzJhTlNVbEpSa1pHYVIrWFBEaHBreVpzbmZ2WGphYm5aYVdabXhzek55Vm5aMU5VWlNZaTRnQ0FBREFmeERTYW9CdmorNWJMZjR5VUFBQUFOQ1VWMlhYeUExZDlRbEtzazNtY2ExdHpabzFMZDFiV0ZoNDc5NjlPM2Z1RkJjWCsvdjdpL01vNnVycVZsWlc5RjFTKzh6ajhZUU9MaXdzcENpS0xKeElhMnhzZlB6NDhmWHIxMG4yemVQeDVPWGwrUlkvakkyTlRVcEtNamMzSjMycm1Tb3JLOWxzOXRDaFE5M2QzWmxuSmpQcDNMa3pjK1BPblRzVkZSWGZ2bjJycXFxcXFxcGFVMU1URUJBUUVoTENack5KM2ZURml4ZHpjbktZNSsvUW9ZT2ZuOStxVmF0Y1hGekt5c3Fzckt6RVdjMlB6OGlSSTMxOWZhOWZ2eTVPV3QyalI0OFJJMFprWldXTkd6ZE9uQWlZeitMRmkwa2NMRHJwNXZGNEtTa3BLU2twMHRMU1dscGFIQTZIeldhVFJ0NXVibTU4N2J4ZFhGdzhQVDJaVzNSMGRFNmVQRW12cjJocGFmbHRwMGRSMUpZdFc1NC9mNTZkblQxdDJyU2ZmLzVaUlVYbDJiTm5wYVdsN2R1MzkvYjJaaTZUdUhyMWFoa1pHVTlQejR5TWpJeU1EQmtaR1ZWVlZRNkhVMVZWUmRaVUpCK2hob2FHM3IxNzgzMzhDSGw1K1JrelpvU0ZoVVZGUmZHbDFUZHUzRkJVVk9Tcjd3WUFBQUNnSWEwR2FCVlNFbktrRFVoOUkwZGFrbis1SVFBQUFCQmZVZFVEY2tOSHRjVXRJLzUrTEJZcktpcnEvdjM3dWJtNW56OS9KZ1hGVGJXVGJoWnA3NXVibXl1NGVsNXRiZTIxYTlmazVPU1l4YzQ1T1RsMmRuYmw1ZVdrT0hyNDhPRVRKa3hvZHJrOHBzVEV4SDM3OWdsdUo0bTVrNU9UME1MejFhdFgyOW5aeWNyS1ptWm1xcWlvYk4rK2ZkcTBhY3cySXh3T0p6VTE5ZHk1Yy9mdjM3OTc5MjVFUk1TNmRldmMzZDBEQXdPblRaczJaY3FVL3YzN2l4OWJEeG8wU0VkSEp5RWhZY09HRFh5TkpvU3lzYkhKeXNwcWFXRTFNWGp3NEw1OSswcExTNHV1ajU0OWUzWmRYVjFtWnVhelo4K0tpb3BJSzVpUkkwY3VYcnk0YytmT2ZJTS9mLzVNUGhzMDhpenE2dXFpbzZNMU5EU01qSXkrN2ZSSTg1bkF3TUR3OFBEWTJOaUNnb0tHaG9hT0hUdk9temR2NmRLbGdsMmtseTlmYm14c0hCWVdscFdWOWU3ZHU0cUtDazFOelY2OWVvMGJOMjdXckZsMEd4Q2hoZFhFZ2dVTHdzTENNak16UDM3OFNQZjl5TXZMZS9Ma2labVpHVE1jQndBQUFHQ1NhS3BTQXdDK1JrTEJtcnFHY29xaVRQU095a21wZmUvcEFBQUEvRlBWTnBRbkZxeWhLRXBPU3MxRTcramYrZEMrdnI1ZVhsNjV1Ymw4aGJFRVh5Y1FHb3ZGR2pkdW5KYVdscUdoNGZEaHc0Y01HZEt0VzdlNHVMam56NTh6aDUwNWMwWk9UbzV2eGI5aHc0YnhkYkl1TFMyZE5HbFNWVldWb2FFaHM4OERsOHQ5K1BEaDI3ZHZGeXhZc0dmUEhubzdoOE9aTld2VzBLRkRKMHlZTUhMa1NBVUZCWXFpenAwN1IvSnIycU5IaitMajQ1Y3NXY0xYTzJMU3BFbE5oYjhGQlFWTGx5NzE4dkpxcWlwV1hsNWVYVjM5OCtmUFNrcEs5RnAvTGk0dXdjSEJzMmZQVGtsSnFhcXFrcE9UbXpwMTZzR0RCOGxUQ0FzTE8zSGl4S2RQbjBnRmRIUjB0UGdoNXJsejU1eWRuWGZzMkxGdzRVSXhEL254SlNRa3JGdTN6czdPYnVQR2pkOTdMcTNDd2NIaDBxVkxTVWxKTFZwVUV3QUFBUDVUVUZzTjBDcWtKZVhxR2lqU3VscE82bnZQQmdBQTRCK3JzdTZ2WnRCS3N2K01aZG5hdDI5LzZkSWx2bzRUcWFtcGFXbHBmQ05yYTJ1RGc0T1pXMlJrWlBqU2FnME5EVzl2YjNkMzk0Y1BIOWJWMWRIYkpTUWtORFEwRmk5ZXpCZHJ5c3ZMWDdwMGllK0JBZ0lDWHIxNnhiZFJVbEtTdEo1Z3lzM05GVHljeWQ3ZXZxbGRKaVltbnA2ZWZGVzZxYW1wWkIyL3dZTUh6NW8xeThURVJGVlZsWDZ5dHJhMml4WXRTazlQVDB0THM3S3lhbEc5N2V6WnM0T0RnLzM4L0diTW1FR2Y4NStPcks4NGYvNzg3ejJSVm5ILy92MmtwQ1FMQ3d0RTFRQUFBQ0FDMG1xQVZrRzNybTdBUW9zQUFBQmZnZHRRUlc3SVNpcCs3N21JUzdBNXNvZUh4eGVmYmVUSWtYd1Jka3NKRm9EL2JUWnUzSGp2M2owckt5dkJiaGlFakl6TXBFbVRKazJhMU5Jenk4akllSGw1bVptWmJkdTJ6Y3ZMNjF0TTlqc3JMQ3k4ZGV2V2lCRWovcFZoYm1WbDVZWU5HL1QwOUJ3ZEhiLzNYQUFBQU9DSGhrNGdBSzBpL2RXdXo1em5GRVdOMVhIV1VPQmZ2d2dBQUFERXhLcjg4K1k3RDRxaTJpc1pHSFphLzcybkF6K1dqSXlNN096c2hRc1hkdXpZOFh2UEJVUzVlZk5tWm1ibTNMbHp1M1hyOXIzbkFnQUFBRDgwMUZZRHRBb1pTUVZ5Zzl0WTg3M25BZ0FBQVBEdk5IYnMyTEZqeDM3dldVRHpEQTBORFEwTnYvY3NBQUFBNEI5QXlJcmVBUEQxcEtYKytyVnlQZEpxQUFBQUFBQUFBQUFBTVNDdEJtZ1YvNnV0YmtCYURRQUFBQUFBQUFBQTBEeWsxUUN0UWxwU250eEFKeEFBQUFBQUFBQUFBQUJ4SUswR2FCVjBiWFY5WS9YM25nc0FBQUFBQUFBQUFNQS9BTkpxZ0ZaQjk2M21ObksrOTF3QUFBQUFBQUFBQUFEK0FaQldBN1NLLzlWV042QzJHZ0FBQUFBQUFBQUFvSGxJcXdGYWhUUzl5aUw2VmdNQUFBQUFBQUFBQUlnQmFUVkFxMkQwclVaYURRQUFBQUFBQUFBQTBEeWsxUUN0UWxvS3RkVUFBQUFBQUFBQUFBQXRnTFFhb0ZVdytsWWpyUVlBQUFBQUFBQUFBR2dlMG1xQVZzSG9XNDFWRmdFQUFBQUFBQUFBQUpxSHRCcWdWY2hnbFVVQUFBQUFBQUFBQUlDV1FGb04wQ3JvMnVwR0hwZWllTjk3T2dBQUFBQUFBQUFBQUQ4NnBOVUFyVVZhVXA3Y3FHdW8rdDV6QVFBQUFBQUFBQUFBK05FaHJRWm9MWFI1ZFQyYWdRQUFBQUFBQUFBQUFEUUhhVFZBYTVHUlZDUTNzTkFpQUFBQUFBQUFBQUJBczVCV0E3UVdHZFJXQXdBQUFBQUFBQUFBaUExcE5VQnJrWmI2SzYzbU5pQ3RCZ0FBQUFBQUFBQUFhQWJTYW9EV1F2ZXQ1cUsyR2dBQUFBQUFBQUFBb0RsSXF3RmFDenFCQUFBQUFBQUFBQUFBaUE5cE5VQnJvVmRaUkZvTkFBQUFBQUFBQUFEUUxLVFZBSzFGVmtxWjNLaHJxUHplY3dFQUFBQUFBQUFBQVBqUklhMEdhQzJNdExycWU4OEZBQUFBQUFBQUFBRGdSNGUwR3FDMU1OTHFpdTg5RndBQUFBQUFBQUFBZ0I4ZDBtcUExaUlycFVSdW9CTUlBQUFBQUFBQUFBQkFzNUJXQTdRV1dTa1ZjZ05wTlFBQUFBQUFBQUFBUUxPUVZnTzBGcXl5Q0FBQUFBQUFBQUFBSUQ2azFRQ3RoVTZyYTlHM0dnQUFBQUFBQUFBQW9EbElxd0ZhaTZTRWpKU0VMRVZSRk1XcmIrUjg3K2tBQUFBQUFBQUFBQUQ4MEpCV0E3UWlSak1RbEZjREFBQUFBQUFBQUFDSWdyUWFvQldoZFRVQUFBQUFBQUFBQUlDWWtGWUR0Q0lacE5VQUFBQUFBQUFBQUFEaVFWb04wSXIrVjF2ZFdQVzk1d0lBQUFBQUFBQUFBUEJEUTFvTjBJclFDUVFBQUFBQUFBQUFBRUJNU0tzQldoSFNhZ0FBQUFBQUFBQUFBREVoclFab1JVaXJBUUFBQUFBQUFBQUF4SVMwR3FBVk1kTHFpdTg5RndBQUFBQUFBQUFBZ0I4YTBtcUFWb1RhYWdBQUFBQUFBQUFBQURFaHJRWm9SYktTZjZYVjNJYXE3ejBYQUFBQUFBQUFBQUNBSHhyU2FvQldoTnBxQUFBQUFBQUFBQUFBTVNHdEJtaEZTS3NCQUFBQUFBQUFBQURFaExRYW9CWEpTaWxSbEFSRlVkekdhb3JpZmUvcEFBQUFBQUFBQUFBQS9MaVFWZ08wS2drWlNVVnlxNjZoNG50UEJnQUFBQUFBQUFBQTRNZUZ0QnFnZFRHYWdXQ2hSUUFBQUFBQUFBQUFnQ1loclFab1hXaGREUUFBQUFBQUFBQUFJQTZrMVFDdEMyazFBQUFBQUFBQUFBQ0FPSkJXQTdRdXBOVUFBQUFBQUFBQUFBRGlRRm9OMExxUVZnTUFBQUFBQUFBQUFJZ0RhVFZBNi9wZld0Mkl0Qm9BQUFBQUFBQUFBS0JKU0tzQldoZHFxd0VBQUFBQUFBQUFBTVNCdEJxZ2RTR3RCZ0FBQUFBQUFBQUFFQWZTYW9EV2hiUWFBQUFBQUFBQUFBQkFIRWlyQVZvWDBtb0FBQUFBQUFBQUFBQnhJSzBHYUYxSXF3RUFBQUFBQUFBQUFNU0J0QnFnZFNHdEJnQUFBQUFBQUFBQUVBZlNhb0RXSlNVaEp5a2hRMUZVSTQvYndLdjczdE1CQVBoWGVmLytmVXBLU2xWVkZiM2x6cDA3VVZGUkxUcko4K2ZQWTJOamk0cUtCSGZsNU9URXhzWldWcmJzY21OMmRuWkFRSUNZZzJ0cmExTlNVdkx5OGxyMEVNMTYrL1p0U2tyS3k1Y3Z4UnpQWXJHcXE2dS83UnorclM1ZHVuVG8wS0hTMGxKeEJwZVZsZkdOcktpbytQejVjNnZOcmhtSERoM3k5dllXYy9DUE5ua2FtODBXL1pYaGNEaUNHME5EUTdPeXNwb2RXVjlmTCtMTStmbjVGeTVjYU1sa29YbTdkdTF5YzNNVC9jb1RYQzVYeE41UG56N3QyN2Z2M3IxNzMzUjJBQUFBOEhlVC90NFRBUGozazVWUzR0U3pTWG0xZ3JURzk1NE9BTUNQNWQyN2QzZnUzQkZ6c0pxYTJ2ang0K203TjIvZWRISnlTa2hJNk42OU85a1NIeDhmRnhjM2I5NDhpcUtTazVORFFrTDR6cUNvcU9qbjUwZmY1WEs1di8zMlcyVmxaWEp5TXQvSXVycTZ0V3ZYYW1ob3pKbzFxMFhQNk1hTkc2R2hvVXVYTGhWbjhKczNiOWFzV2JOOCtYSjlmZjBXUFVwdWJ1NlJJMGNPSHo2c3JxN090NHZINDYxZnZ6NDNOM2Z0MnJWcjFxd1JQUGI2OWV2UjBkRXVMaTR5TWpJa25oczNidHkyYmR1c3JLeVl3NnFxcXNyTHk4dkt5dDY5ZS9mbXpaczNiOTUwNjladDBhSkZMWnJudjhDVksxZTZkKyt1cTZ0TDdtWmtaRVJHUnM2Wk0wZERvL20vMDdkdDIvYmd3WU8wdERSNlMyaG82SkVqUjFKU1VqcDE2aVQ2Mk9ycTZzR0RCN3U0dU15ZVBadHNlZkhpaGVoRXIyZlBucUxQR1I4ZnI2cXFLdlJUOFcwbi84VzRYTzZqUjQrWVd6cDE2cVNscGNYY1ltTmp3MmF6RXhNVEZSVVZCYy93NU1rVEN3c0xBd09EcVZPblRwbzBxVjI3ZG1UN29VT0hWcTFhTldMRUNQS1p2MzM3ZG1KaVltSmk0cG8xYTJ4c2JNaVlHemR1L1A3Nzc2NnVyc09IRHhjNnZTTkhqbHk5ZXJWZnYzNWR1M2I5ZGsvNi82aXNyUHpqano4dVhicjA0Y01IWldYbFFZTUdyVjY5dW0vZnZxMzBjTi9kNTgrZno1dzUwNmRQSDJucFp2N1B0TEN3Y01tU0piYTJ0dlQ3SlhpcVU2ZE9kZXZXYmRDZ1FhMHoyZjlKVEV3TUNBZ29LQ2lRazVOTFNFalExTlJzN1VjRUFBRDQ3MEJhRGREcVpLV1VrVllEQURRbEp5ZG44K2JOWWc3VzE5ZG5wdFdpRlJVVlpXZG4vL1RUVDFKU1VtU0xZRmxvY0hCd1FVSEI3Tm16TXpJeW1OdUhEaDFLQ3E0blRweVlrcExDM0tXaW9tSm9hRmhhV3ZydzRVT2hqL3Y2OWV2NitucStFOUpJL0VUZi9manhJMFZSZkdHY09CNDllcFNabWJsaXhZckF3RUFsSlNYbXJzakl5TnpjM0xadDIvcjcrOCtZTVlPT1dXa3ZYNzZNaTR1Yk0yZE9Ra0xDdm4zN21Mc0NBd09ycTZ1VmxaWGQzTndhR2hybzdUSXlNbHBhV3UvZXZmdXZwZFVmUG54WXMyWk4vLzc5dzhQRHhUK3FzTER3MDZkUGd3Y1BGdHdWRXhNemJOZ3djZEplSG8vWDJOalkyTmhJYjdHeXNpb3BLUkZ4U0g1K3Z2aVRiTW8zbWJ6NDFxOWZmK3ZXcmJObnozYnUzSm5VVFp1Ym16TUhDRjVIV2JGaXhicDE2L3o5L1IwY0hBUlBxS3VyNitycW1weWM3T3JxdW52M2JrZEhSMXRiMjhyS3lwcWFHakx6NU9Ua3JWdTNscGVYZCsvZTNkYldkdUxFaWZTeGJkdTJsWkNRV0xKa2liT3o4OEtGQ3dWUHZtSERoclMwdEtTa3BKVXJWMzdCa3oxOSt2U3VYYnNvaW9xTGl4TjZhYUc2dW5yUm9rVjVlWGtLQ2dxOWV2VXFLaXBLVFUzTnpNd01EUTBkTUdDQTBITStlL1pzeG93WjQ4ZVBKOWZoR2hvYXNyT3plL1hxSmM3VmxCL0I1Y3VYZVR6ZXRHblRtaDJwcEtUVXBrMmIvZnYzNStUazdOKy8vOUdqUjcvKytpdHpBUG15SERodzRQRGh3OHp0dlh2M1BuWHFsTkJ6cmxpeDR1clZxNUtTa2hFUkVmMzY5Uk1jWUdscGVlL2V2YUNnb0pFalI5SWJ5ZnNvS1NuWnYzLy9pb3FLK3ZyNkJ3OGVtSm1aNmVqbzhQMTlRYnQ2OWVxNmRlc2NIQnlhaXRvQkFBQ0FoclFhb05YSlNLSjFOUUJBTTQ0Y09kSnNOZHp5NWN2cDVJN0w1WWFGaGQyL2Y1K2lxTmpZV0RxWHljL1ByNnVyQ3c0T3BrdVZUNTgrM2I1OWUzSjcxNjVkY1hGeDlBbWZQMy91NCtNakl5Tno2ZEtseE1SRVNjbi9kVWh6ZDNmMzhmR1JscGFPalkyTmpZMWxUa05QVHk4eU12TGh3NGQyZG5ZaVp0dlVYbjE5ZmVZSlNWcXRxcXJLN0djaWdxU2twSUtDQWtWUkN4Y3VaTEZZZm41K0sxZXU5UGYzbDVlWEp3TnljbkwyN3QwN2NPQkFUMC9QbVRObnJsKy8vdFNwVThyS3lrSlBGUmtaYVdKaVltaG9TTGJVMU5UNCtma1pHaHIyN3QyN29hRmg5KzdkN2R1MzE5YldidGV1WFpzMmJTUWtKTVNaNGI5TWVIaDRZMk9qcGFWbGk0NjZlUEdpdjc5L1RrNE8zL2Fzckt6Q3drSmJXMXNXaXlYMFFHMXRiUkd2czVlWGwraE9DRVJPVGs1dGJhM1FYYlcxdGRYVjFiZHUzUks2VjA1T3pzREFvSlVtTDFSb2FHaDhmTHlycXl1SnFta3JWNjRjUDM1OFhWM2Q0c1dMeWE4QlhyOSt6UnpRdFd0WFdWblpNMmZPMEZ0VVZGUm16SmhCVVpTQ2dvS3hzYkd4c1hGNWVYbENRb0tob1dGQlFRRnA5Y05tczhsWGVQbnk1Uk1tVE5EVDArT2JUNDhlUFNJaUlwWXRXN1pyMTY0UEh6NndXQ3pCOEpISDQvbjUrVEYvb2tGUjFLaFJvM3g4ZkpwOXZ0SFIwZVRHK2ZQbkhSMGRCUWNFQmdibTVlWDE3ZHYzK1BIakdob2FEUTBOVzdkdWpZNk85dkh4OGZmM0Yzck9zMmZQVWhSRlIveVdscGE1dWJseGNYRS9iRnA5OXV4WlpvZVpwS1FrMHJ6STE5ZFhjTENPamc1NVc4bTFoTkRRMExWcjF5WWtKTHgvLy83bzBhUGJ0bTFqRG1heFdPN3U3dE9tVGFQL1RDTUVmNERDcDdHeDBkblpPU29xcXRuNmJpSTRPSmlpS0U5UHo2bFRwNUl0UW50Sk1ZMGZQMzdXckZsdWJtNERCZ3d3TURBUTUxRUFBQUQrczVCV0E3UTZlcUZGTHRKcUFJQW1xS3VydDIzYlZ2UVlHUmtaT29QamNybWVucDZrK1Bma3laTjBSc2JsY3V2cjZ6MDlQZWZQbjkrbFN4Y1JaM3Y3OXUwdnYvd2lKeWQzNGNJRkRvZGphMnU3Zi85K1VyamQyTmk0WXNXS3FxcXFxS2dvYlcxdGUzdjdYMzc1aGErbWU4U0lFWUk5Y0lPRGcwK2NPTkd0VzdmWHIxKzNhOWRPWFYxOTc5NjlkQ01DZ2k3MEpranc1K2pvS0RTNkV0UzFhMWNTN2xBVXRXN2R1bWZQbnFXbXBsNjRjR0hCZ2dVVVJSVVVGS3hjdVZKUlVkSE56YTE5Ky9aNzl1eXh0N2RmdFdvVk04Nm1EUnc0ME1EQXdOZlhsMDUyUWtKQ0tpb3E3TzN0U1VJM2I5NDhNYk9iZnlzMm14MFdGcWFpb2pKMjdGajZjZ0xweGNIaGNBUXZNRWhJU0pEZUZPL2V2ZFBWMVdWZS95Qkl5TFZ6NTg2ZE8zY0tmY1JIang1VlYxZVQ1aHQxZFhVa2VpYWZtUWtUSmd3ZE9sU2NhYTlidCs3OSsvZE43UzBwS2JHMnRoYTZpMVNHZnMza1cvU0JZYkZZcnE2dVk4ZU9wVnVkTUdkaVlHQkFONVVPRHcrL2RPa1MzeGd2THkrK1EraFlrMVNJWjJSa1hMbHlaZGV1WGZyNit2cjYrakl5TXI2K3ZqLzk5TlB5NWN1N2QrOWVVVkV4Y2VMRUFRTUc4Q1hzSkJMZHNtV0xrWkZSZVhuNWdBRUR5c3JLbmo1OTJyOS9mems1T1M2WCsvejU4eDQ5ZXZCOWtUdDI3TmpzOHkwb0tMaC8vMzZmUG4wZVBYcDA0Y0tGalJzM0NyNWM1S3UzYnQwNmtqVkxTVWxaVzF0SFIwYzNWVFhQNFhBdVhMalF2bjM3Y2VQR2tTMWlYdmY2amtKQ1Fnb0tDdmcybmo1OVd1amcwYU5ITTk5V1JVWEZZOGVPYmQ2OGVlclVxZTNhdFpzK2ZUcXpOODd6NTgvZDNkMzc5T2xEaDhpRXJLeXM2Q20xYWRNbUx5OHZLQ2hJOURWSTJydDM3OGhYVXB6Qk5FZEh4eXRYcmpnNk9pWWtKQWgrdndBQUFJRDJuLzQvRUlDL0I1MVdvN1lhQU9CYlVWUlV6TW5KT1gvK3ZKT1QwL256NSttKzFhUjZtalRDRGcwTmJlcnc4dkx5SlV1V2xKYVcrdm41NmVqb05EWTI5dXZYNzdmZmZvdU1qT3pacytmbHk1Y3pNakkyYmRxa3I2L1A0L0UwTkRUV3JGbmo3Ky9QL0NXNGpJd01zM1N4c0xCdzM3NTlkKy9lUFhMa3lNT0hEME5EUXlNaUlod2NIS3l0clZldFdtVnBhU2tuSnlkMEpxUWliK0hDaFdwcWF1STg4VFp0MnRDM0pTUWtEaDQ4bUpLU01tZk9ISXFpMHRMU05tellJQ0VoY2VyVUtSMGRIWXFpakkyTm5aMmQ5KzdkYTI1dWZ1VElFY0g0ZnZIaXhSczJiQ0JWdEd3Mk95Z295TUxDb2x1M2J1TE01TDhnTURDd3ZMeWNYSnpnMnpWMzdsekI4WktTa2srZVBLRW82dW5UcDgrZVBUTXdNS2l0clcxc2JEUXdNTkRTMHZMMjlpYmRBUHIyN2J0MDZWSWJHNXRwMDZhNXVMaFVWRlRzMzcvLzJMRmpXVmxaMHRMU0xCYUwyUnNuUER5Y05DR0ppNHRUVlZVVlo5ckhqeDl2cWdUYnpzNU9TVW5KMDlOVDZGN1N4L3hySmkvTzlHaisvdjUxZFhXclZxMXFkcVNycSt1ZVBYdEkxSzZnb0VDM3E3NTE2MWJ2M3IxVlZGVG82MENGaFlVblRweTRlZlBtbXpkdmxKV1Z4NDRkNis3dTNyWnQyeVZMbGpnNk9sNjhlREV3TU5EUHp5ODFOZlhjdVhOK2ZuN3QyclV6TWpJeU16TmpOb1pXVVZGaDF2a0dCd2NuSlNXdFc3ZE9WMWMzTlRYMXdJRUQvdjcrZERvc1BySUE3TFJwMHlRbEpSODhlSkNlbm01a1pNUTNobHkrRXV4aTMxU2hkRUpDUW5sNXViVzFOVjk2L29NYlBuejRIMy84UWQ2dnVYUG5idCsrblZ5eElFWHIxNjlmSjc4Z0Vmb3RrNUdSOGZEd0lMY1BIVG9VRkJURU4yRFBuajNrMDBJN2RlcFVVNDNJQ1d0cjY2TkhqM3A3ZTArZE9wWDg0U2thK1pWUHN5RTRIM2w1K2FWTGw3cTR1TVRIeDgrY09iTkZ4d0lBQVB5bklLMEdhSFZJcXdFQW10VlVzU2VmbGk1RlNGSFU0OGVQNmNZRjlNL1BWVlZWemN6TWV2WHFSUUpvTnB0dFoyYzNidHk0SGoxNlVCUTFaY3FVa3lkUGtvcGpDUWtKTnplM1E0Y09OWlhodm4vL1BpZ29pS3dTRmgwZDNhVkxGOUxQV2tOREl6ZzRPREF3ME1QRDQrVEprNHNYTDU0elp3NHpheWJJM0RaczJDQzBXVWV6bEpXVjU4eVpVMTVlZnVUSWtkRFFVRzF0YlQ4L1AvSXFwYWVudjN6NTB0YldWazVPYnRldVhmUG16VnU3ZHEybHBTVXpZWms2ZGFxc3JDenBoNnVtcHJaang0NHhZOFo4d1RUK2xWNjhlQkVVRktTaG9VRVc3YVJsWkdUazUrY3ZXTEJBOEFJRFNRdzVITTdUcDArblRKa3lkT2pRYytmT3NWaXN0V3ZYS2lnb2VIaDRkT2pRWWVuU3BjK2VQYU1vYXVUSWtRWUdCbHd1dDJ2WHJnWUdCdkx5OGlTRTdkR2pSMjV1TGtWUnFhbXA2OWF0MjcxN04xbm5zNmtMSG9JRUcxelFaR1JrNU9YbGYvNzU1NllHZk9Ya3hjZG1zeU1qSTRjTUdUSnc0RURCdmJXMXRWVlZWYVM2bkRUM1VGQlFxSyt2TnpVMW5URmp4cVpObXlpS0tpc3IyN3g1ODZKRmk4aGRRbE5UODg2ZE95TkdqTmkyYmR1SUVTTmtaV1h6OC9OLy9mWFgzcjE3TDFpd1lNeVlNZWJtNWlFaElZY1BIOTZ4WThmdDI3ZVRrcEpTVWxKR2p4N2R0Mi9mbXBxYXpaczNXMXBhTXE5TGtVYndZOGVPSmYzZjQrTGkyclp0TzNyMDZCWTlXZEpPK3NLRkN4UkZUWjgrWFZwYStzR0RCOUhSMFlKcE5mbTlDTWxxQ2RJNGlLOVltQlllSGk0cEtXbG1aa1pSMUlJRkM4Z25oNklvRW9iU2wwL3E2K3VqbzZNdlhyeVlsNWRYVVZHaHBhVTFjZUpFQndjSHVrWEdreWRQWnMrZXpkZW5pS0tvclZ1M1JrWkc3dHk1czZYTmNFU1RrSkFnM2ZiSmJ6NWtaR1RJWFhLOVJFRkJnZHpsSzN2MzlmWHQyN2Z2MkxGajZTMFdGaGJNdTIvZnZ0MjJiWnUxdFRWZjFYT3ZYcjFFejZkYnQyNUxsaXdKQ0FqWXZuMDcrUTFCVTRZUEgwNzZ5ZENuTlRFeGFlcnlqeUJ6YzNOdmIrOFRKMDRnclFZQUFCQUJhVFZBcTVPVC9xc1NxcmFoL0h2UEJRRGdCMlZyYXl1NEdDQ2ZFeWRPQ04wK2QrNWNaaWNRWnRCREd1QXk3NUl5VExLNFZuWjJkazVPam9HQlFVSkN3cDQ5ZSs3ZHV4Y2VIbjdnd0FHaGp4SVJFVUZ1REI4KzNNL1ByNzYrL3ZyMTY5SFIwY25KeVdwcWFsdTNicld3c09ETFZpUWxKWmN0V3padDJyU0RCdys2dWJsNWVucU9HVE5td29RSmt5ZFBwb1BPang4L0tpa3B0U2lxZnZMa0NaMG9EUjQ4V0VkSHg5Yld0clMwZFBEZ3dSNGVIdHJhMnFRVjdLWk5tOXEyYlR0anhvd0ZDeGJvNnVwdTJyUnAvLzc5c2JHeGtaR1I1TmpYcjE4WEZ4Y3JLeXVUTHNZdlg3NmNOR25Ta3lkUHhPbHA4SzlIK2dYWDFkVnQzNzdkeE1TRXVldno1OC81K2ZtMnRyWjBSVCtmMjdkdjE5WFZMVm15eE1EQUlEczd1N3k4M01yS0tqMDkvZXJWcXp0MzdwU1JrU0VCSW9tTVAzNzhTTll6ckttcG9STTZFdUdSOTRYa3l4UkZ2WG56aGs1dm15SXBLZG0xYTlldmVlSmZPWG54WldWbDFkYldNbGM0WkJMc054SVRFOU8xYTllRkN4ZDZlM3VibTV2cjZPaEVSRVJ3T0J4TFM4czdkKzZVbEpTUVBGZEZSWVZ1bFZOUlVYSDgrSEYvZjM5ZFhWMXZiMjlaV2RrdVhib2NQMzU4eFlvVk0yZk9YTGR1M2F4WnN3d05EYmR2MzA2K3VhOWV2YnB6NTA1eWN2TFNwVXZYcjE5UFNzWFQwdEtlUFh0R0FuRVdpNVdjbk16ajhmaHpKMFhOQUFBZ0FFbEVRVlFLZGEyc3JJU3U5OGlVa1pGUlhGdzhkT2pRRGgwNlRKOCszZFhWTlMwdHJiUzBWRVIzYVE2SEV4d2NmUExreVNGRGh0amEyZ29PeU0vUHo4bkptVEJoUW9jT0hTaUtNakF3VUZGUnVYZnZYblYxOWFCQmd4UVZGZW1DNnpObnp1emR1MWRSVWJGZnYzNHlNakwzNzk4L2MrYk13NGNQSXlJaS9pa3RLVXBMUzJOaVlyeTh2R3hzYkRadDJpUWpJNU9jbk16M0c0S0tpZ3F5VWlYZmdyclhyMThmTTJhTWlKOG04SGk4MzM3N0xTVWxKU3NyS3lZbVJyQTFEYzNRMExDeXNqSXpNNU4wS2FHL0MySlNVRkFZTVdKRWNuSXlpOFdpRjFRQUFBQUFQa2lyQVZxZGd2UmZkU3VjZXZiM25nc0F3QTlxNHNTSm9uK3BUUllvRTdwMjNOcTFhK21lMXpFeE1ROGVQR0R1all5TXBQZDZlbnBldm55WjNuWDA2TkUyYmRvY09YS0UzakpreUpEZmYvK2R2cHVmbjA4VzlXTDJuaVp4OE9yVnE2OWV2ZHEyYmR2T25UdWJtSmlVbDVmVGE2REp5Y2t0WGJxVXVRaWJ2cjYrbkp6YysvZnZiOTY4ZWVmT0hXYmRYMGxKaVpTVTFOR2pSOFY0a1NoalkrTWVQWHE4ZXZVcUxDeU05RFd1cmEwMU1qTHEzNy8vb0VHRDdPenNKQ1VsYTJwcVNEVjM5KzdkVDV3NG9hV2xSVkhVc0dIRExsNjhlUERnd2JGang5TGgxTGx6NTA2ZE9rV2ZQQ3dzakp6V3pzNk9aUHBEaGd3Um5FTmFXcHBnaGZpL3orSERoKy9kdTJkc2JNd1hWWXNqSVNGQldWbTVUNTgrekkzWHJsM3IyYk1uYVMvKzU1OS9kdWpRUVZ0YnU2eXNyTGk0bUpUdDh3VytYQzQzT1RtWjNHYXoyZXJxNm5aMmRpOWZ2aFQ5MEFvS0NvS3JJLzc5a3hmSGpSczN5T0tFUXZkYVdsb09IVHFVeStWdTJiS0ZiTm03ZDYrWm1kbTZkZXNpSWlMSXRaK3dzREFqSTZOT25Ub2RQWHIwM3IxN2RQVnhiVzN0M2J0M0V4SVNMbDI2VkZOVHMyalJJbnQ3ZTdyMHUxKy9mdWZQbjkreFk0ZVRrNU9YbDlmTW1UUEhqQmt6WU1BQWVYbDVmWDM5Nk9qb1ZhdFdCUVFFUEhyMEtDZ29TRUpDd3NmSFIwTkRneFR3K3Z2N1MwdExiOWl3Z2Y0U0ZSVVYrZm41aVJQNG5qOS9uaFJXazliWWhvYUdOMjdjdUhEaGd0QVltcFFKVDU4K3ZiYTJkdm55NVN0WHJoVHNPMCt2cjJoaFlVSHVrais3cGsrZlhsQlFzR3ZYcnA0OWU5SWo1ZVhsdDI3ZHVtREJBbktlNHVMaTJiTm5QM2p3NE1hTkcxOVFKLzVkYUdob1JFVkZPVGs1blR4NTh2NzkrOGVPSFhOeGNlRkxwY2xYSUQ0K1BqNCtubTk3WkdTazZFWTY4dkx5ZS9ic3NiR3hjWEZ4R1R0MmJGTlhFVWkzOUo5Ly9ybXhzVEVnSU9BTG5zaklrU09UazVPenNySklCeWNBQUFBUWhMUWFvTlhKLy8rMHVnWnBOUUQ4MDdBNUw2dTVuMm9iS3VvYUtuaThScUZqMU9XN3RsY1c4bHYrdjgyRUNSUG9LdGVjbkJ3NnJTYS9xVy9idGkxZHdzWlhkaTFJVDArUDJVVWhMUzB0TkRSMHlwUXB6TnlIMkxwMTY2eFpzeVpQbmp4Nzltdy9Qei9SWFJwNFBCNkh3L0gwOUJ3L2Z2eTdkKzgwTlRYcFhmWDE5ZVhsNWQ3ZTN1STgwMzc5K3ZYbzBjUFkyTmpZMkxpK3ZwNUVpcEtTa2lRWmIyeHNKSkUwaThXYU5tM2EzcjE3U1lCNDhlSkZFeE1URlJXVjNidDNNODltWjJkblkyTkR5c3dMQ2dyV3JsMUxLZ3FWbFpWSm8rUVZLMWFRR003ZDNkM1EwSkMwUjJqMk5XeFd4cXRkbkhyK2pFbUVoa1l1eGVPUlQyTmU4ZmtXUFphdStrVDZiMkh4c2RuczBOQlFQVDI5ZmZ2MnRmUllrc0RLeWNtUm5nWTBaMmZueXNwS0tTbXB4c2JHcTFldmtrVTdTVmNOMGsrZ29xS0NXV0ovK2ZMbG1wb2EwdXo0NE1HRHg0NGQyN3QzYjNWMU5UM2d5Wk1uN3U3dURnNE96R1NaN2h5ZGtKREF2TzVDcTZtcCtmRGhnNEdCZ2VDdUkwZU9qQjA3OXB0TVhoeVBIeitXa3BKcXFrVkQvLzc5cDArZnp1Rnc2TFNha0pPVDI3UnBrNzI5L2Q2OWV6OTgrTURYZ1lIRllxMWJ0KzdodzRkMEVicUVoTVRwMDZlYldzR1B4V0lkUDM3OCtQSGprcEtTYytmTzNiZHZYL3YyN2NQQ3dqWnUzRGg2OUdoSlNjbkl5TWdIRHg1MDdOaFJRa0tpb0tEZzdObXpDeFlzbURGanh1blRwNWN0V3lZdkwwK2Fld2g5UFpsS1MwdlQwdEtrcGFYcGl4K21wcVkzYnR3NGYvNThVMm0xbEpSVXAwNmRuajkvZnVyVXFYZnYzams1T1pFclQ3U2FtcHE0dUxqMjdkc3pXMkUwWmY3OCtjeTdXbHBhTTJmT0RBd012SC8vL2o4bHJTYUY4MGVQSHZYeThpb3RMVlZUVXlPTGtYNURob2FHOCtiTmk0cUtjbkZ4T1hqdzRMYzlPWTNVWWo5OStyU1Z6ZzhBQVBBdmdMUWFvTlhKL2YvL1Q2NUZXZzBBL3hDTlBHNGhPKzBGTzdXeTduMnpnM1hWSjN4OVdoMFpHWm1WbFNWNkRJdkZFbHJWbTVhV1JscEZrelc3Nk8xa0lheVdydnlXbXBwS2ZrNU9Ba0Z5Zm5LRE5IY21VWjJPamc2OUdOZklrU05GRjlubDVPU1ltNXVUcUpldnAvQ1ZLMWZJUEVVN2NlS0VyNit2aU5yQVAvLzhjOHVXTGE5ZXZXcmZ2djNSbzBlblRKbEM2bk4vLy8zM0N4Y3VmUHIwYWNtU0pYeUhxS3FxeXN2TFg3dDI3Y1dMRjZTV2s4MW1NOWVhczdPekk2K2V1N3Y3a0NGRFZxeFkwZXc4eFZIS2VkN2lZeVFreUUrVThrcGlXblJjZStXQlg1QldxNnVydTdpNDlPdlg3OHVhaWMrWU1XUEdqQm4wM2JxNnVxQ2dvSVNFQkhJTklDTWo0OU9uVDVNbVRhSW82czZkTzlMUzBpUzlxcXFxb244RVFONXhJeU9qaXhjdlRwdzRzYnk4M01iRzVzU0pFOHhja3J3MWZmcjBFUnBXNnVucExWKyt2RVhUSnAvbmJ6SjVjWlNXbHJacDA0YXZlWTQ0akkyTkJ3NGNlT2JNbVZHalJ2SEZ4TzNidCsvZnYvL0FnUVBsNWVWOWZId1dMbHpZcjE4L0VhZnk4dkpTVmxaZXRXcFZWbGJXc21YTHlFWUZCUVVmSHgveXU0ZkRodytUalkyTmpUdDM3bXhvYUdDeFdHdzIyOGZIUjE1ZWZ0bXlaYmR2MzVhU2tpTHRVRVNJaTR2amNybmp4NCtuKzBSUG5qeDU1ODZkK2ZuNWp4OC83dDI3dCtBaEhUcDBpSStQTHlrcENRd01KT3RHbmoxN3RuUG56dlNBaElTRWlvb0tXMXZiRnJYeVlMRlloWVdGcjE2OXlzdkxJNzIveFQvMlJ5QWhJY0ZzdWhJVUZFU0tuVVdZT25XcXE2dXJtT2ZmdkhsemVucjZoUXNYWnMyYTFVbzVQdmxiakY1RUFRQUFBQVFoclFab2RRclNmMlVyMWR5Uzd6MFhBSURtMWRaWDNIaDdzS3kyVUl5eEZFVlJwTzcxSzEyNmRJbVp1WEM1M1ByNmVyNHlYZzZISXpTdFBucjBxTkMrMVJ3T2g2SW81cUtDNG5CemMzdjkralU1aXVUSXZyNis1UHgxZFhVOWV2UWdhVFVUbTgwbWJRMmE4dng1ay9tc21LWEs1TG1JU0t1N2QrK3VvS0N3WmN1V2hRc1hraC83UDMvK2ZOT21UWThlUFRJek14T3hpS1czdC9lVUtWT1NrcElTRXhPdlhyMGFGaGJXdlh0M1VwWk9ONzM5RHlJZEc2WlBuLzd1M1R1K1hhUnVsOWt0bmJaMTYxYTZpTFdpb3VMeTVjdVBIajBxTGk0K2NPQ0FycTV1ZVhtNW1wcWFqNC9QVHovOVJGYXp6TXJLNnR1M0wva01WRlpXMHMwMExsKysvUERodzAyYk5sMjhlTEZObXpZblQ1N2N1WE5uMTY1ZDM3eDVzM2Z2M2xXclZwR0ZNWW1Ta2hKdmIyOGpJeU5tdU5helowL0JId1M0dTdzWEZoWjZlWGsxbXhGL3plVEY5UG56NTA2ZE9yWG9FSnFKaWNtZmYvNHBOS1ozY25JaXFUcHBnQ082a2N2Smt5ZWxwS1NtVDU5TzNtNCtqbzZPRlJVVkF3WU0rUFRwMDZsVHAyN2Z2dDJyVjY4Yk4yNW9hV21abXBvZVAzN2N6TXdzT1RsNTFLaFJ6VDUzMGdhRXViQ2Vzckx5K1BIams1S1NvcUtpaEtiVmhLYW01cVpObXlRbEpmMzkvUThkT3NSTVpwbnJLemFyb3FMaTZOR2pseTVkb3BlY0pjUzVWUFlqcTZ1cnE2bXAyYjU5ZTFNWGx2YnMyU08wZjFSVDFOWFZ0MjNiWm05dnYyUEhqb3NYTDM3OVQwa0VrUjRqZ2oxTUFBQUFnSWEwR3FEVlNVbklTVXZLMXpkeWVGUUR0N0ZhUmxMeGU4OElBS0JKblByUDZhOTIxZFQvcit4TFE2R0hra3c3QlJsTlNVcDRCWis2L0ZldDZxYW1wdGFuVDUvZHUzY3pxM3AzN2RwMSt2VHA5UFIwZWpWQ0VoN3hyYWxGbkQ5L251NEVzbXZYcnJpNHVMK2VDNGREZm5GUFozTmxaV1VpNmhEcFlYUG16Q0V0SU5MUzBuNzk5ZGR6NTg2UjRHL2p4bzJrK3dHZmh3OGZDbFl1ZjF1azNGdEVXcTJxcWtvdnZjamhjRTZlUE9ucjY5dlEwT0RvNkVqbVZsUlVwS21weVJkQVIwWkc1dWJtN3RpeEl5a3BhY1dLRmJHeHNYWjJkaEVSRWVYbDVTb3FLbDlROXlvT0RmbnVMZTBFVXR0WVFWR1VuSXg2VjdVSlloenhQL0xTWDlWaWU4eVlNWUtoVWs1T1RtRmg0ZWpSb3dVRE1sTDZldS9ldmNEQXdQVDBkSkpycTZtcCtmcjZraWJnZE10ZEtTbXA0dUxpN096c3RXdlhrbU1yS2lwSXUzQU9oN04vLy82QkF3ZlNkY0VhR2hxa3U3cTN0L2ZWcTFmNUZnNlZrcEtLaTR1N2QrL2VxRkdqNkxmc3dZTUhGeTlldExHeFVWQlFTRXRMTXpBdzZOYXRtN3E2K3FWTGwvejkvWmxsOGp3ZTcrelpzMjNidGlVVjAxODVlZkhKeXNvSy9Ub1RPM2JzNEd0Y1E2dXVyZzRJQ0pDU2tnb0tDckt3c0JEYTBKbll2bjM3bmoxN1JNeUJ6V2JyNitzTGJyZTN0OWZYMTc5eDQ4YkdqUnNMQ2dvK2Zmb2tKeWMzY2VKRUJ3Y0hVMVBUdUxpNHRXdlhHaHNiMzdoeGc4MW16NW8xUy9RemZmTGtDU2xrM3JCaHc0WU5HL2oyWHJ4NGNjdVdMYUl2cXMyZlA5L2YzNTk1U1N3dkx5ODNOOWZJeUVpY2xmcTRYTzZpUll2eTgvT0hEUnUyYk5teUhqMTZkT3JVNmNxVksvdjM3K2NieVJPNDlDaTQ1YnZidm4wN2o4ZjcvZmZmNlNoNStQRGhUYldaNXV0cEl3NWpZMk1qSTZNclY2NTRlWGs1T2pwKzlYejVrUTQvclpHREF3QUEvR3NnclFiNE84aExxMWZXc1VnekVCbFpwTlVBOE9PNjg4R1BqcXAxMVNmMDBKaXVKTk91dVlPK3l1alJvOFg4d2ZXQkF3ZGFkT2JTMGxKVlZkVjE2OWJSV3dUWFlDUXFLeXNsSkNSRXhGNmlEUjA2VlBUY0hqOStUT2Q2SkJDTWlvb1M4K1RhMnRxLy9mWmJlWGs1cWZzVFBiaSt2ajQrUHQ3VDAvUDkrL2Q2ZW5wdWJtNmtxZkhMbHk5dGJXMEhEaHpJN1BQNzh1WExQWHYyekowN2wyVHhxcXFxUGo0K0ZoWVdtWm1aRlJVVm9sY2sreHBqdSt4bzBYaFc1WjgzMzNsUUZOVkdycXUrMXR4V21wVlFRck9xclZ1M0ZoWVdybCsvbnI1R3dpYzNOemNsSldYUW9FSHo1czI3ZE9sU1FVRUJTWHV6czdNUEhUcGtiR3hNbHRrTURnNXViR3dreGI4Y0RxZXVybzZVNkw1NTgrYmR1M2N1TGk1OHB5MHFLb3FLaWhvelpneGYrd3QxZFhVYkd4dHZiKytMRnkvUzFidkp5Y25Cd2NHV2xwWWxKU1ZPVGs0N2QrN3MxcTNiTDcvOGN1Zk9IVTlQei83OSs0OFlNWUtNcksydFBYbnk1T2ZQbi92MTY2ZXRyZjJWa3hkZm16WnRSRFJEbURwMWF0KytmUnNhR3R6YzNQaDIrZm41bFpXVmtjdzlLQ2lJTDd0bk1qRXhJWTFLbW5MczJESEJqZFhWMVNrcEtSSVNFbHUyYkZtOGVMR3pzek1wcFo4NmRhcUdob2FCZ1VGUVVKQzV1WG1IRGgxbXpwelp2bjM3eVpNbmkzNm01TXV1cnE0dStOTVEwbjdueXBVcm9tdkF5WmV4c3JLUzNrTFdWeVRyWGpZck9UazVQejkvNU1pUlFVRkI5RWE2M3hGQlVsMDJtNzluM2NlUEg4VjVpTC9UMWF0WGEydHJkKzNhUlc4Uldoci9OWGJzMkpHZG5YM3k1TW1aTTJlMnFOR0tPTWpIL3Ird1ZpMEFBTUFYUTFvTjhIZWcwK3FhZXJheWJNZnZQUjBBQU9HZWYwNHVybjVNYm8vc3RLbWRrcWlXcjE4dk96dTdxYTZwcFAxQ2VucDZVd1ZvdGJXMXpzN09wR0VGc3ljRGFTRmlZR0JnYm03KzRjT0h6cDA3TXlzZm1Xc3dNcFdVbEtpcHFYMXhLaUVuSnllNnAwRnhjVEh6N3R1M2IrUGo0OFU4dVo2ZTNtKy8vVlphV3Fxa3BOUlVBV1pEUXdPWHk0Mk1qRHh4NHNTSER4L1UxTlNjblowdExTMUphK09Nakl5Tkd6ZHl1VnkrbGRaMjdOaWhyS3k4ZWZObTVtTWxKeWRyYUdpY09YT0cyU0VYV3NUSXlHak1tREdrUVRscFNVRStlNnRYcis3UW9jUDI3ZHRKQ0VnVzhPemF0U3ZkUHBpVUovZm8wY1BKeVduNDhPRlZWVlhNMC9yNys5ZlcxcTVldlZyd0VXMXNiRUpDUW80Y09XSmlZa0svNmJxNnVycTZ1bndmK0wxNzk4NmNPWFBqeG8yWEwxOVdVRkRnOFhqeTh2SXVMaTZXbHBaT1RrNkJnWUZmT1hueGFXdHJGeFlXVmxkWEt5cituNnY0NUNjUmt5Wk5NalkyNW5BNGZHbDFYbDdlaVJNbjdPM3RSNDhlYldGaGNmejRjYjVQTmRPSUVTTkVwOEFrOCtWei8vNzlob2FHSVVPR1dGbFowUnZsNU9USVNxb3JWcXhZdVhKbGFHaG9WVlhWOCtmUGQrellJWHFGVlM2WGUvSGlSZEppYU55NGNYeDduWjJkejUwN0Z4TVRJM3FlcERTYi9rcFdWMWZIeGNWMTZOQkJhQzhVOGdGZ3RyOGdqZW1aM1dNb2lycDU4eWJ6TGxuQ3NhaW82T1BIajlyYTJtUWptODNPemMwVk1iRy8zNHNYTHo1Ky9HaHNiTXo4NC9yRWlSTk5YY21qMjVHM2lMYTI5b1lORzNidTNPbnM3UHpOcjl1UlppejBpd3dBQUFDQ2tGWUQvQjNrcGY3Nk56UUhDeTBDd0krS3grTTlMZm1yaDBZUGplbXRIVlZURkhYbzBDSFJVY2ltVFp1YTJ1WG01aWJZaGFDcXFrcFJVWkVrMTcxNzkwNUlTQ0Jsb2MzS3o4L3YwS0ZEeTUvQlh6SXpNMFdYY1BJeE5UVTFOVFZ0MFVPVWxKUTBWWXRYWGw2K2Z2MzZGU3RXc0Znc0xwZTdmdjE2UzB0TGtyQlVWVlY1ZUhpRWhJUm9hR2ljT0hHaWYvLyt6QVA3OSsrL2Z2MTZkWFgxK3ZwNmVxT0doZ2FYeTMzOCtQRXZ2L3pTb2hrQ2pWNStreWtvS0VoT1RpNGdJRUJUVTVQSDQyM1pzcVd1cm83K0RKT2FWam9YczdXMTVUdjg5ZXZYWjgrZUhUOSsvTUNCUWxZMFZWVlZ0Ykt5OHZIeGlZbUpNVE16ZS8zNmRWNWVudUJKeVB0NytQQmhCUVVGY2gzSXhNVEV5c3JLeXNwcTBhSkZvYUdoVVZGUjgrYk4rOHJKaTJudzRNRzNidDI2ZmZzMlg0Wkxma1lndEZLN3ZyNSt5NVl0cEVpY29xaFZxMWFkUDMvKzZOR2pUVDNFM2J0M1NUK1RwcFNWbFFsMmtMaHo1dzVGVVUzOTBURng0c1NSSTBkNmVIaHd1Vnh5VlV6MDAweE5UZjM4K2JPV2xwYlFYNUNZbVptZE8zY3VJeU9qcUtpb1hidi8vWW9sUER6YzNOeWN2QWp2Mzc4bkxUdm93dm40K1BqS3lzcWxTNWNLdmNDbXJhMmRsNWQzOSs3ZGZ2MzZOVFkyU2twS2tnVXcwOUxTbGk5ZnJxaW95T1B4L3Zqamo5dTNiek9QVWxkWDc5bXo1OU9uVDExZFhWMWRYV1ZrWkdwcWFweWRuWmtGM1FTWHkvMkM5aHJmeXExYnQ4Z3ZjcGdiUDMzNlJDNXlDUHJpeHR3V0ZoYng4ZkczYjkvKzR0L2NOQ1U3TzF2RUJ3d0FBQUNRVmdQOFRlaSttUzNxMUFrQThIZjZWUE9vdHFHTW9paHBTWGw5cmRsL3d5TWVPblNvcVlqaDJMRmo4Zkh4WjgrZWJhcTlRS2RPblVoSnBwdWJXM3g4L0tsVHB6cDI3R2htWnRhdVhUdFhWMWNORFkzSGp4OFhGUlhSN1E2RWNuWjJscGFXTGlzcnUzUG5qdEJvajJDejJmbjUrVkpTVW84ZVBSTGFIYlZidDI2aVE2djM3OStmUEhsU3hBRFI2dXZyV1N4V3IxNjltQnRKQ3ZQbXpadjU4K2UvZWZObStmTGxhOWFzV2J0MkxhbjBySyt2ajQyTjlmVDBMQ29xTWpJeTJyVnJGMG1zbUJ3Y0hJUXVUWGIxNnRXNnVycGh3NFo5OFlSQjBQNzkrMWtzRmltUFBYejRjRlpXbHIyOVBiMFFZa2xKQ1drUzNkVGhCdzRjYUdob0VISDl4c3JLS2lBZzROaXhZN05uejc1dzRRSkpvb1dPTkRRMEpEZUtpNHRmdm56NTZ0VXIwcWs1TVRIeCtQSGpjK2JNRWN4QXYzTHlRbzBjT2RMWDEvZjY5ZXQ4YVRWcERTKzBIWE5EUThPRUNSUEdqeDlQeW9jMU5UVWRIUjNidFd1WGxKUWs5Q0VpSWlJaUl5TkZ6SUhENFFoK28yL2Z2cTJ1cnM3M2RXT2FObTBhYVNGdFoyZlg3RXFrWkgzRkdUTm1DQjFwWUdCQU1tTFNNcDdlN3VycTZ1bnBTVXJYWDd4NFVWZFhOMlRJRUhwQWVIaTRsSlNVME9zS3BMUS9QVDNkMWRVMUpTV2xwS1FrS1NscHlwUXBYbDVlZVhsNVJrWkcrdnI2aFlXRlpXVmxpeFl0Q2dzTFl4NjRhdFVxQndlSCtQajRtemR2ZHVuU3BhQ2dRRU5EdzlqWU9ERXhrUjdEWXJGc2JHeXNyS3dXTDE0cytvbTNrclMwTklxaVJvMGF4ZHk0YTlldXBwcnNreWJSWDBCQ1FtTFBuajJtcHFaTi9TVWwxTHQzNzBpckhLYkF3RUR5VmhJM2J0eFFWRlRrNitjREFBQUFURWlyQWY0Tzh0S29yUWFBSDkybnFvZmt4azhxdzZVa1JQMjIvVnNSV29KS2tPU3JXN2R1b2lNd0h4K2ZnSUNBV2JObWRlN2NXVkpTMHRIUjBjSEJZZmJzMmNlT0hRc09EcGFSa1JrL2ZqeHpmSDE5UFRNeklvR1VoNGRIUTBQRHhJa1RtM3FVVDU4KzBkR000R3FLUzVjdVZWUlVORFkyRmpIUFQ1OCtkZXpZc1VYMTEweXhzYkhWMWRYTVZTZ3BpaUloNDdWcjE5cTFheGNTRWpKNDhHQ3l2YnE2T2lZbUpqZzQrTldyVnhvYUdnY1BIbXlxanZ2eDQ4ZWt0UWlQeDF1eVpJbXFxbXBPVG82K3Z2N3AwNmM3ZCs0c091ai9kK1B4ZU5YVjFVM3RKYVhvSEE2SHIxTUhqUzd3WjFKU1VpSjlycjI5dlk4ZlB6NW16QmptVW9lazUwYVBIajJFbnJDc3JPeno1OC9tNXVha1FRZEIyc3VRM0pZVVRjK2RPL2ZGaXhmRnhjWEZ4Y1c2dXJxazh3TzVlaUUwY1NQVnRTUTFVMVZWUFhMa1NMZHUzWVNXNjM3TjVKc3lhTkFnSFIyZGhJU0VEUnMyTUp0cFhMOStYVUpDZ3Z6aFFGcjkwT1RrNUJ3Y0hKaGJ5RldpcHRKcVYxZFgwUjAyWnN5WXdmZDhxNnFxN3Q2OU8yYk1HS0hwSjQvSE8zYnNtSmVYbDZxcUtvL0gyN1JwMDlhdFc4M016Sm82ZjNGeDhiVnIxOGpDclUyTm1UOS8vcjU5Kzg2ZlA4OU1xNTJjbkpLU2tsNjhlRkZUVTlPbFN4ZFRVMU5iVzF2eWJYM3k1TW1EQnc4bVRaclVWQ3NKTXpPekR4OCtSRWRIUDNqd2dQd1JwNkdoRVJJU2N1alFvWnljbk56YzNFR0RCbTNldkpsVStES1IxK3JZc1dNdlhyeDQ4ZUxGaEFrVHRtelo0dTd1emh3akxTMnRyS3k4ZCsvZUZ5OWViTnUycmFYZGs4aFhoc2ZqOFhnOGNwdDhNcmxjTHJsTEZ0NmtJMlllajlmUTBFQjJLU2twVlZWVlpXVmw2ZXJxZHV6NGY3cnFYYjU4V2ZCcUhHRm9hUGpGTFo2NmR1MjZhdFVxWnEvL1pqVTBOTHgvLzU1dkkzTTEwYnk4dkNkUG5waVptWDNIK25RQUFJQWZIOUpxZ0w4REk2MFczcUVWQU9DN3E2ejdheld0RHNxRHZ2ZGNtc2ZqOFZ4Y1hFNmVQR2xxYW5yZ3dBR1NSNHdZTWVMczJiTWVIaDd2MzcrUGpZMmRPM2N1K1hHOXQ3YzNTVDJTa3BLNmRPbkNQRTllWGw1Z1lPQ0lFU1BvMzJVZlBueVlyNkM3ZS9mdUVSRVJkWFYxSFR0Mi9PbW5uOGpHOFBEd0R4OCtNTS9UN0p4alltTElEVXRMeTZhU3BwaVltSmlZR0ZWVlZkS3JnY2ZqdlhyMTZ1Yk5tNUtTa255aFdHcHFLb2thdmIyOTI3WnQyOURRY1B2MjdiaTR1TVRFeEtxcUtrMU56YzJiTnk5Y3VMQ3B4dDhVUlFtdGpyUzN0Nzl4NDRhenMvTTNYMXZzSDZTb3FFaG9SMkNtdVhPYlhPOHhNek5UYUhaV1cxdTdZOGVPNk9qb3dZTUhIejE2ZE51MmJiVzF0Y3JLeWl3VzYrclZxL3I2K25TMU1oODFOYlV6Wjg3VTE5ZlgxOWR2MkxCQlhWMWRRa0lpSlNXRm9pam01NWxPRDNmdTNOblkyRWp5MWs2ZE9pa29LQVFFQkpTVmxUSDducGVWbGNYRXhNakx5OU5ORlVTM0p2aml5VGRGU2twcStmTGx6czdPVVZGUkN4Y3VKQnVMaTR0VFVsSUdEQmlRbXByNjh1WExnb0lDWnRWMlNFaUkwRTdUZFhWMTlCZXpXV2ZPbkdHeFdQTHk4a1ZGUlFVRkJUTm16R0R1dlhIakJwZkxIVHAwcU9DQkJRVUZlL2JzdVhuelp0ZXVYWThkTzFaWFY3ZDY5ZXF0VzdlZU8zZnV0OTkrNDZ2MkpiUzB0QjQvZml4NlB0YlcxdGJXMW53YjU4K2YzOVN2UGNMRHcrbVlYaWdwS1NrSGgvL0gzcDNIUlZYdmZ4ei9Ec3N3dzc0STRpNUdpWm5tVnBLN3FibGhta3RxYVM2M0xQeGxvcVhrVm1vcWFpNjUzTWp0cHBuZ0xtcUd1NmxaU3FDVXVlL2xnZ3NJeWpZTXcveisrTnJjdWNNaUtuSUdlRDMvK3A1enZ1ZWN6MHcrN3RVM1h6N2ZFSXRZMzkvZjMySkx5ZWVlZTg2OE1iZlVzV05IaTN4LzZ0U3BVNmRPTmY5RUsxZXVEQWtKaVlpSVNFeE1uRFZyVm43TjlITkxTVWt4L2NiR2hRc1hHalQ0Ny8vUlRKNDhlZkxreWFaRDh5L3o4dVhMY3VhSkV5Y09IanlZbFpYVnBFbVRBdDV5OWVyVnlaTW5Pem82T2pnNEpDUWszTDE3dDRBZmk4cE5Pd3U0R2h3Y25PYzJucWRPbmJJNFU2ZE9uVE5uemhUd0tPbWJiNzZ4c2JFWk1tVElRMmNDQUZDV2tWWUR4Y0VzcmFZVENBQXJsWnIxSUh0MVV2czhiSzd5VHA4K0hSa1oyYTlmdi9Iang1dXZndlR6ODVzL2YvN1FvVVBkM055R0R4OHVUOGJHeHY3NjY2OHl1VFBmVlBEaXhZdURCZzJTaTdKTkoydlhybTN4TGhzYkc0c055dVJ5em1QSGpqMWU4YSs5OWxwK2FiV25wMmRjWEp4ZXJ6Y2FqZktNbloxZDdkcTFodzRkR2hBUVlENXowS0JCcWFtcFE0Y08xV3ExbVptWjdkdTNsNXQzQlFRRTlPelpzMmZQbmdYazFGMjZkTWx2NmZTVUtWUHExNi8vOXR0dlA5NUhLeDJjbloxTmYzZ2VRMzd0YTA2Y09MRjU4K1lPSFRxRWhZVnB0ZHI3OSsvdjNMbFRDS0hSYUpvMGFmTDU1NThYL0JNQ3VZejYrUEhqY2c5U1QwL1BVYU5HbWFlMDVyZWJ4bzZPam1GaFliTm56dzRQRHpkL21xMnRyWitmMytqUm93dlp3ZU1KaTg5VHQyN2RsaTlmdm1qUm9xQ2dJTm4yK3ZmZmY4L0l5R2pYcnQzMTY5ZkR3OE5WS2xWZ1lHQ2JObTNrTHpHWTd4eG9idS9ldllWditIRHQyclVsUzViSS8wek5temYvNUpOUHpLL0tkZUs1Zy92bHk1ZC8rZVdYMmRuWkhUdDJuRHg1c3F4MjA2Wk5zMmJOV3IxNjllREJnN3QzN3g0V0Z2YW8zOENqU2s5UDM3SmxTNlZLbGZMc2dsMDhIQjBkRnk1Y09HellzQjA3ZG5UdTNMbDkrL2FGdk5IQndTSFA1TGVRYkd4c0hCd2NHalZxbEh1elNuTStQajdYcmwyVHEvTHQ3T3k2ZGV0V1FKZW5ZdmJISDM5czM3NjlUNTgrRmo4MEJRQUFGbFNtZndzQmVIcFNzMjdzdmhRcWhIQ3lMOSt1eHBkS2x3TUFlWWcrUDB6MnJlN3d6SHpUejlpVU1tblNwSWlJaUppWW1BS2l0TXVYTDFldlhqM1BTK25wNlNkUG5qU1BuT1RhYWxQYkJOTzBZY09HdmZYV1d6SU95MjNmdm4wZmZQREIxcTFiSDNYZDZKTXpHQXd5czlab05QbTFaRFczYU5HaXBLU2tOOTU0d3lMVWZsUlpXVmtwS1NuNS9WcTlJaEpTangyK05sY0k0ZXRVTDdEeVNLWExlVFFmZmZUUjhlUEhaYk5kSVVSOGZQeUxMNzVvK2c5cU5CcmxublY1L2lkT1MwdHIwS0JCV0ZpWXhUcHUrYmYzd3Z5cFVMRDRRanAvL256UG5qMWJ0bXc1Yjk0OGVXYkNoQW1qUjQrVys2WVdVbWhvNk5HalIrVmljMG4rTVhaMWRUWHZNV0ppTkJwemNuTHliQ1Q5MDA4L2JkNjhlZGFzV2FhcjQ4YU4rK1dYWHhZc1dEQnExS2d4WThia1huUi8rdlRwOFBEd2tTTkhGa2tFMmFoUm8vdjM3eDg5ZWpUUG4zbXNXYlBtczg4K0N3a0plWkxZdDBoa1pXWHQyN2V2OEZFMVVsTlQzM2pqRFFjSGgvWHIxeGY1em8wQUFKUXlwTlZBY2NqT3lmemgzQkFoaEszS29jdHpTNVF1QndEeVlGVnBkYkV4R28zRmtQcmhTWlRvdEJvUGRlREFnWmlZbUxmZWVzdWlHYkcxS1o3L3JTZzRyVWJKZGZqdzRaOS8vcmw3OSs0MWF0UlF1aFlBQUt3ZG5VQ0E0bUJubzdGVk9SaU1Pb05SbDUyVGFXZkRrZ29Bc0FwRTFZQ3lXclJvOGRBdTRkYUEvNjNBa3dnTURBd01ERlM2Q251bGpkVUFBQ0FBU1VSQlZBQUFTZ2JTYXFDWWFPemMwdlMzaEJDWjJjbk9hbCtseXdFQUFJQjFpWTJOVmJvRUFBQUFoWlhkM2Q2QllxYXg4NUFETmxvRUFBQUFBQUFBY2lPdEJvcUpxUWxzWm5heTByVUFBQUFBQUFBQVZvZTBHaWdtcE5VQUFBQUFBQUJBQVVpcmdXSkNXZzBBQUFBQUFBQVVnTFFhS0NiL1Rhc05wTlVBQUFBQUFBQ0FKZEpxb0ppd3l5SUFBQUFBQUFCUUFOSnFvSmpRQ1FRQUFBQUFBQUFvQUdrMVVFeElxd0VBQUFBQUFJQUNrRllEeGNUZXhsRWxiSVVRMlRtWkJxTk82WElBQUFBQUFBQUE2MEphRFJRZnJiMm5ITEM4R2dBQUFBQUFBTEJBV2cwVUh6WmFCQUFBQUFBQUFQSkRXZzBVSDFwWEF3QUFBQUFBQVBraHJRYUtqL2FmdERxRHRCb0FBQUFBQUFENFg2VFZRUEV4cmEzV2tWWURBQUFBQUFBQS80dTBHaWcrRG5RQ0FRQUFBQUFBQVBKQldnMFVIKzAvdXl6U0NRUUFBQUFBQUFDd1FGb05GQitOblpzY3NMWWFBQUFBQUFBQXNFQmFEUlFmelQ5cnF6T3o3eXBkQ3dBQUFBQUFBR0JkU0t1QjRtTnY0NlFTdGtLSTdKd01vekFvWFE0QUFBQUFBQUJnUlVpcmdXS2x0WCt3dkRwZG42aDBMUUFBQUFBQUFJQVZJYTBHaXBYR3psME9hRjBOQUFBQUFBQUFtQ090Qm9xVnhwYTBHZ0FBQUFBQUFNZ0RhVFZRckxUMm5uS1Fycit0ZEMwQUFBQUFBQUNBRlNHdEJvcVZvNzIzSE5DM0dnQUFBQUFBQURCSFdnMFVLMGQ3THpuSTBOOVJ1aFlBQUFBQUFBREFpcEJXQThWS2ExOU9EdEpJcXdFQUFBQUFBQUF6cE5WQXNYTDhKNjFPMTk5U3VoWUFBQUFBQUFEQWlwQldBOFZLYmVOc3ExSUxJUXpHTEgxT210TGxBQUFBQUFBQUFOYUN0Qm9vYm1ZYkxkSU1CQUFBQUFBQUFIaUF0Qm9vYm1iTlFFaXJBUUFBQUFBQWdBZElxNEhpUmxvTkFBQUFBQUFBNUVaYURSUTMwbW9BQUFBQUFBQWdOOUpxb0xpUlZnTUFBQUFBQUFDNWtWWUR4WTIwR2dBQUFBQUFBTWlOdEJvb2JxVFZBQUFBQUFBQVFHNmsxVUJ4YzdCMVZRa2JJWVErSjgxZzFDbGREZ0FBQUFBQUFHQVZTS3VCNHFkeXN2ZVJvM1Q5YmFXTEFRQUFBQUFBQUt3Q2FUV2dBSzI5bHh5azBRd0VBQUFBQUFBQUVJSzBHbENHbzcyM0hHU1FWZ01BQUFBQUFBQkNrRllEeW1DalJRQUFBQUFBQU1BQ2FUV2dBTWQvT29HUVZnTUFBQUFBQUFBU2FUV2dBRk1ua0hSOW90SzFBQUFBQUFBQUFGYUJ0QnBRZ05uYTZ0dEsxd0lBQUFBQUFBQllCZEpxUUFGYU8wK1ZzQkZDNkF6M2pNS2dkRGtBQUFBQUFBQ0E4a2lyQVVXb3RQOHNyMDdMWW5rMUFBQUFBQUFBUUZvTktJUm1JQUFBQUFBQUFJQTUwbXBBR1k1MjVlUWdQWnVORmdFQUFBQUFBQURTYWtBaGp2Yi9wTlg2TzByWEFnQUFBQUFBQUNpUHRCcFFodmEvYVRXZFFBQUFBQUFBQUFEU2FrQWhabXVyNlFRQ0FBQUFBQUFBa0ZZRENqR2wxUmwwQWdFQUFBQUFBQUJJcXdHbE9OcDd5VUZHZHBKUkdKUXVCd0FBQUFBQUFGQVlhVFdnREpXdzFkaDV5SEdHUGtucGNnQUFBQUFBQUFDRmtWWURpbkd5OTVHRE5QMHRwV3NCQUFBQUFBQUFGRVphRFNqR1dlMHJCNmxaQ1VyWEFnQUFIazF5Y3ZMcDA2ZWY2aXR1M2JxMWF0V3FPM2YrdThYRmp6LytPR1BHak1URVFtM1JuSm1aYVg2NGMrZk9tSmlZM05NU0V2aDdDQUFBQUt5Rm5kSUZBR1VYYVRVQUFOWkpyOWVmT0hIQy9Femx5cFhMbFN0bmZtYkFnQUhKeWNuUjBkR09qbzRXdHljbUp1YVpDMHRxdGJwTm16Ym1aNDRlUGZyZGQ5OU5uRGpSM2QzZC9QeVBQLzRZRmhiV3NHRkQrZXE5ZS9lT0hEbnl6VGZmOVBMeWV1aEgyTGh4NDd4NTgxYXZYbDJoUWdVaFJFWkd4clJwMDR4RzQ1WXRXOXpjM0V6VEZpMWE5TTAzMzh5Wk02ZDE2OVlQZlNZQUFBRHd0SkZXQTRweFZwZVhBOUpxQUFEeVkyLzdJQXZXNTZRWDIwdVRrNU43OSs1dGZtYkNoQW45K3ZVelAvUCsrKytQR0RGaThlTEZJU0VoRnJlZk9YTW1KQ1NrZXZYcWRuYVdmOWxPVGs3VzZYU3hzYkdtTTJmUG5nME9Eblp5Y2twUFQ3ZElxM2ZzMkZHelpzMkFnQUFoeElrVEowYU9IR2swR2pkdjNyeGx5eGJ6YWZIeDhiay9RdDI2ZGUvZnZ4OGNIQndaR2FuVmFyVmFiVmhZMk1DQkF5ZFBuang3OW13NVovLysvWFBuenZYeDhhbFpzK1lqZmtQL05YTGt5Q05IanF4ZXZicEtsU3FtYithbm4zNlNVWGlyVnEzeXUvSDgrZk9kTzNjV1FyUnExV3JSb2tYeTVQSGp4M3YyN0drK3pjWEZwV2JObWoxNjlIampqVGRVS3BYcC9MSmx5MmJPbk5telo4K3BVNmZtK2Z6dnYvLytpeSsrR0QxNjlMLys5Uzg1MlhSSnJWYjcrUGcwYnR4NDhPREIvdjcrRnMvTS9hakF3TUFWSzFaTW5UcjF1KysrSytDcjZOaXg0MWRmZlZYQUJITUpDUW1yVjY4K2RPalFYMy85bFpxYTZ1cnE2dXZyMjZ4WnMvZmVlKy9Ja1NNZmZ2aGhBZmQ2ZVhuOThzc3ZRb2paczJldlhyMTY2ZEtsTDc3NFlpSGZDd0FBWU9WSXF3SEZzTFlhQUlDSGNyUi9zS0k1WFYrbzloZEZLRGc0dUZXclZsbFpXZjM3OXhkQ3lHRFJmSUtmbjU5YXJZNk1qRFNkY1hGeENRb0trdVB3OFBDS0ZTdGFQSFBGaWhWTGxpd3hIUjQvZnZ6ZGQ5L1ZhclhmZmZlZHhlU3JWNjhlUFhvME5EUlVSdFZEaGd3cFg3Nzh5SkVqYld3ZXRQSTdjZUpFZUhoNGl4WXQ4aXplMzk5LzRzU0pvMGFObWpoeDRvd1pNNFFRcjd6eVN0ZXVYVGR2M2p4dzRNQTZkZXBjdlhyMWswOCtjWFoyWHJKa1NlNDZDK243NzcvZnRtM2JqQmt6VEZHMXhkVUMwdXFWSzFmbWQ4bk96azZXbEpXVmRldldyZGpZMk5qWTJNT0hEK2NaSmVkbjdkcTE5dmIyYjd6eGh1bU1vNk9qdTd1NzBXaE1Ta3E2ZXZYcTFhdFh0MjdkT252MjdOZGVlODM4Um8xR1k3NzhYQWpoNmVrcGhIQjFkUzFmdnJ6cDVNMmJONFVRUGo0K3BnemR3OE9qa0xVdFdiSmt3WUlGT3AxT0NHRnJhK3ZrNUpTVWxKU1VsSFR5NU1rdVhicG9OQnJ6RnlVbEplbjFlbmQzZHdjSEIvTjZoQkFmZnZqaHdZTUhRMEpDTm0zYVpQR2pEZ0FBZ0JLS3RCcFFqSlA5ZzMrSHBPbHZHVVdPaWo3eUFBRGtvckgxVkFrYm84akp5RTVNemJwcCtzMmtZbEMxYXRWNjllcVp1ait2V2JObXg0NGRGblBtelp0bmNZc3ByZTdZc1dPZWozVnhjWkdEYmR1MmpSMDcxc1BENDd2dnZxdGN1YkxGdERWcjFxalY2amZlZUdQUG5qMGZmL3l4cjYvdmQ5OTk1K1B6WUl2bTA2ZFBqeHMzcmxXclZ2UG56OCt2L3RkZmYvM0tsU3RkdW5ReG5SazllblQvL3YzcjFLa2poQ2hmdm55N2R1MjZkZXYyMkF1ckV4SVNac3lZMGFKRmkyN2R1dVcrNnVYbGRmRGd3VXVYTHZuNStlVyttcHljSEJVVjVlM3RmZnYyN2R4WEsxYXN1R3ZYTGpuT3lNaFl2SGp4MTE5L3ZYbno1dTdkdXdjR0JoYW10bVBIanAwNWM2Wno1ODZtWUZjSTBhbFRKN2tRMjJnMG5qbHpadHEwYVVlT0hCazNibHhnWUtDcnE2dHBXbEJRVUo3cnRZY05HelpzMkREVG9memVmdmpoQjR0bys2RW1UWm9VRVJGaFkyUHo1cHR2OXVuVDUvbm5uMWVwVkptWm1SY3VYTmk4ZWJOR28ybmV2UG1CQXdkTTgvdjM3eDhURXpObHlwUjI3ZHBaUE1yQndXSDY5T2xkdTNhZE5XdldsQ2xUSHFrTUFBQUE2MFJhRFNqR1JtV3Z0ZlBLeUU0VXdwaW12K1ZzNzZ0MFJRQUFXQjJWU2xYT3NkYnQ5Qk5DaUV2SnUrdjR2SzFVSlRObXpQamlpeTlrVzJxdFZtdHFWMzNreUpIbm4zOWVadEMydHJhbStkSFIwZm10clU1SlNRa0xDOXUwYVZQTGxpMm5UNTh1RTlXY25CelR1dW1zckt3Tkd6WjA3Tmp4bDE5KytmampqNDFHNDQwYk56cDE2bVI2VGtaR1JuWjJka3hNVE5PbVRlV1pIajE2akJrelJuYTdIanQyckdubXNtWExDdmhRUC83NG8yazhmZnIwRGgwNkZQNExXYng0Y1ZaVzF0Q2hRL084V3E5ZXZUMTc5bnovL2ZjVEpreklmWFh0MnJXWm1aa3RXclRZdVhObndXL1JhclhEaHcvLzdiZmZmdnZ0dDhPSER4Y3lyVjY5ZXJVUXdxS2RpNGxLcFFvSUNGaTRjR0c3ZHUyU2s1TVBIVHFVMzQ4V2l0ejY5ZXNqSWlMVWF2WENoUXRidG14cE9xL1JhR3JYcmwyN2R1MUhmV0JBUU1DcnI3NjZhZE9tNE9EZ1NwVXFGWFc5QUFBQXhZMjBHbENTczlvM0l6dFJOZ01oclFZQUlFL1YzVnZMdFByQzNaMlZYQUk5dGM4VXozdDFPbDFhV2xwV1ZwWThsTjJmczdPelgzLzk5YUNnb0ZHalJna2hVbEpTUm84ZS9mYmJiOHREYzBPR0RNbmR0em9sSlVVSVlUQVlUcDA2TlhyMDZNR0RCOHMrRWovODhNUHk1Y3NYTGx6bzYrc3JoTml3WVVOaVl1THp6ei8vM0hQUDFhbFR4OUhSTVNrcHlaUUxYN3QyN2NzdnYvemdndzlrUzJzWk5KdldnT3YxK295TWpBNGRPc2o5RlF2ait2WHJPM2JzTUJnTWhmOXlrcE9UMTY5ZjM2aFJvL3IxNitjNW9XUEhqdnYzNzkrMGFkT0lFU09jblozTkwyVm5aNjlhdFVxcjFiNzY2cXNQVGF1bEtsV3EvUGJiYjBhanNUQ1RVMUpTdG0vZjd1Zm4xN2h4NHdLbXVicTZCZ1FFSEQ1OCtOcTFhNFY1N0pQTHpNeVVpL0hIakJsakhsVS9vZmZlZTIvdjNyMHJWcXd3L3lrRkFBQkFDVVZhRFNqSldlMHIvL21kbG5WVE9DbGREUUFBVnFtU3k4dW4xWlh1WjEwVHdoaHpmVjdUS3FOZDFKWjlNNTZHaVJNblRwdzQwZnhNVkZTVW41L2ZXMis5dFhEaHd0NjllMWV0V2xXdUVlN2J0MjlzYkd4aVltTDc5dTFOazk5OTkxMHZMNi9Nek13Wk0yWjgrT0dIWGw1ZVFvZzllL2JzM3IzYjA5TXpLaXJLMU84NFBqNSs3Tml4TldyVWtQMG85SHI5NHNXTDVhVm5uMzAyTWpKeTVNaVI1cTFGMXE1ZEs0UVlPSENncVZIeXdvVUxMWXAvNjYyM0NzNXF6UjA0Y0NCM2s1T0MvZnJycnpxZDd0VlhYODF2UXJseTVUcDI3TGgxNjlaTm16Ykp4dDhtTzNmdVRFaEk2TnUzcjFhckxjeTc5SHI5c1dQSFRNMDNIbXJMbGkyWm1abjVMYXcybDVxYUtvUndjaXFtdjRRZE9uVG8xcTFidnI2K2I3NzVaaEUrdG43OStoNGVIdnYzN3lldEJnQUFwUUJwTmFBa3M0MFdieWhkQ3dBQTFxdFJ4US8yWFo0Z2hNak1UdjdwOHFTNjVkK3U0dHJVUm1YL1ZGL2F0Mi9mbDE1NlNhL1h5NjBPaFJCVHBrenAyYlBuaUJFajFxNWRPM1BteksrKyttclZxbFZ0MnJTcFhMbnlnZ1VMamg0OUt0UHFXclZxTFZteTVPV1hYOVpvTlBIeDhiZHYzNzV4NDBhZlBuM2twYTVkdThwbUZQS1pwMDZkR2pKa2lKZVgxK0xGaTJWM2tWV3JWbDIvZnQxVWhseWduWlNVRkIwZExjK3NXYlBHMjl2NzhPSERwamt5ZGJXUWxKUzBhZE9tZ2oranE2dHJyMTY5SHVQTCtlV1hYNFFRcGo0a3VSbU54bmZlZVdmcjFxM2ZmLzk5djM3OVRKOVh0a01SUXZUcjErL2N1WE1QZmRHZE8zZW1USmx5NmRJbGYzOS9pKzBROHlOYmZ1ZlpUZHZjNmRPblQ1OCtMWVI0NmFXWEN2UFlKeGNURXlPRWFONjhlZTVGOTA5Q3BWSUZCZ1pHUjBkZnUzYU5aaUFBQUtDa0k2MEdsR1NXVnQ5VXVoWUFBS3lYbTBPMUFLOXVweE9qaEJBR28rNVl3bitPMzRvczV4aWd0Zk4wc0hYSjc2N3E3cTlxN053Zis2VjE2OWJ0M0xselptYW1LYTJXSEJ3Y1JvMGFOWHo0OENsVHB0eTRjZU9ycjc0eXY3cHIxNjVwMDZhWm43R3hzVm0yYk5tV0xWdk1UODZhTmF0aHc0Yng4Zkh2di8rK1JxTlp2bnk1M0VIeDl1M2JDeFlzOFBQenUzVHBrdm44OCtmUHk3YlVHUmtaS3BWS285SElReE8xV2kwSExWdTJqSXFLcWxxMTZsOS8vVFZ6NXN5Q1AyUFZxbFY3OWVyVm9FR0RxS2lvM0YyMkMzRHk1RWxiVzl1Q0Z6dlhyVnUzWHIxNjhmSHhCdzhlYk5HaWhUejV4eDkveE1mSE4yM2ExTi9mUDcrMCt2cjE2M0pId1l5TURMa05ZNnRXcmNMQ3dnb1Q4c2JGeFowN2R5NG9LTWkwOE55Q3dXQklTRWo0OWRkZjU4K2ZuNTJkM2JselozOS9mL01KNjlldlg3OSt2Zm1aSlV1V21PcC9FamR2M3BSZFRaNzhVUlpxMWFvVkhSMTk3dHc1MG1vQUFGRFNrVllEU2pKTHF4T1VyZ1VBQUtzV1VPNE5HeHY3VTdjM0dvVkJDSkdkazVHUWVxemdXM3lkNno5SldsMkFEaDA2MUs5ZlB6SXlzbW5UcHZYcTFUTy9GQmdZdUhUcDBvYytvV0xGaXRIUjBaOSsrcW1ucCtlMzMzNWJyVm8xZVY1MjJKZzdkNjc1MHVENTgrY0xJZjcrKysvWnMyZnYyYlBIM2QxOXc0WU5NdDJXdXo3S1JkL3kwTjNkM2QzZFhmYk5PSHIwYU81WEc0M0dEUnMyTEZpd0lDc3JTeTZzZG5aMnJsV3IxaU45QTBsSlNSNGVIdVlycHZNMGNPREFrSkNRNzcvLzNwVDJMbCsrWEFqeHpqdnZGSEJYZG5iMlgzLzlaVG9NRGc0T0NRa3BaR0d5VFVxZWJVQnl4OUN0VzdlMitOR0MzUERRemMzTi9JeURnME1oM3k2RStPMjMzMzc0NFFmek0zWHIxdTNSbzRmc1cyMytjNFVpSkRmcVRFeE1MUEluQXdBQUZEUFNha0JKanZiZVFxaUVNR1prSitZWTlVLzdONW9CQUNqSlZNOTVkcW5nM09CQzBvNi83LzFxTU9vZWZvUEs1dWxWMDdGangyUEhqdVZlY3V2aTR1TGk0dEs3ZCs4OHUzTUlJVjU5OWRWaHc0YUZoWVZGUkVUVXJGbHp5WklsNWN1WE4xMXQyN1p0UmthR1JYWWNIeDhmRVJHeFk4ZU9uajE3N3RpeG8wdVhMaUVoSWF0V3JWS3BWRHQzN3B3NGNXSm1abWJ6NXMwdFZqcmIyTmprN3NnY0h4OC9aY3FVNDhlUHQyclZhdno0OFkrOXp2ZnUzYnVWS3orOGUzaTdkdTE4ZlgzMzc5OS8rZkxsNnRXcjM3eDVjOGVPSGRXcVZTdDRqOEdxVmF2dTJyVXJNelB6MEtGRFk4ZU9EUThQOS9iMmZ2dnR0eC82dXVUazVPM2J0OWVvVWVQbGwxL09mVldqMFRnNU9kblkyRGc3Tzllc1diTnIxNjU1OXQwT0NncWFPblhxUTkrVm4vUG56NjlldmRyOFRGcGFta3lyWlFndVYxZ1hMWmxXMzcxN3Q4aWZEQUFBVU14SXF3RWxxWVNOczMzNVZIMkNiQWJpNmxBY2UwWUJBRkJ5dWFncjFmTWRYS2Y4MjRrWjUzVFpLVHJEdld4RFJuNlRuM0JoOWVlZmZ6NTU4dVE4TDZXbnB5OWJ0c3pXMXZiYmI3L3QwNmVQUnFPeG1IRGh3b1VPSFRyazdyUDg1WmRmM3JoeHc5YldOaUVob1VPSERtRmhZYkpYdFJCaTBxUkpyVnUzYnRHaWhmbTY0TjkrKzIzOCtQR1hMMTl1Mzc3OWhnMGJOQnJOOE9IRE5ScE5YRnpjNHNXTDQrTGk5dS9mMzY1ZHUvSGp4L3Y2K2o3MEUwVkZSWVdHaGxhcFV1V2JiNzVwM2JyMW8zOGwvNlZXcS9WNi9VT24yZG5admZYV1czUG16Rm0xYXRXNGNlTWlJaUt5czdNdDJsam5SNlBSdEduVFpzR0NCZjM3OTU4eFkwYno1czJyVnExYThDMmJOMjh1WUgvRko0eWhDNmx2Mzc1OSsvYk44OUp6enoxbjZsNWR0REl5TW9RUWhkeTFFZ0FBd0pxUlZnTUtjMWI3UGtpcjlRbWsxUUFBRklhdHlzSEg4WVduL1piMjdkdS84TUlMQm9NaGQvZm5SWXNXcGFTa0xGNjgrUDMzMy8vMjIyK0RnNE56Mys3bjU1ZDc1ZldTSlV1RUVMYTJ0dlBtelRQdkNMRnExYXFJaUFpMVdtMXh5NHN2dmhnVUZOU3BVNmNxVmFwODk5MTNDeGN1Zk9HRkZ6WnYzanh5NU1nNWMrYlVxMWZQd2NHaGNlUEdwcWhhcDlOOS8vMzMrWDJpSTBlT3lCN1FGeTlldkhqeFl1NEpnd2NQTGt5T0xJVHc4UEJJU2tvcXpNemV2WHQvL2ZYWFVWRlJ3NGNQWDdkdW5aT1RVL2Z1M1F0em8vVHl5eS8zN2RzM01qSnl5cFFwaXhjdkxuankyclZySFJ3Y0hycS9vbEphdG13NWMrYk1FeWRPSEQ1OE9EQXdzQWlmTFA5YnlCWFdBQUFBSlJwcE5hQXdaN1d2U0JOQ2lEUmFWd01BWUIxa2YrRzJiZHQyNk5BaE16UFRJcTArZmZyMDBxVkxodzhmM3F4WnN6NTkraXhac2tSMmY3WXdiOTY4OFBCd2k1TnBhV21kTzNlMmFGNTg4T0RCc0xDd2wxNTZhZFNvVVJiejFXcjF3SUVEbzZLaWxpNWRldS9ldlpDUWtQNzkreTljdUZEbXpnc1hMbHl3WU1HU0pVdTZkdTNxNnVvcUszL296b29yVjY3TTc5S0FBUU1LczVPaEVLSjgrZktYTDE5T1QwODNyUTNQajd1N2U5ZXVYZGVzV2ZQRkYxOGtKaWIyNjlmUDJkbTVNSzh3K2Vpamo3WnQyN1ovLy80OWUvYTBhZE1tdjJteHNiSG56NTkvL2ZYWFpkdHVLK1R2NzkrMmJkdmR1M2VQSGoxNjVjcVZwbWJsVHk0aElVRUlZV3BsRGdBQVVIS1JWZ01LYzJLalJRQUFyTXk5ZS9lRUVMbWJQc3NOQUVORFEydlVxREY0OEdBaHhOQ2hRemR1M0xoZ3dRS0xhUjkrK0tHVGs5T0xMNzRvaEpnOGViTEJZSmcwYWRMbHk1ZVRrcExNdTFRTElRNGZQdnpoaHg5V3JseDUzcng1dVpQaXc0Y1B2Ly8rK3prNU9UMTY5UGp3d3c4ek1qSUdEeDRjSHg4ZkhCd2NIaDUrN3R5NUR6NzRZUFBtelo5OTl0bmN1WE5WS3BXYm05dnZ2LytlMytmNnozLytNMi9ldk1qSXlPZWZmejdQQ1lXTXFvVVFEUnMyUEhMa3lHKy8vVlp3QjJxcGYvLythOWFzaVlxS2t1TkN2c0xFMDlOejZOQ2gwNmRQRHdzTGE5cTBhZTYrSzlLYU5XdnkyMS9SZWt5Y09QR1BQLzY0ZWZObXIxNjlnb09EZzRLQ3ZMMjloUkJaV1ZrblQ1N2N2SG56Z0FFRHFsZXYvcWlQalltSjBXZzBMN3p3MUgvaEFBQUE0R2w3aWp2UEFDZ001My9TNnZ1azFRQUFXSWR6NTg0SklmTHNCRzB3R0ZxM2J2M0ZGMS9JWU5mTHkrdlRUejl0MWFxVnhiU0dEUnZPbURIandJRUR6ejMzbkpPVGs2T2pvNCtQeitlZmY3NTM3OTc2OWV1YnBtM1pzbVhJa0NFK1BqNHJWcXp3OHZMSy9ickdqUnQvK3VtbmUvZnUvZmpqajFldlhoMFVGSlNjbkx4bXpabytmZm9JSWU3ZnYxK3hZc1VSSTBaRVIwZC8vdm5uMmRuWnN0MXpmbXh0YllVUTl2YjIrVTBvL0ZmVXBFa1RJY1NoUTRjS00vblpaNTk5NVpWWFpDdU14NGhpaFJEOSt2V3JYcjM2MzMvL3ZYVHAwanduSkNjbjc5aXh3OS9mdjFHalJvL3hmSE0vL3ZoajYxd0syZmJrb2J5OXZlWHVtaWtwS2RPblQyL1dyTmxMTDczMHlpdXYxS3RYcjNmdjNoRVJFVmxaV1kvNnpPVGs1RC8vL0xOaHc0WU9EZzVGVWlRQUFJQ0NTS3NCaFpuU2FqcUJBQUJnSlE0ZE9xUlNxZVNlZmdhRHdmeVNnNE5EU0VoSXZYcjFUR2Q2OSs1dHNXTmhiR3pzNE1HRGE5ZXUzYTlmUHlGRVRrNk9TcVZ5ZDNlUGlJaTRjdVZLOSs3ZGs1S1M5SHI5ekprelI0MGE5Y3d6ejZ4Y3VkSml3YldKU3FWcTJiSmxSRVJFMjdadC8vT2Yvd1FIQjY5ZnZ6NGdJTUE4VHg4NGNHQ25UcDNXckZrVEdocGE4T2VTK3lJV3NqTjF3Um8wYUZDMWF0VWZmL3hScDlNVlp2NkFBUU1lYjJHMVpHOXZMei9ka2lWTHJsNjltbnRDVkZTVVRxZDc4ODAzSCsvNTV0TFQwNi9uWXZISDRFbFVxVkpsMDZaTk0yZk9iTjI2dFkrUFQwWkdoc0ZnOFBQekN3b0tXclJvMFRQUFBQT29EOXk2ZGF2UmFPemF0V3RSVlFnQUFLQWdsZEZvVkxvR29LemJjblp3ampGYkNCSDA3Q0k3R3paekI2Q002UFBEZElZVUlVU0haK1pyN0t5MDZ5dFFESktUazF1MWFsV3paczJCQXdkZXVuVHAvUG56MjdadG16VnJWcGN1WFJvMWFwU1JrV0Z2YjUvN3JxeXNyRXFWS3UzYXRldkVpUk45K3ZScDNyejVnQUVEN3R5NW85UHBwazJiMXI1OSs2bFRwd29oN3R5NWMrVElrY3FWSzQ4Yk4rN2N1WE1kTzNZTUN3dlRhdlA0Zi8rYU5XdU9HVE9tV2JObXI3Lyt1cjI5ZmE5ZXZicDM3LzdUVHorNXVMaWtwYVZGUkVUWTJkbEZSMGZMNWJUWjJkbGZmZlZWdjM3OWNxOEhYN0ZpUlZ4Y25LT2pvMXF0M3JsejU5MjdkdzhkT2xTdVhMa24vNkxXclZzM2Z2ejR6ei8vL0syMzNucnlwejJoVHAwNlhiMTY5Y0NCQTFiYnRQb3B5Y3JLYXRldW5WcXQzcjU5dTF3N0R3QUFVS0xSdHhwUW5yTzZ3ajNkMzdKMXRidkdUK2x5QUFBbzA4NmVQWnVSa2RHdVhidnIxNitIaDRlclZLckF3RUM1dWQrLy92V3YvSllTNzkyN055TWpRd2hSdTNidEJRc1d0R2pSWXYzNjlSTW1USkI5TUdTVGF5RkV1WExsT25mdVBIdjI3RnUzYnMyWU1hTmJ0MjRGRitQdjc3OXc0Y0o2OWVwNWVucW1wNmN2WGJwVXA5TTVPVG5WcWxWcnpKZ3hwczRQZG5aMm4zenlTWjVQU0U5UDM3RmpoeHg3ZUhpRWhvWVdTVlF0aE9qV3Jkdnk1Y3NYTFZvVUZCUWs5M2hVU2t4TXpJVUxGN3AxNjFiV29tb2h4S3BWcXhJU0V1Yk1tVU5VRFFBQVNnZldWZ1BLaTdrMi8zcHFyQkNpVVlYZ3lxNnZLRjBPZ0RLS3RkV0F5WVFKRTBhUEh1M2k0bEw0VzBKRFE0OGVQYnByMXk3emt6azVPVUlJR3h2TDVudEdvL0h1M2J1ZW5wNEZQREErUHI1U3BVcHlDNzRubDE4bFQrajgrZk05ZS9aczJiTGx2SG56aXZiSmorVGpqei8rNFljZklpSWlHalpzcUdBWnhlL2t5Wk85ZS9mdTBxWEx0R25UbEs0RkFBQ2dhSkJXQThvN2VYdmQyYVN0UW9pQWNtOEVlTDJoZERrQXlpalNhZ0NQNGNDQkF6RXhNVys5OVZiRmloV1ZycVhNV2JkdTNiVnIxejc0NElOSDJpRVRBQURBbXRFSkJGQ2VhYVBGVkRaYUJBQUFKVXFMRmkxYXRHaWhkQlZsVks5ZXZaUXVBUUFBb0lnVjhTOERBbmdNenVyeWNrQmFEUUFBQUFBQWdES0x0QnBRbnRuYTZodEsxd0lBQUFBQUFBQW9nN1FhVUo3YTF0WE9SaU9FeU03SnpETGNVN29jQUFBQUFBQUFRQUdrMVlCVmNGWlhrQU9hZ1FBQUFBQUFBS0JzSXEwR3JJSlpNNUNiU3RjQ0FBQUFBQUFBS0lDMEdyQUtabWsxYTZzQkFBQUFBQUJRRnBGV0ExYkIyZjZmdEZwUFdnMEFBQUFBQUlDeWlMUWFzQW91RGhYbDRMN3V1dEsxQUFBQUFBQUFBQW9nclFhc2dvdTZvaEFxSWNUOXJPdENHSlV1QndBQUFBQUFBQ2h1cE5XQVZiQlIyVHZibHhkQ0NHRzhwN3VxZERrQUFBQUFBQUJBY1NPdEJxeUZpME5sT1NDdEJnQUFBQUFBUUJsRVdnMVlDMWRUV3AxRldnMEFBQUFBQUlBeWg3UWFzQmF1ckswR0FBQUFBQUJBR1VaYURWZ0wwbW9BQUFBQUFBQ1VaYVRWZ0xWd1Z2dmFxT3lFRU9uNjJ3YWpUdWx5QUFBQUFBQUFnR0pGV2cxWUM1V3djVlpYa0dPV1Z3TUFBQUFBQUtDc0lhMEdySWlydXBJY2tGWURBQUFBQUFDZ3JDR3RCcXdJcmFzQkFBQUFBQUJRWnBGV0ExYUV0Qm9BQUFBQUFBQmxGbWsxWUVWY1NLc0JBQUFBQUFCUVZwRldBMWJFeWQ3SFJtVW5oTkFaVXJKeVVwVXVCd0FBQUFBQUFDZytwTldBZFhGMXFDSUhMSzhHQUFBQUFBQkFtVUphRFZnWFdsY0RBQUFBQUFDZ2JDS3RCcXdMYVRVQUFBQUFBQURLSnRKcXdMcTRxa21yQVFBQUFBQUFVQmFSVmdQV3hiUzJPaVh6aXRLMUFBQUFBQUFBQU1XSHRCcXdMaG83RDF1Vmd4RENZTlJsWkNjcFhRNEFBQUFBQUFCUVRFaXJBYXZqcHFrbUJ6UURBUUFBQUFBQVFObEJXZzFZSFRaYUJBQUFBQUFBUUJsRVdnMVlIVk5hZlorMEdnQUFBQUFBQUdVR2FUVmdkVmhiRFFBQUFBQUFnREtJdEJxd09xN3FCMmwxaXU1dnBXc0JBQUFBQUFBQWlnbHBOV0IxMUxiT0RyWnVRZ2lqTUtUcUU1UXVCd0FBQUFBQUFDZ09wTldBTlhKMXFDUUh0SzRHQUFBQUFBQkFHVUZhRFZnaldsY0RBQUFBQUFDZ3JDR3RCcXdSYVRVQUFBQUFBQURLR3RKcXdCcTVrRllEQUFBQUFBQ2dqQ0d0QnF5Um0wTVZJVlJDaVB0Wk40ekNvSFE1QUFBQUFBQUF3Rk5IV2cxWUkxdVZnNHU2Z2hCQ0NHTnk1bVdseXdFQUFBQUFBQUNlT3RKcXdFcTVhL3prSURuemt0SzFBQUFBQUFBQUFFOGRhVFZncGR3MTFlV0F0ZFVBQUFBQUFBQW9DMGlyQVN0bFdsdDlsN1hWQUFBQUFBQUFLQU5JcXdFcjVhNnBKZ2YzZEZmWmFCRUFBQUFBQUFDbEhtazFZS1ZzVlE3TzZvcEN5STBXcnloZERnQUFBQUFBQVBCMGtWWUQxc3VEMXRVQUFBQUFBQUFvTTBpckFldGxRQ2gya2dBQUlBQkpSRUZVYWwyZFRPdHFBQUFBQUFBQWxIYWsxWUQxY21kdE5RQUFBQUFBQU1vTTBtckFlcG5TYWpaYUJBQUFBQUFBUUtsSFdnMVlMMXVWZzdPNmdoRENLQXdwbVg4cFhRNEFBQUFBQUFEd0ZKRldBMWFOWmlBQUFBQUFBQUFvSTBpckFhdkdSb3NBQUFBQUFBQW9JMGlyQWF2bXdkcHFBQUFBQUFBQWxBMmsxWUJWTTYydFR0SDl6VWFMQUFBQUFBQUFLTVZJcXdHclpxdHljRmI3eW8wVzcrbXVLbDBPQUFBQUFBQUE4TFNRVmdQV2p0YlZBQUFBQUFBQUtBdElxd0ZyNS81UDYrcTd0SzRHQUtBa216UnAwc3laTTdPenM0dmthZmZ1M1N0NFFseGMzUGJ0Mi9WNmZlNUx2Ly8rZTNSMGRIcDZlcEZVQWdBQUFCUVZPNlVMQVBBUXJLMEdBS0FVdUh2M2JtUmtaTzNhdGUzc0N2VTM4UFQwOU5hdFd5OVlzT0RsbDEvT2ZmWEhIMytjTUdIQzFxMWJLMWFzbU9mdHAwK2ZIakJnUUt0V3JUcDA2R0J4S1RVMWRjaVFJYjYrdmgwN2RpeGs4YW1wcWVmUG55OWdna2FqQ1FnSUtPVFRBQUFBZ1B5UVZnUFd6c08wMFdMbVgwSVloVkFwWFJFQUFIaGt1M2Z2TmhxTm5UcDFLbmhhZW5yNnpwMDd1M2J0YWpRYWs1T1Q1VUxzcUtpb2dJQ0ExTlJVMHpSM2QzZVZTalYrL1BpaFE0ZWFUbnA0ZUR6enpETkNDTDFlSHhvYXF0ZnJhOVNvc1hidFd2UG5kK3ZXYmVYS2xjbkp5VTJiTnJXNDVPM3QzYmh4NCtYTGwxdVVaRzl2WDc5Ky9iZmZmcnVBc3YzOC9MWnYzMTY0YndJQUFBRElGMmsxWU8xc1ZRN085cjZwK2dTak1LVG8vblp6cUtwMFJRQUE0T0ZXcjE2ZGxKUmtPcFJoN3RXclY3LysrdXZjazZ0V3JSb1VGQ1NFeU16TUhETm1US1ZLbFo1Ly9ubDVLVFUxZGZ6NDhTRWhJVjkrK2FYRlhZY09IVHAwNkpEcHNIMzc5dlBuejgvSnlmbjg4ODlQbno3dDYrdTdjZU5HR1RlYjV2ajcrMy96elRjdUxpN0hqaDM3K2VlZm5aeWNUSmZxMXExYnQyN2R4WXNYQ3lGeWNuSjBPcDFHbzFHcFZJNk9qdlhyMXhkQ2pCczNMakF3VUFpeGI5KytPWFBtTEZ5NHNGcTFha0tJc0xDd0d6ZHVGT21YQndBQWdES0t0Qm9vQWR3MTFWUDFDYklaQ0drMUFBQWx3c3FWSzNOM3o0aUlpTWh6Y3JObXpXUmE3ZW5wMmFoUm8ram9hRk5hZmZEZ1FaVksxYUpGaXkrLy9ITCsvUGt2dmZTU1BQL2pqei9tNU9USXV5UzFXcDJkblIwYUd2ckREejhNR2pUbzAwOC9mZWVkZDJ4dGJjUER3elVhVFU1T3p0bXpaK2ZNbVdOblo3ZGh3NGFUSjArT0d6ZHU3dHk1OWVyVk02OGtQajVlQ0JFZEhSMFNFcko2OWVwYXRXb0pJV0pqWTRVUUZTcFVlTzY1NTRRUXAwNmRFa0pVcTFaTkhycTR1SkJXQXdBQW9FaXd5eUpRQXBpMXJtYWpSUUFBU296R2pSc2ZQWHIwNk5HamNvM3paNTk5SmcvZmYvOTl1VEphSGxhdlh0MzhydWJObSsvYXRjdG9OTXJEcUtpb2xpMWJPam82eWx6NHlwVXJGeTlldkhqeDRzNmRPM2ZzMkhIeEgwbEpTYzdPem5GeGNkdTJiUnM0Y0dCb2FLZ1FJaVFrSkRZMmR0cTBhVUtJdVhQbmR1L2UvYjMzM2dzUEQ2OVdyVnE3ZHUxZWVPR0ZvVU9IcHFXbEZmTGozTHAxNjhLRkN4Y3VYTGg5KzdaY0p5NFB6VnVVQUFBQUFFK0N0ZFZBQ2VDdWVmQ1BXTkpxQUFCS0VKVktKVnR0YURRYTJaRkRIc3JXSEZxdFZoNnFWUCt6S1VXelpzMGlJeU52M2JvbGhNakt5dnJycjc5azlDejkzLy85WDNwNnVoQkNwOU1KSWQ1OTkxMDVidDI2OWRkZmY5MjRjZU14WThab3RkcDE2OWJKK1czYnRxMWV2ZnJhdFd2ZDNOd01Ca05ZV0ZpZlBuMHVYNzRzaEhqbGxWZHExS2l4YmRzMldVeVhMbDBLL2ppVEowODJQd3dPRGphTi9mejhpdWc3QXdBQVFKbEdXZzJVQUI3YUduS1FuSG1aalJZQkFDamRubi8rK2IxNzk4cElXcTFXUjBkSEc0M0dhOWV1eWF1Ly9QS0xISHowMFVmWjJkbXlDN1ljeS9OeGNYRTdkdXpRYXJXbUIrN2J0MDhPdEZydHhZc1g1VkpyazZpb0tKMU81K0hoOGRDME9qUTBWUFloT1hEZ3dQejU4K2ZPblZ1bFNoVWh4S3haczI3ZXZGbWszd0VBQUFES0tOSnFvQVN3VlRrNDJaZFAwOTgwQ3NNOTNWVlhoeXBLVndRQUFKNEtnOEV3Y09CQU9SQkNUSjgrM2MzTlRRZ3hZY0lFSWNUeDQ4ZE5xZlNkTzNjTUJzT0JBd2RNNDlqWTJFYU5HZ2todkx5OFRLRjJZWHowMFVleU03VVFJams1T1NjblIyYmw5KzdkUzBwS3NyTjc4RStHS2xXcTFLbFRSd2h4OGVKRnVXR2o3RnZ0NXVaR1dnMEFBSUFpUVZvTmxBenVHcjgwL1UyNXZKcTBHZ0NBSjJFdzZoSXp6dW15VTNTR2U5bUdqUHltK1htMGNiQjFLOTdTaEVxbEtsKyt2QkJDNXI4ZUhoN2UzdDZtcS8vKzk3OXRiQjVzUENNN2dYejAwVWVtOGRTcFV6ZHQybFNwVXFXVWxKVGR1M2ZQbURIam9hK2JObTNhU3krOVZLVktGVlAzNnRkZmY5MFVQYi96emp0Q2lOcTFhNDhkTy9icGZGd0FBQURnZjVCV0F5V0RoOGJ2MnYzRFFvamt6RXRWM1pvclhRNEFBQ1ZTYXRiMWMwblJWKzhkTmhoMUQ1MWN3YVZoOGFmVk5qWTJzMmJORWtMTW5Ea3pKaWJtL2ZmZmI5S2tpUkJDZHBwZXNtUko0OGFONWN6Y25VRGtXRGE1M3J4NTgxOS8vUlVjSEZ5MWF0VThYM1RtekpubHk1ZG5aR1FJSVVhTkdtVTZQMzc4K0l5TWpPUEhqNjljdVRJa0pLUml4WXJ1N3U3eTBzY2ZmeXl6Y3JudXUxZXZYckxqdGs2bnExYXRXckY4UFFBQUFDamxTS3VCa3NGRCsyRHpvcVRNQzByWEFnQkFpWlNRK252TTlmazVSbjBoNXh1Tk9VKzVvZ0plYmR5K2ZidHNPWjJZbU5pbFM1ZXNyQ3k1UGVPUkkwZGtXSnlZbUdnd0dHVEhqOFRFUk5rd3hFS3JWcTNxMWF1WDV5c09IRGl3ZlBueTNPZGZlKzAxMlM5NzVjcVZyVnExcWxXcmxoQkM5Z25wMUtuVHM4OCtLNFE0Y2VMRXRtM2IrdmJ0SzlkOVIwVkY2ZldGL1ZZQkFBQ0FBcEJXQXlXRHU2YUdFQ29oak1tWmx3M0dMRnVWV3VtS0FBQW9TYTZrN0QrV3NNeDBhR2VqTGFldHFiWDNjckIxeWU4V2paMUhjVlZuNmVlZmY1YXJudi80NDQvSXlNaEtsU3JKUmMyT2pvN0J3Y0d5cWJUczNURml4QWc1YnRHaVJlN25IRDkrWEU3TzdkU3BVNFd2cDFhdFd1dlhyNjlhdGFyTXhEZHYzcnh0MjdidTNidkx2dFh0MnJXVHJVZ0FBQUNBSjBSYURaUU10aXExbTBQVkZOMFZJWXpKbVJlOXRBRktWd1FBUUlseFArdXFLYXBXMnpyWDl1NWR4YldKamNwZTZicnl0WExseXU3ZHV5OWR1blRZc0dGTGx5NGRNV0tFYk5iaDd1NitiOTgrT2NlOCs4Zmx5NWVOUm1QdTU4eWFOVXMyNjhndEorY1JWbzQ3T1RuSi9SWHpsRit6RVFBQUFPQlJrVllESllhbjFqOUZkMFVJa1pSeG5yUWFBSURDaTduMmJ6bncxUG9IVmg2cHRuRld1cUtDL1Bubm53Y1BIdnowMDArWExsMXFZMk1URmhaMjdOaXh4TVJFR3h1YmN1WEtIVGh3UUs2cWJ0Q2dnZEZvakk2T2xuYzk4OHd6dVIrMVlzV0svRHFCNlBYNisvZnZ1N2prdTdUYzNLaFJvM2J0Mm1VNnRPaGJMUzFhdE1qVVV4c0FBQUI0UEtUVlFJbmhxZlcvbEx4SENKR1ljZjVacFlzQkFLQ2tTRWc5ZGovcm1oRENSbVhYMERmWXlxTnFJY1QwNmRQYnRtMWJ2bng1ZVZpaFFvVUtGU3A4OHNrbmZuNStkbloyWDN6eHhmWHIxKzN0LzJkaGVFWkd4bnZ2dmZmSko1OVlQT3IvL3UvLzFPcUhkQTl6ZEhUY3RtMWJucGZTMDlOMzc5NTk4dVRKTm0zYStQbjVtYzZmT1hObSsvYnRQWHYyOVBMeU1wMnNWS25TbzM5V0FBQUE0SCtRVmdNbGhxZjJRVWFkbEhGVzZWb0FBQ2d4cnFRY2xJUHE3cTJkMU41S2wvTVFseTVkaW91TDI3cDFxL25Kckt5c24zNzZxVWVQSHZKdzBLQkJGc0YwNjlhdDgzeGEzNzU5cTFTcFVzRHJ0bXpaRWhjWFozNG1KeWZuNU1tVGh3NGRFa0s4L2ZiYlJxTlJvOUg4L3Z2djVuTTJiOTY4ZmZ2MjNyMTd5NzdWQUFBQVFGRWhyUVpLRENkN0g3V3RjNVloTmN1UW1xYS81V1R2bzNSRkFBQ1VBTGZTanN0QlZkZG14Zk5HMmFuRGFEUWFqVVk1enN6TWxNMDM1S0ZlcjVjTG91VjhvOUZvTUJqa0pUOC92OURRVUg5L2Yza283ZCsvLy83OSsyM2J0bjNVU3BvMWE1WmZKeERwenovL05FK3I0K1BqMzN2dnZYdjM3Z2toSEJ3Y0dqZHUzTHAxNi95aWNBQUFBS0RJa1ZZREpZbW45dG1FMUdPeWRUVnBOUUFBRDZVejNETVlkVUlJQjFzM2Q0MWZJZTU0VXFtcHFRMGJOcFRqQ3hjdU5HalF3SFJwOHVUSmt5ZFBOaDAyYmRyVU5MNTgrYktjZWVMRWlZRURCLzdQUjlEcFpzK2U3ZVBqWTNyc2xTdFh6THRJbTlMdzNQYnUzWHYyYkVHL2tuWHUzRG56dzRDQUFFOVB6L2J0MjdkdTNicEpreVphclZZSXNXN2RPcGxmbTV3NGNVSUlzWEhqUm0vdi8xbXIzcjE3ZHc4UGp3SmVCd0FBQUJTTXRCb29TVHkxL3FhMHVvcHJFNlhMQVFEQTJxVm1KY2lCazdwODhieFJyVllIQndjLzl1MDJOallXWjlhc1dYUHAwcVZKa3lhWkx1M2R1L2Znd1lQbWMwekx0QzJzV0xIQ2ZDUEUzUFI2dlhrTGJJMUdzMlBIRG9zNXk1WXR1M0xsU3U0NlY2eFlZWEd5UllzV3BOVUFBQUI0RXFUVlFFbGkxcnI2M01QbUFnQUFvVGM4NktlaHRuRXNuamVxMWVxUWtKQWlmR0JRVU5DK2ZmdDY5ZXBsT2xQNHZ0VXJWcXdvdUJQSTFLbFQxNjFiVjNBQjI3ZHZmOFNTQVFBQWdNZWtNaHFOU3RjQW9MQU14cXl0Wjk4VHdpaUVxc3R6UzJ4VmFxVXJBbEI2Uko4ZnBqT2tDQ0U2UEROZlkrZXVkRGxBMFVoSVBYYjQybHdoaEs5VHZjREtJNVV1NTlHa3BLUTRPVG5aMmRrWkRBWmJXOXRIdWxmMndyYXpZMjBLQUFBQVNoTEwzelFFWU0xc1ZXbzNoNnBDQ0NHTXlaa1hsUzRIQUFBOFJXNXViakp1ZnRTb1dnaWhVcW1JcWdFQUFGRGlrRllESll5bjFsOE9rakxPSzEwTEFBQUFBQUFBVUdSSXE0RVN4cFJXSjVKV0F3QUFBQUFBb0JRaHJRWktHTE9ORnM4cVhRc0FBQUFBQUFCUVpFaXJnUkxHeWQ1SGJlc3NoTWd5cEticGJ5bGREZ0FBQUFBQUFGQTBTS3VCa3Nkc2VUWE5RQUFBQUFBQUFGQktrRllESlE4YkxRSUFBQUFBQUtEMElhMEdTaDZ6dGRYbmxLNEZBQUFBQUFBQUtCcWsxVURKNDZsNVJpVnNoQkFwdXIreWN6S1ZMZ2NBQUFBQUFBQW9BcVRWUU1sam83TDMwTlFRUWdoaFpIazFBQUFBQUFBQVNnZlNhcUJFOG5Lc0tRZDNNazRyWFFzQUFBQUFBQUJRQkVpcmdSS3BuR09BSE54SlA2TjBMUUFBQUFBQUFFQVJJSzBHU2lRdmJVMGhWRUtJdXhubmM0eDZwY3NCQUFBQUFBQUFuaFJwTlZBaTJkbG8zQnlxQ2lHTUlpY3A4NExTNVFBQUFBQUFBQUJQaXJRYUtLbk1tb0hRdWhvQUFBQUFBQUFsSG1rMVVGS1YrMmVqeFVUU2FnQUFBQUFBQUpSOHBOVkFTZVdsZmJDMk9qSGpuRkVZbEM0SEFBQUFBQUFBZUNLazFVQkpwYloxZGxGWEZFTGtHUFYzTXk4cFhRNEFBQUFBQUFEd1JFaXJnUkxNMUxvNk1mMk0wclVBQUFBQUFBQUFUNFMwR2lqQnZOaG9FUUFBQUFBQUFLVUZhVFZRZ3BYVC9yUFJZc1laSVl4S2x3TUFBQUFBQUFBOFB0SnFvQVRUMkhrNDJmc0lJYkp6TWxOMGZ5bGREZ0FBQUFBQUFQRDRTS3VCa3MzTDhjSHlhcHFCQUFBQUFBQUFvRVFqclFaS3RuSmFVK3RxTmxvRUFBQUFBQUJBQ1VaYURaUnM1ZjdaYURHUnRkVUFBQUFBQUFBb3lVaXJnWkxOMGQ1YlkrY3VoTWpLU2IyZmRWM3BjZ0FBQUFBQUFJREhSRm9ObEhqZWpyWGw0SGI2U2FWckFRQUFBQUFBQUI0VGFUVlE0bms3L1pOV3AvMnBkQzBBQUFBQUFBREFZeUt0QmtxODhrNTE1T0JXMmdraGpFcVhBd0FBQUFBQUFEd08wbXFneEhPd2RYTldWeEJDR0l5NnU1a1hsUzRIQUFBQUFBQUFlQnlrMVVCcDRQTlA2K3BiYVNlVXJnVUFBQUFBQUFCNEhLVFZRR25nN2ZTQ0hOeE9wM1UxQUFBQUFBQUFTaVRTYXFBMDhIWjhYZ2lWRUNJeC9XeU9VYTkwT1FBQUFBQUFBTUFqSTYwR1NnTTdHNDJIcG9ZUXdpaHk3cVNmVnJvY0FBQUFBQUFBNEpHUlZnT2xoSS9UUDYycmFRWUNBQUFBQUFDQUVvaTBHaWdsVEsycmI2V1JWZ01BQUFBQUFLRGtJYTBHU2drdjdiTTJLbnNoeEQzZDMvcWNkS1hMQVFBQUFBQUFBQjROYVRWUVNxaUViVG5IQURtK21mYUgwdVVBQUFBQUFBQUFqNGEwR2lnOXZCMGZ0SzYrblhaQzZWb0FBQUFBQUFDQVIwTmFEWlFlLzkxb2tkYlZBQUFBQUFBQUtHbElxNEhTdzgyaG1yMk5reEFpSXpzeFRYOVQ2WElBQUFBQUFBQ0FSMEJhRFpRcVBrNHZ5TUV0bW9FQUFBQUFBQUNnUkNHdEJrb1ZVek9RMnpRREFRQUFBQUFBUUlsQ1dnMlVLdi9kYURIOXBCQkdwY3NCQUFBQUFBQUFDb3UwR2loVkhPMjluZTE5aFJENm5QU2t6QXRLbHdNQUFBQUFBQUFVRm1rMVVOcVVkMzVSRG02bS9xNTBMUUFBQUFBQUFFQmhrVllEcFExcE5RQUFBQUFBQUVvaTBtcWd0Q21ucldtcmNoQkNKT3N1WnhudUtWME9BQUFBQUFBQVVDaWsxVUJwWTZPeTkzWjZYbzV2cE1ZclhRNEFBQUFBQUFCUUtLVFZRQ25rNi9SUE01QTBtb0VBQUFBQUFBQ2daQ0N0QmtxaDhzNzE1T0JtNmg5R2thTjBPUUFBQUFBQUFNRERrVllEcFpEV3p0TkZYVWtJWVREcUV0UFBLRjBPQUFBQUFBQUE4SENrMVVEcDVPdE1NeEFBQUFBQUFBQ1VKS1RWUU9sVS9wL1cxUW1wcE5VQUFBQUFBQUFvQVVpcmdkTEp5N0dtcmNwQkNIRS82MXBHZHBMUzVRQUFBQUFBQUFBUFFWb05sRTRxWVZQZXFZNGNKNlFlVTdvY0FGQ0cwV2hVdWdRQUFBQUFRR0dSVmdPbFZubFQ2MnFhZ1FBb3ZYNzc3YmNtVFpyczI3Y3Y5Nlg0K1BqWFgzLzl5cFVyaFhuT2xpMWJwaytmZnV2V3JTS3M3Y3laTTVHUmtUZHUzQ2pDWno3VVR6Lzk5UFhYWHhzTWh1SjhLUXBwMHFSSk0yZk96TTdPTHVUOHVMaTQ3ZHUzNi9YNjNKZCsvLzMzNk9qbzlQVDBwM2M3QUFBQVVQenNsQzRBd05OU3dibStYRk45Sy8zUEhLUGVSbVd2ZEVVQVVQVDBlbjFpWW1KbVptYnVTd2FENGV6WnM2TkdqWXFNakxTMXRTM2dJYWRQbng0elpreGdZS0NQajAvaDMvdlRUeitabi9IMjlxNVhyNTdwTUNzckt5UWs1T0xGaTE5OTlWV0ZDaFZ5UHlFckt5dlBHTEZnVGs1T0JVL1l0V3ZYK3ZYckJ3OGVYUEJIZmhMNzl1MjdlL2V1eFVtdFZ2dnNzOC8rL1BQUEJkL2JyRmt6ZjMvL3AxU1lsYnQ3OTI1a1pHVHQyclh0N0FyMU4vRFRwMDhQR0RDZ1ZhdFdIVHAwc0xpVW1wbzZaTWdRWDEvZmpoMDdQcVhiYzk5eS92ejVBaVpvTkpxQWdJQkNQZzBBQUFESUQyazFVR3FwYlYzZEhLcWw2SzdrR0xOdnA1OHE3MVJYNllvQTRIL01uRGt6SlNYbDhlN3QwYU5IZ3dZTkNwN1RzR0hEUG4zNnJGNjlldTNhdFgzNzlzMXYydDI3ZDRjUEg1NmRuZjN6enovWHJGa3p6emtWSzFhMFdMNmRucDcrNFljZm1wOXAxYXJWb2tXTFRJZUxGeSsrZVBHaVZxdWRQSG55eXkrLzdPWGxaZkhNc0xDd2lJaUlnajlDYnIvKytxdW5wNmNRb24zNzlqZHYzc3c5SVNzclN3Z1JHQmlZNSszanhvM3IxYXVYVEp4SGpCanhTSzl1MnJUcHYvLzlieUhFZ2dVTFRwdzRZWEcxWXNXS3c0WU5Dd3NMSy9naFlXRmhaVGF0M3IxN3Q5Rm83TlNwVTJFbTYvWDYwTkJRdlY1Zm8wYU50V3ZYbWwvcTFxM2J5cFVyazVPVG16WnRhbkhKMjl1N2RldldUM0o3NDhhTmx5OWZibEdNdmIxOS9mcjEzMzc3N1FJSzl2UHoyNzU5ZTJFK0dnQUFBRkFBMG1xZ05DdnYvR0tLN29vUTRtYmE3NlRWQUt6Tm5qMTc4c3hiODVTWm1XazBHclZhclR4czNMaHhubW4xeG8wYnpaZjllbmg0T0RzN0p5WW1MbHUyekhTeVRwMDZMNy84c2h6ZnYzLy9ndzgrdUhyMTZzaVJJMTFkWFhNLzhNQ0JBM3YzN3ExYk4rLy9DUjB4WWtTUEhqMk1SbU9YTGwwcVZxeG9Pbi93NE1HRkN4YzJhZExrazA4KzZkT256NGdSSTVZc1dlTGc0SkQ3Q2NIQndXcTF1akRmd1A3OSsrUGo0MDJIbzBlUHpuTkYrWm8xYTQ0Y09USng0a1I3K3p4K3BlYUZGMTZRZ3dvVktuVHQyalgzaEgzNzl0MjhlYk5idDI0YWpjYmlraWxsWHJseXBYa3ZpMDJiTm9XRmhmWG8wYU43OSs3ZHUzYzNuZS9YcjkvZmYvKzlmLy8rd255NlVtbjE2dFZKU2YvZDZGaUd1VmV2WHYzNjY2OXpUNjVhdFdwUVVKQWM1K1RrZlA3NTU2ZFBuL2IxOWQyNGNhUE1pMDB6L2YzOXYvbm1HeGNYbDJQSGp2Mzg4OC9teSszcjFxM2J1blhySjdtOWJ0MjZpeGN2bGpYb2REcU5ScU5TcVJ3ZEhldlhyeTkvMmlGL0VMSnYzNzQ1YytZc1hMaXdXclZxOG9jUXhkenhCZ0FBQUtVVmFUVlFtdms2dlhnMmNjdUQxdFUrL1pVdUJ3RCt4NDRkT3dvL3VYLy8vdkh4OGFhNE5qTXpVNjRBdlh6NXNreHliOTY4R1JnWXVHelpzdHo5Q2hZc1dHQitPR2pRSUpsVzM3bHo1MS8vK3RmWnMyZG56WnJWdVhQbjNDLzk5ZGRmcDAyYjFyeDU4NWt6WitaWmxiT3pzN2UzOTdGang1S1RrMXUyYkNsUG5qbHpadVRJa1JVcVZKZzFhNWFYbDlmWXNXTW5UcHc0ZXZUb09YUG01TzdPTVdqUUlEYzNOL016NGVIaHk1WXRPM0RnZ0tPam8vbjV1M2Z2bXFmVmJkcTBTVXBLa2l1cHplM1pzMGNJVWI5Ky9kemh1Syt2cjJrY0VCQXdhZEtrM0ovbzh1WExOMi9lL09TVFQ3eTl2ZlA4eUxJYlNXcHE2dGF0Vy92MjdSc1RFek5yMXF5Z29DQ0xsZWJ5ZTNqbGxWZnllMGhac0hMbHl0eC9Hdk5iVU4rc1dUT1pWbWRuWjRlR2h2N3d3dytEQmczNjlOTlAzM25uSFZ0YjIvRHdjSTFHazVPVGMvYnMyVGx6NXRqWjJXM1lzT0hreVpQanhvMmJPM2V1ZVF1YUo3eGRObndYUWtSSFI0ZUVoS3hldmJwV3JWcENpTmpZV1BsRGp1ZWVlMDRJY2VyVUtTRkV0V3JWNUtHTGl3dHBOUUFBQUlvRWFUVlFtbmxxL2RVMnpsazVxV242Vy9lenJybW9LeWxkRVFBVWpmVDBkUE9tRTVzMmJSSkNUSmd3UWVhd2MrYk15Zk91ek14TTArTGYyTmpZa1NOSDNycDFhL0xreWMyYU5jdmRrK1RreVpNZmZQQkI3ZHExdzhMQ01qTXpUUXVaYld4c1hGeGN6R2Z1M3IxYm85SElOYWZIang5Lzk5MTNiVzF0bHkxYkpydC85TzNiOStiTm0rSGg0ZmZ2My8vcXE2L3lYTUZ0VHFmVDNiOS8zMmcwUHZSTEdENThlRXhNVEo2WFhudnROWXN6YXJYNitQSGpEMzFtSWYzNjY2K1RKazA2ZlBqdzRjT0g2OVNwTTIzYU5IbisvUG56aVltSk1sdS9kKytlczdQemtTTkhUSGRWcTFiTlBERXZDeG8zYmh3ZUhpNS9ETkM5ZS9mUFB2dXNXN2R1UW9oRml4WXRXclRvMEtGRDh0Y0Z6TmVreDhYRmJkdTJiZURBZ2FHaG9VS0lrSkNRQVFNR1RKczJiZkxreVhQbnpsMjJiTm1LRlN2ZWZmZmRhdFdxVmFwVUtUSXljdWpRb2J0MjdUSXRrWDdDMnd0MjY5YXRDeGN1Q0NGdTM3NHQxNG5MSDhDa3BxWSt0YThRQUFBQVpRdHBOVkM2cVNxNE5MaVNja0FJY2YxK1hFMHYwbW9BVnVmR2pSdkp5Y2w1WGlwZnZyenMwWnlicDZmbjc3Ly9Mb1E0Y3VUSWtDRkRacytlM2JadFczdDcrOGpJU0FjSGgyZWVlVVp1Q21kYU5Cb2JHOXVvVWFPMHREUjVlTy9ldmFGRGg5cmIyNy84OHNzVEpreVFNWGVlamgwNzFxeFpNNHVxRGh3NFlINW05KzdkVFpzMjFXZzAyN2R2SHp0MnJLT2o0N0pseTJyVXFHR2FFQklTSWhkTjkrclY2NHN2dmpEMUlYbEMwNlpOeThqSXNEaTVZTUdDblR0M2J0eTQwYUlUaUkyTlRaRzhWR3JYcnQzVXFWUEhqaDNyNE9Bd2YvNTgwenJ1Yjc3NVp1dldyYVpwR3paczJMQmhnK2x3d29RSi9mcjFLOEl5cko5S3BaSkJzT3lzWW05dkx3L2xmeDJ0VmlzUFZTcVY2WmJHalJ1UEdUTkdxOVd1VzdkT25tbmJ0bTMxNnRYWHJsM3I1dVptTUJqQ3dzTDY5T2tqZjZ2Z2xWZGVxVkdqeHJadDIrVFR1blRwOG9TM0YveHhKaytlYkg0WUhCeHNHdnY1K1JYcE53Y0FBSUF5aXJRYUtPVXFPRGVVYWZXTjFMaWFYcThyWFE0QVdGcTRjT0g2OWV2enZEUm16SmlCQXdmbWQ2TXAvaE5DMk5yYXlzUFEwRkE3TzdzN2QrNjg5OTU3Rnk5ZTNMSmxTN1ZxMVNJakl5ZE9uTmk5ZS9keDQ4Yk5tVE9uUm8wYXJxNnU4K2ZQcjFHanhuLys4NStZbUpnWk0yWVV2bUJUNzJ6cDFLbFRseTlmSGpKa3lMeDU4NzcrK210L2YvOUZpeFpWcmx6WjRxNlFrQkJmWDkrcFU2ZjI3OTkvMmJKbDVnbjR3WU1IelZjOXg4WEZDU0dXTGwxcUhqZS84Y1liNWsrTGk0dExTRWpJc3p5NVNQemN1WE81KzFhZk9YTkdkcHl3NkQzeWVIcjA2SkdVbERSLy92eXJWNithdHcycFdMSGl5cFVyNVg2UE9wM08yZGxacFZLbHBxYm0yU1liZVlxTGk5dXhZNGY1bnpUVEpwOWFyZmJpeFl1bXhleFNWRlNVVHFmejhQQ1FjZk1UM2w2QTBORFFsMTU2U2Zaem56OS8vdHk1YzZ0VXFTS0VtRFZyVnVGNzBBTUFBQUFGSUswR1Nqa2Zwem8yS3ZzY296NDU4MUptZHJMR3psM3BpZ0FnRDk5Kys2MzU0WlVyVnlaT25QZ1l6Mm5Sb3NXWk0yZDY5KzU5L2ZyMUNSTW15QzNnZXZYcWRlblNwUlVyVnZ6NTU1Ly8vdmUvcTFhdEtvU1FqVHZrc3RZbkNWTGwxbm5ObWpXTGk0c0xDZ3F5czdNejdaVm53ZEhSY2MyYU5WdTJiTEZZclAzenp6K3ZXYlBHZEtqWDYzTi9JUllOb0ZldlhyMXIxeTd6TTluWjJmSkdyVmFyMVdvTCtQYldyRm56aEdtMVJaZmtRWU1HeWZHbm4zNHFoTEN6czVOaC9iSmx5MmJPbkJrVEUrUG01cGE3MFFvSzV1WGw5Y3N2dnhSKy9rY2ZmU1JiU3ovNTdjbkp5VGs1T2VucDZmSzNFSktTa3V6c0h2eVRvVXFWS25YcTFCRkNYTHg0VVc3WUtQdFd1N201a1ZZREFBQ2dTSkJXQTZXY2pjck8xK25GNjZteFFvanI5Mk5xZUZoMk1nV0FBaVJuWGtyWDM5WVo3bWY5UDN0M0hoL2p1ZjkvL0pwSk10bFgyU3dKSWZZdFZPMUxVSHUxU090UXBWTGRiSlZTU3l6VjJ1cTBxS0xVY1ZwYmEya1ZRY1FhV212c1NvZ2xSRVFreUw0bms1bmZIMWQvYytZN1dTU0VDWGs5L3ppUGErNzd1dWYrekNSNUhIM1BOWjhyUDAycjFSUTZ4OEhDeTkybTJWUGVxRzNidHZvUEhSMGRTL3NNZVhsNW1abVpodzRkbWpsenB0eFd6dGZYVjU0eU5UV2RPblZxZ3dZTnBrK2ZQbkRnd0tWTGw4cjFvUWF1WHIxYVRNRFh1SEhqUWp0NDFLdFhUKzV0K000NzcvVHUzWHZ2M3IxRjdVK29VcWthTkdqUW9FRURnK09CZ1lHQmdZRzZoNTk5OWxsWVdGakJTbmJ2M3EwYmYvdnR0N3B4Wm1ibXVuWHJWcTllM2FCQmcxR2pSdW0vdENOSGp2ejAwMDk5K3ZSNSsrMjM5WjlxeFlvVmFyVzYwQ0pqWW1KazBGeFVJMk5mWDkrUFB2cElqbmZzMkpHU2tqSjA2TkNFaElSZmZ2bWw0R3J1WitHdk8xOWxxNU5LUGo5Zmt5ZTBXdm5MSFBGb2E2bnVWY09oaTFFKzVhMWF0V3BLU3NxQkF3ZEtzdXAvM3J4NXI3NzZxb2VIaDY3UnpWTmUvc1liYitpaTUySERoZ2toR2pac09IWHExS2Q3VFFBQUFFQ0prRllETDcvS3RpMytTYXZUejVKV0F5Z0pqVFl2S3ZuUXJlVFE5TnpZeDA2dTRkRDU2ZFBxSi9ibzBTTWh4UExseTZkTm16WjgrUEFOR3phNHVyb3VYNzY4ZHUzYUJqUDc5ZXZuNnVvNmV2VG8vL3puUDdwSVY2dlY2dGFObmoxNzlwdHZ2ckd3c05CdklpeGxaV1dOSGoyNjBMUzZWNjllYTlldS9lR0hId1lNR0dCaFlkR2pSNDhlUFhySS9laTJiZHZtNStmbjdPd3NaOTY4ZVRNM04xZWxVaFgvaWk1ZHVtUmhZWkdabVdsbFpWWDh6UFBuendjSEJ3Y0hCOWVyVjIvKy9QazFhdFJJUzBzN2R1eFlXbHJhbzBlUGZ2Lzk5NXMzYi9idTNidGdQcjV5NWNxQ0RhLzFHYXpzMXVmczdEeHExQ2c1dm5ncnpiMUdBQUFnQUVsRVFWVHhZa3hNektoUm80S0Nnb1FRVFpzMlBYSGlSUEUxUDczRTdNaFNYNk5RQ0NHeTFja1JDZHRMZFoyN1RUT2pwTlZ5ZzhTZ29LRG82T2lSSTBmS2J3TVVkTzNhdFRWcjFzZ2Y1Y1NKRTh2cTh1blRwMmRsWlYyNmRHbjkrdlVCQVFGVnFsUnhjUGpuVFpnd1lZSnNnSjZmbnkrL3RTRC9XSEp5Y3VUM0dBQUFBSUNuUkZvTnZQd3EyelFUUWlHRTlsRm1oRnFUWmFxMExNRkZBQ3F1M1B6MEV6R0xVbktpU25xQlZ2dHNDeXBNWW1MaXJGbXpUcDgrTGRQcXVMaTRqaDA3ZHVqUW9Ybno1cWFtcG1xMSt1clZxd1d2Y25SMG5ERmpobTdOdFZ5WWJHTmpvejhuT0RqWW9PdDBTa3BLeTVZdDdlenNpaXJHMzkvLzAwOC9QWHYyckVxbCt2YmJiMy82NlNkYlc5dVltSmhGaXhiWjI5c1BHalJJVHZ2d3d3L1ZhdldoUTRkMCtYaEJKMCtldkh2M3JoQmkwS0JCSzFhc3FGcTF1TjF4VDU4K0xUdEVueng1TWlJaVF1NmhGeDBkTFYvcG9FR0RWcTFhZGV2V3JidDM3elpzMkZEL3d1UEhqMnVMK0ttTkhEa3lMQ3hzLy83OWxTcFZLblNDYmtORmZjZU9IWE4xZGZYMjl0WS9LR1BRUXVlajVIeDlmZlZicitqNzY2Ky8xcXhaVSthWGQrL2VYWDRWWVAzNjliNit2dlhyMTVmN2xBb2hldmZ1TFQ4SENnOFBEdzRPSGp4NHNQd213ZmJ0MjJVakdnQUFBT0Fwa1ZZREx6OVRwYVdMVllPSG1lRkNhR1BUem5qYWR6QjJSUURLTDRVUXgrOStrNTJmckR2aVpGbmIyc3pWMHF5U1VpZ0x2Y1RCd3VzNUZ2Z1BwVklaRWhMaTdlM2R0R25UZ3djUHpwbzFxMWV2WGtLSXhZc1hyMWl4b3ZocjkrN2Q2K1RrSk1kcGFXbkZ4TkNTN0xtc1cxNWFVTWVPSFUxTlRZOGZQOTY5ZS9lTEZ5OGVQSGl3WDc5K1BqNCtEZzRPb2FHaE1xMitmUGx5Ykd4c3o1NDlpNG1xczdPejU4eVpZMnRydTJ6WnNna1RKcnoxMWx0TGxpd3B0R21KTkd6WXNIYnQybFd1WE5uT3p1N1lzV05idG13SkRRMzE4ZkVaT0hCZ256NTk1TGFUczJiTjJyOS9mMEJBd01pUkkzVVhGck5xV3k2VnRiUzBMS29UU0tHaW82TzdkT2xpY0RBaEljSEN3a0tXVVlhY0xHcVZ0aE5JamlaTkNHRnU1dUJsMzdsVTk3SXdMWFZIbWpKMzZkSWwyVUs2b0VJL2tpbmJ5M1hxMTYrL1pjc1dUMDlQMmZROEtDZ29PRGg0d0lBQnNtOTF0MjdkY25KeVN2NXNBQUFBUUZGSXE0RUtvYkx0S3c4enc0VVFzZW1rMVFDS294RkNGMVhYY09oYzI2bVB0Wm5yYzdqdjBxVkw5Ui9LRmRQRmtFRncxYXBWang4L2Z2RGdRZDF4UHo4Ly9RMEp0Mnpac21QSGppVkxsdWhuemU3dTdycHhYRnhjTVRHMGRQdjJiU0dFbTV0YlVSTXNMUzNkM054aVltS2FObTFhdVhMbGtKQ1FmdjM2S1pYS05tM2FIRHg0TURzNzI4TENJaVFrUkhZaktlcEpzck96eDQwYmQrUEdqUmt6WnJSdTNYclRwazBqUm96dzkvZWZNMmRPVVZlcFZDcU5Sck51M2JwdDI3WmxaMmUvK2VhYlFVRkJ1Z1hPK2ZuNUdSa1pnWUdCYVdscGl4Y3ZqbzZPbmpObmpvbUpTZkV2OXNsczJyUXBPenZiNEdCNGVMaitXMTFXT2xhZldhcjVjZW5uVDk3N1RnamhhTzVWejNsQW1kZnpyQzFZc0tCZ2F4cEpveW04bFh3WlhxNWpiVzB0OTFjc1ZGSE5SZ0FBQUlEU0lxMEdLb1FxTmkzK2psOG5oSWhQL3p0Zm0ydWllRXpYVkFBVmxpN1dhbHR0b3F0MWtlRlVtZnZwcDU4TWpsaGFXaGJmNHJuUUxoa2VIaDRlSGg2Nmg3S05jdlBtelF2ZCtUQS9QLy9xMWF2OSsvY3ZlRXFqMGN5ZVBkdkd4aVkvUDMvbnpwMVdWbGF5bWNiSmt5ZGJ0R2hSNlBwb3VZSzFXN2R1R3pac1NFbEpzYmUzOS9IeENRa0pPWGZ1WEpzMmJVSkNRcHljbkRwMEtQenp3cHMzYjA2ZVBQbnk1Y3NEQnc1ODk5MTM1UXZadUhHanY3Ly81TW1UNzl5NU0yN2NPSU5Mc3JPemUvVG9FUmNYSjRTd3NMQm8yclRwcFV1WHdzTENNakl5TWpJeU1qTXo5ZU5qTXpPenJWdTNwcWFtTGxxMDZCbTE1akJZUXgwZEhYM3g0c1ZDMzF1VXl0cTFhNHRxNVpHWGw1ZVdsbVpyYS92c0x0ZVpPSEhpL3YzN2RROE4rbFpMSzFldWJOV3FWVW1lRFFBQUFDZ0thVFZRSVZpWU9qaFllQ1ZuMzlhSy9QaU12NnZZdERCMlJRREtIZjFHeHJXZCtqelBxRm9JY2VIQ2hlZDVPeWtpSWlJN083dmdKb1N5MDhqRml4ZkR3OE1WQ2tXTkdqWG16SmxqWjJlWG41OC9Zc1NJN3QyN2YvZmRkM0xhMWF0WFQ1MDZkZlhxMVh2MzduWHIxazBJMGE1ZHUzWHIxaDA0Y01EUHo2OXAwNmJ5TGlxVjZ0NjllOE9IRHk4WWMyZGxaUzFldlBqMzMzL1B5OHNiUFhyMDJMRmpkYWNxVmFxMGJ0MDZmMy8vNWN1WFY2bFN4ZUJDQ3d1TGp6NzZLQ3dzckZLbFNwYVdsbzZPanRiVzF0YlcxbEZSVWN1WEwvLzg4ODg3ZCs1c2JXMnRVQ2ljbloxTlRVM256NTkvOHVUSmpJeU1aOXBJMnQ3ZTNzWEZSYXZWZnYzMTEwS0k2OWV2WDd0MnJXN2R1a3FsMHMzTjdiSDdScUtnMGFOSFAzWm5UaXNycStEZzRHZHhlV1ptNW9FREI2NWN1ZEsxYTFjdnIvLzEvTGwyN2RxZVBYdmVldXN0L2Y3bXhiZFpCd0FBQUVxQ3RCcW9LS3JZdkpLY2ZWc0ljVC90REdrMWdJSzBpbnc1TUZXYTEzTXVzbUZGbWZQejgzdmxsVmNlTzYyb1hRR2Z4bzRkTzRRUVJUV0czckpsUzI1dXJxbXBxUzVpam9xS1VxdlYrcG5kNWN1WHQyelpJcnVMK1B2N0N5RmF0bXhwWm1ZV0docnE1K2ZYcUZHalk4ZU9PVHM3ejV3NVV3aFI2RUpqUzB2TDlQUjBiMi92cVZPbnRtelowdUNzZzRQRG1qVnIxcTVkTzJEQWdQbno1eHVjSFRKa2lKK2YzODgvLzd4NjllcUZDeGQyN05oUmJwMG5oS2hXclpxM3QvZWFOV3RXckZneGRPalFvVU9IVHBreUpTc3J5OUx5Mlc2ME8yUEdETFZhL2RWWFg0V0doalpxMUNnbEphVmZ2Mzd2dlBQT3A1OStLZ3REYVEwZVBGai82d0lGN2RpeDQrelpzMlY0dVVhanVYTGx5ckZqeCtUdm1GYXJ0YkN3dUhqeG92NmNvS0NnUFh2Mi9PdGYvNUo5cXdFQUFJQ3lRbG9OVkJTVmJWdGNlYlJGQ0hFLy9aeFdhQlJGN0pZR29NTFNhUExrd04ybXVZbmlHUzYvTmRDOGVmUG16WnNYUHljN08vdjI3ZHVGN3RjbisxMFUxWm0zK09mY3NXT0hqNCtQTG4yV2k0NVRVMVBsUTZWU2FYQkhtZC9wVjl1elo4L3g0OGRiV0ZnMGE5Wk1ybUMxc3JMNjVaZGY1SHB0TXpNeloyZm5uSnljM2J0MzE2OWZ2MTY5ZWdYTHlNckttalp0bW9tSmlWS3B6TWpJS0RqQjFOUjB4SWdSMmRuWmFyVmEvM2hlWHQ3T25UdVhMbDBxTjIvVXZZcmMzRndoaE94UDNiZHYzK2pvNkI5Ly9ISE5talhEaHc5Lzc3MzNTdnN1RlM4OVBWMnAvRC8vYjNMOSt2VXZ2dmppL1BuekRSbzArT21ubjh6TnpiLzc3cnQxNjlidDNyMTcyclJwcjcvK2V0a1dVRzdKSDZWV3E5VnF0WElzZjFIejh2TGt3N3k4UFBuVGwvTzFXcTNzTXk0N1JPcy9WZnYyN1l0cTVTRmR2bnk1bUxTNnRKZGZ1SERod3c4L2xIOEY1dWJtclZxMTZ0eTVjK2ZPcGR1ZEVnQUFBSGhpcE5WQVJXR3JxbUpsNXB5WjkwaXR5WDZZZWNYVnFwR3hLd0pRdm1pMS8yeTU1dlo4ZTRBVVpmcjA2ZGV1WGJPMnRqWXpNN3R4NDhhalI0OE1XdUxPbno4L0p5Zm4rUEhqUWdoSFIwY2h4SW9WS3hJVEUvWG55QVlqUzVZc01jaWRSNDhldlg3OStzVEV4UEhqeCtzT05tclVTQWd4ZWZMa25qMTdGbXpaRVJjWDk4Y2ZmN2k3dSt1WFlXdHIyNmxUSnpuZXMyZVBMdlhUNzZ2dzhPSEQxTlJVVDAvUHVYUG55dlI1OHVUSnVyTzZ5MHZsMUtsVEV5ZE9qSXVMOC9IeCtmYmJiMXUwYURGbnpoeXRWbXRxYW5ybzBDRWhSUFhxMVdVdmtTKysrTUxmMzMvKy9QbExseTVkdjM3OW1qVnI2dGV2L3dSMzFQZnR0OTltWldXbHA2ZWZPWFBHMTlkWEhveUlpRmk5ZXZXT0hUczBHczFiYjcwMWZmcDB1WTU3NnRTcFBYdjJuRGh4NG9RSkU3WnYzejV2M2p4WDErZXhiNmNScGFlbjY3NHVFQmtacWYveHhxeFpzMmJObXFWNzJLNWRPOTA0S2lwS3pnd1BEOWYvOVFzTkRiMSsvWG94dDd0eDQwWXhaMHQ3ZWIxNjlaeWNuSHIwNk5HNWMrZTJiZHZLSCtMdnYvK3UreFJIQ2c4UEYwSnMzYnJWb0NQOGdBRUQ1QjhqQUFBQThHUklxNEVLcEtwdHF4dUp3YklaQ0drMUFBTmE4VTlhYldsYTZYRnpud2RyYSt1Ly8vNWJqczNNekpvMWF5YjdhZWljT0hFaUlpSkNxVlIyNnRSSmhvTWhJU0hSMGRFR3oyTnBhYmx6NTA2RGcwT0dERm0zYmwzdDJyWDc5ZnRmejVQNjlldFBuejU5N2RxMUsxZXVMTmg0eE5yYXVtWExsbE9tVERFek15dTA0UFBuei8vKysrK0ZuckswdEl5TWpJeU1qSlRyVmZYVDZuSGp4cFd3a1hSb2FPaVpNMmZrdUU2ZE9qVnIxdnpxcTY5MFlmR05HemRPbmp3cGhIQnljaG8zYmx6ZHVuVjFGM3A0ZVB6d3d3OUhqeDQ5ZE9oUW9ldTdTK3ZLbFN2SGp4OVhLcFYxNjlZTkNBaVFCME5DUXJadjM5NmlSWXZ4NDhjYnRIWnAzcno1OXUzYnYvcnFLL254dzlNWFVNNnBWS3FSSTBjKzhlVUd5OVhYcmwxYi9GY0g4dkx5aXZxZGZJTExMU3dzOXU3ZGF6RG5wNTkrdW5QblRzRTYxNjVkYTNDd1k4ZU9wTlVBQUFCNEdxVFZRQVZTMmVZVm1WYkhwcDF0NmpiYzJPVUFLRiswNHA5ODFsUlpMcmJDQ3d3TW5ESmxpdXlsb0ZRcUN5WnVRVUZCYXJWYW9WRElyaGU2UHRRbE5INzgrRHAxNmhqRWZMTEY4eE1YSEJnWVdOcXJoZ3daWW05dlg1S1pjWEZ4dXJUYXdjRmg5ZXJWK21kbGJxalJhQXl5VHAzMjdkdTNiOSsrdE9VVnl1RFdVa0JBUU0rZVBZdGF1RzFyYTd0Z3dZTE16TXlLc05HaVNxWFNoZmhQYiszYXRjVzM4cGc3ZDI1Ukg1TTgvZVhTbmoxN1NsQXBBQUFBVUFZVXoyTFBJZ0RsbFRiazVxYzUrU2xDaUk2ZTA1MHMyUmtKd1A5c3YvYWVFRm9oaEcvMTJRNFcxWTFkRGxBMjR0TFBuN3ozblJEQzNkcW5kYlh4SmJpaXZKRE5yQXMycFhrK2x3TUFBQUJHd1RaclFJV2k4TEJySTBjeGFXSEdMZ1lBQUJSSm9WQThUZGI4bEpjREFBQUFSa0ZhRFZRc1ZlMysyUnpzWHVvcElmaHFCUUFBQUFBQUFNb0wwbXFnWW5HMHFDWDNUOHZKVDNtWWVkWFk1UUFBQUFBQUFBRC9JSzBHS3B4cXVtWWdxU2VOWFFzQUFBQUFBQUR3RDlKcW9NS3BadGRhRG1MVFRtdUZ4dGpsQUFBQUFBQUFBSUswR3FpSTdNMDlyYzNjaEJCNW1vd0hHWmVNWFE0QUFBQUFBQUFnU0t1QkNzcURaaUFBQUFBQUFBQW9aMGlyZ1lxb21uMWJPYmlmZmxhalZSdTdIQUFBQUFBQUFJQzBHcWlRYk16YzdjdzloQkJxVFhaOHhrVmpsd01BQUFBQUFBQ1FWZ01WVlRYYlZuSkFNeEFBQUFBQUFBQ1VCNlRWUUFYbFlkOU9EdTZubjh2WDVocTdIQUFBQUFBQUFGUjBwTlZBQldWcFdzbkJ3a3NJb2RIbXhhV2ZNM1k1QUFBQUFBQUFxT2hJcTRHS3F5ck5RQUFBQUFBQUFGQnVrRllERlZjMXUzL1M2cmowaTJwTnRySExBUUFBQUFBQVFJVkdXZzFVWEphbWxad3N2WVVRV3BFZm0zN2EyT1VBQUFBQUFBQ2dRaU90QmlvMEQ3dC85bHE4bTNMYzJMVUFBQUFBQUFDZ1FpT3RCaXEwYW5hdEZjSkVDUEV3TXp4TG5XanNjZ0FBQUFBQUFGQnhrVllERlpxWjBycXliWE01dnB0eXpOamxBQUFBQUFBQW9PSWlyUVlxT2srNzluSVFsWExZMkxVQUFBQUFBQUNnNGlLdEJpbzZONXVtS2hNN0lVUm0zc1BFN0p2R0xnY0FBQUFBQUFBVkZHazFVTkVwaE5MRHJvMGNSNmNjTVhZNUFBQUFBQUFBcUtCSXF3RUlUL3NPY25Bdk5Vd3I4bzFkRGdBQUFBQUFBQ29pMG1vQXd0N2MwMVpWUlFpUnA4bU1UVHR0N0hJQUFBQUFBQUJRRVpGV0F4QkNpT29Pdm5JUW5YTFUyTFVBQUFBQUFBQ2dJaUt0QmlDRUVCNTJiWVZRQ0NIaU15N2w1S2NhdXh3QUFBQUFBQUJVT0tUVkFJUVF3dHpFenQyNnFSQkNDQzE3TFFJQUFBQUFBT0Q1STYwRzhBOVArL1p5UUZvTkFBQUFBQUNBNTQrMEdzQS9LdHUrWXFhMEVrS2s1Y1ltWjk4MmRqa0FBQUFBQUFDb1dFaXJBZnhESVV5cTJiV1c0enNzcndZQUFBQUFBTUR6UlZvTjRIODg3VHZJUVV6cWNhM0lOM1k1QUFBQUFBQUFxRUJJcXdIOGo2TkZMUnN6ZHlGRW5pWXpOdTIwc2NzQkFBQUFBQUJBQlVKYURlRC84SEo4VFE1dUo0Y2F1eFlBQUFBQUFBQlVJS1RWQVA0UFQvdjJTb1dwRU9KUlprUjZicHl4eXdFQUFBQUFBRUJGUVZvTjRQOHdVMXBWdFcwbHg3ZVREeHE3SEFBQUFBQUFBRlFVcE5VQURIazVkSmFET3lsL2FiUjV4aTRIQUFBQUFBQUFGUUpwTlFCRFRwWjE1RjZMYWsxV1ROcEpZNWNEQUFBQUFBQ0FDb0cwR2tBaC9yZlhZaEo3TFFJQUFBQUFBT0I1SUswR1VBamRYb3RKMlpHcE9YZU5YUTRBQUFBQUFBQmVmcVRWQUFxaHY5ZmlMZlphQkFBQUFBQUF3TE5IV2cyZ2NMcTlGdSttSE12WDVoaTdIQUFBQUFBQUFMemtTS3NCRkU2MzEySytOdWR1eWpGamx3TUFBQUFBQUlDWEhHazFnQ0xwOWxxOGxYekEyTFVBQUFBQUFBRGdKVWRhRGFCSXVyMFdVM05pa3JJampWME9BQUFBQUFBQVhtYWsxUUNLcEwvWDR1M2tVR09YQXdBQUFBQUFnSmNaYVRXQTRuZzc5WlNEbU5RVE9ma3B4aTRIQUFBQUFBQUFMeTNTYWdERnNUZXY3bXhWVHdpaDBhcHZKUjAwZGprQUFBQUFBQUI0YVpGV0EzaU1XbzcvTEsrK2xiUmZvODB6ZGprQUFBQUFBQUI0T1pGV0EzaU15amJOck14Y2hCQjVtb3k3cWNlTlhRNEFBQUFBQUFCZVRxVFZBQjVMNGUzWVE0NXVKSVlZdXhnQUFBQUFBQUM4bkVpckFUeGVkWWRPcGtvTElVUjZidXlEakV2R0xnY0FBQUFBQUFBdklkSnFBSTlub2pDdjRkQlpqbThtN1RGMk9RQUFBQUFBQUhnSmtWWURLSkZhamoyRVVBZ2hIbVJjU3N1Tk5YWTVBQUFBQUFBQWVObVFWZ01vRVV0VHB5cTJyOHJ4elVTV1Z3TUFBQUFBQUtDTWtWWURLQ2x2eDU1eWNEZjFhSzRtM2RqbEFBQUFBQUFBNEtWQ1dnMmdwSndzdmUzTlBZVVFHcTM2ZHRKQlk1Y0RBQUFBQUFDQWx3cHBOWUJTcUZQcGRUbTRsYlJmSy9LTlhRNEFBQUFBQUFCZUhxVFZBRXFocW0wckMxTkhJVVJPZnVyZDFPUEdMZ2NBZ0JmTTNyMTdGeXhZa0ppWVdQeTBwS1NrTXI5MVptYm01czJiMVdyMTB6ekpvMGVQNXMrZkh4b2FLb1JJUzB1N2YvOSsyUlVJQUFBQWtGWURLQjFGTGNmdWNoU1p1TmZZeFFBQVVONGRQSGd3S2lwSzkvQ3Z2LzVhdFdwVjhXSDAwYU5IZlgxOWYvbmxsNEtuOHZMeVVsSlM0dUxpSWlNano1dzVzMi9mdm8wYk4vN3d3dyt6WnMwS0NBakl5TWdvNW1ubno1Ly94UmRmckZ1MzdtbGVUbnA2K3VyVnEwK2NPQ0dFbURadFd2LysvZVVZQUFBQUtCT214aTRBd0F2R3k2RnJ4S050K2RyY2xKem9SNWxYbkswYUdMc2lBQUNLWkdaaUpRZDVtc3puZi9mNzkrK1BHVE9tU1pNbW16ZHZMdmxWbnA2ZTFhdFhuejE3ZGxoWTJOeTVjNFVRZmZ2Mnpjckt5c2pJS0dabHRGS3BIRDU4dUkrUFQxRVR4b3daczNQbnpxVkxsL2JwMDhmTnphMzByMFlJSVZRcWxSQkNsaEVRRU9Edjd6OWl4SWpaczJmNytmazkyUk1DQUFBQStraXJBWlNPcWRMQzA3N2o3ZVFEUW9pYmlYdElxd0VBNVptVm1iTWNaT1lsUFArN2I5NjhXYVBSREI0OHVGUlhlWHA2YnQ2OGVjcVVLWHYyN0ltTmpkMnlaVXU3ZHUzeTh2SXNMUzB0TFMydHJLeHUzNzRkRWhMeXdRY2Z2UHJxcS9iMjl2YjI5ZzRPRGc0T0RrcGxjZCtiZEhWMS9lQ0REL2J2My8vdzRjT25US3MxR28wUW9tYk5taHMzYnZUMzk3OXo1ODZUUFJzQUFBQmdnTFFhUUtsNU8vV1VhWFZjeG9XTXZBZldacTdHcmdnQWdNSlptRGdwaEZJck5GbnFoUFRjZUJ2VkU2YTBUeUE1T2ZuWFgzKzF0Ylh0MkxHanJrZUhYSldjbloxZHNHdUhRcUd3c3ZwbkpiaWxwZVhpeFlzWExWclV1blZyaFVJeGI5NDgvWmxCUVVFaElTRXRXclR3OWZVdGVOOGVQWHJFeDhjWFdwSldxMVVvRk8rKysyNmhaNnRXclRweTVNaUlpSWhpWGxST1RvNFE0c0tGQ3dzV0xKQkgyclJwbzlGb0ZpeFkwTDU5KzlhdFd4ZHpMUUFBQVBCWXBOVUFTczNhek5YZDJpY3U0NElRNG1aaVNGTzM5NHhkRVFBQWhWTW9GTTVXOVI5bWhnc2hiaWNmYU93NjVMbmQrdWVmZjA1TlRaVjVyc0dwQVFNR0ZKeXZWQ3F2WHIycWU2aFFLQ1pNbVBBRTkrM2F0V3RLU29ydTRlWExseU1pSW54OWZaMmRuWXUvME5IUjhjQ0JBeUVoSVkrOVJVUkVSTUZRMjhyS2lyUWFBQUFBVDRtMEdzQ1RxRk9wcjB5cjc2VDhWZDk1Z01yRTF0Z1ZBUUJRdUJvT25XVmFIWm0wcjZwdGF5ZkxXcy9ocHJkdTNWcTllcldUazVOQlErZS8vdnJyMnJWckF3Y090TGUzTjdqRXhNUkVDSkdabVRsejVzd1BQdmlnYnQyNjhuaDJkblorZnI3K3pOemMzRUlYYU12VjJaTW1UZEkvT0gvKy9JaUlpTkdqUnpkcDB1U3haY3RWMHNYUGFkZXVuWStQenc4Ly9GQm8vUUFBQU1EVElLMEc4Q1NjTEdzN1d6VjRsSGxGbzgyN25yQ3prZXM3eHE0SUFJRENWYlZ0R2FHcW1wWjdUd2p0cWRqdjIzbE1zbFZWZTZaM3pNL1Buelp0V201dTdoZGZmTkdyVnkvOVUwbEpTZGV1WFJzK2ZIaXRXb1dINXNlT0hkdTFhOWZ1M2JzLyt1aWowYU5IbTVxYSt2bjUzYng1cytETWdJQUFneU1HcTdPbHpNeE11ZkM1SkpVcmxjcmltMThMSWF5dHJUTXpNMDFOK2U4SUFBQUFsRDMrbFFuZ0NkVno3bmMwK29vUTRsYnl3VHFWK3JLOEdnQlFicldvOHNtaHFCbENpR3gxOHVHb3I1cTREZkd3YTZkVW1EMmoyeTFjdVBEY3VYTTllL1kwaUtwTG9sdTNiaHMyYlBqODg4K1hMMTkrNU1pUmxTdFhEaG8wS0NIaC8yd1JlZjM2OVlNSEQvYnExYXRHalJyNnh3c05tdFBUMCtXeTY0S2Rzbldzckt3VUNrVUpLN1N6czVNZFRnQUFBSUF5UjFvTjRBazVXOVp6c3ZST3pMcXAwZVpkVDl6VnlHV3dzU3NDQUtCdzl1YlY2MVhxRjVHd1hRaVJyODA1SC9menBRY2JuYTNxV1pvNm1SZjlhV3NOaHk0V3BnNmx2VmR5Y3ZJdnYvemk3ZTA5ZCs3Y0o2dTJXYk5tVzdkdW5UUnBVbloydHFPajQ5Q2hRdzBtQkFVRkhUeDQ4TTAzMyt6Y3VYTko2aEZDOU83ZHU1ZzVvYUdoVmF0V2xlTk5telk5ZlBpd3FKbWpSNDkyZG5hK2N1VktpVjhOQUFBQVVBcWsxUUNlWEgxbnYyTjMveTJFdUpWMG9JN1Q2eXl2QmdDVVcvV2MreXVWWmxjZmJ0V0tmQ0dFV3BNVmwzNisrRXZjYlpvOVFWcnQ0T0R3OWRkZk4yN2MyTWJHNW9tcnRiZTMvL0hISHpNeU1oN2JsK094SGp4NFlHWm1ObXJVcUVMUGJ0dTJMVG82MnRiMmYvOFAvdHR2djRXSGh4ZjFiQ05Iam5SemN6dDY5S2hhcmFZWkNBQUFBTW9jLzhRRThPUmNyQnJxbGxmZlNOemQwT1ZmeHE0SUFJQ2lLT280OWExczB6d3ljZS9kMUJQNTJwekhYNkI0d3FTNFQ1OCs4bi92M2J0bmNFcHVrRGhnd0lDQ25UZW1UWnYyOXR0djY5MWRvY3U3OC9MeTVJWDZUMkt3eTZLNXVYbkIrRGcvUHo4bUpzYkR3Nk9vdFBydzRjTjM3OTdWVDZzM2JOaWcyOVJ4NU1pUnAwK2ZQblBtak82c3FhbHB0V3JWdEZydDNidDN2Ynk4U3Z5V0FBQUFBQ1ZDV2czZ3FkU3IxUDk0ekxkQ2lNaWtmYldkZXJPOEdnQlFudG1xcXZxNHY5L1liVWhDMW8wY2RVcE9mcW82UDZ1b3lVK3dzRnBmaHc0ZGtwS1NEQTVldUhBaEtpcXFmZnYyQlZkZWUzaDQ2RC9jdm4yN3FhbHB6NTQ5VFUxTjE2MWI5ODAzM3hqTU45aGxjZmJzMlFNSERqU1ljL1hxMWF5c3JEcDE2aFJWWkdwcXFyMjl2WDUwYm1GaG9Sdkw0OWJXMXZxWHlKRDYxcTFicE5VQUFBQW9jNlRWQUo2S3EzVmplL1BxS1RsM1dGNE5BSGhSbUNqTVhhMGFQZXU3VEpreXBlREJhZE9tUlVWRmpSOC92bGF0V3NWZnZubno1blBuem5sNGVEUnQybFFlR1RseXBJTkRJUUY2Ykd6czJyVnJDMzJTUFh2MkNDSGF0R2xUMUYxU1VsSUtmYzVpMUt0WFR3aHg2ZEtscmwyN2x1cENBQUFBNExGSXF3RThyUVl1YjUySVdmaFA5K3BLZmMyVVZzYXVDQUNBRjF0eWN2S0ZDeGRjWEZ5YU5HbWlPOWl2WDc4YU5Xb1VuSHpod29WQzArcjA5UFF0VzdhWW1abjE3Tm16MEx0b05Kcms1R1JQVDg5UzFWYTllblVIQjRmVHAwK1g2aW9BQUFDZ0pKNTIyeFlBY0xOdWFtOWVYUWlScjgyNWtSQnM3SElBQUhqaEhUOStYS1BSZE9uU3BXQjc2NUw3NFljZmtwS1MvUHo4aWxvOW5aU1VwTkZvS2xXcVZLcW5WU2dVYmRxME9YZnVYRUpDZ3U1Zzc5NjlOMjNhOU1TbEFnQUFBQkpwTllBeVVOKzV2eHhFSnUzTDAyUWF1eHdBQUY1cysvYnRFMEowNmRMbGlaL2h5SkVqcTFldnRyT3pLMnAvUlNGRWRIUzBFTUxOemEyWTU5RnF0WHYyN0ZtNWNtVmdZT0E3Nzd6ajYrc3JoT2pldmJ0R28vbnR0OS9rblBqNCtNakl5S2lvcUNldUZnQUFBSkRvQkFLZ0RMamJOTGRWVlUzTHZaZXZ6Ym1SdUx1QjgxdkdyZ2dBQU9QUWFyV1ptVVYrY0t0V3E0VVEyZG5aR1JrWmhVNndzckpLUzBzTERRMjFzcklxcHQ5MDhjNmRPemR1M0RpdFZ2dmxsMThXRTBiLzhjY2Z1ajdVMG9VTEYvNzg4OCtZbUppN2QrL0d4TVE4ZlBoUUNERnUzRGg1MXRyYXVuNzkra0tJcmwyN1ZxcFU2ZWVmZis3ZnY3Kzd1L3UxYTllRUVIWHIxbjJ5YWdFQUFBQWQwbW9BWmFPQmkxL1l2U1ZDaU1qRXZiV2RldE85R2dCUU1UMTQ4S0JqeDQ3Rnp4a3dZRUJScDQ0ZVBSb2FHcHFUazlPOWUzZHpjM1A5VTIrKytXYWhqVUcwV3EzK3crRGc0S2xUcDJablp3Y0VCUFRwMDBkM2ZOV3FWZHUyYlhOeGNiRzN0MWVwVkxkdTNRb1BEM2QwZE96ZXZidHVUbFJVMVBMbHk0VVFKaVltSGg0ZWpSbzFxbG16WnZYcTFiMjh2R3JVcU9IcTZpcW5tWnViangwNzlzc3Z2L3p3d3crLy8vNzc0T0JnSVlSdU4wZ0FBQURnaVpGV0F5Z2JsVzFlMFMydnZwbTR1ejdMcXdFQUZaS05qWTF1TWZJVHNMYTJQbm55cEZ5L2JIQnF3SUFCOXZiMkJTK0ppNHZidG0yYmJqeHQyclRjM054cDA2WU5HelpNZjVxbnAyZE1URXhrWktSOGFHcHE2dVBqTTIzYU5FZEhSOTJjamgwN0xsKyszTXZMeTlQVDA5UzB1UDlTR0R4NGNGaFlXRWhJU0s5ZXZZUVE3dTd1Tld2V2ZPSlhEUUFBQUVpazFRREtpcUtlYy8vVHNjdUVFRGNUOTNxenZCb0FVQ0ZaVzFzWDB5cTZKTDc1NXB2bXpadDM2dFRKNFBoNzc3MVhvMGFOZ3ZNdlhMaWdTNnZkM2QyWExWdG1hV241eWl1dkdFenIwYU5Iang0OTh2UHpzN0t5MUdxMWpZMU53VHpheWNtcFlFcGVsSVVMRjNwN2UyL1lzRUdqMFV5ZlByM0VydzhBQUFBb2tzTGdtNE1BOEJTMCsyOU55c2lMRjBMVXJkU3Z2bk9SWDNNR1VBNXR2L2FlRUZvaGhHLzEyUTRXMVkxZERnQUFBQUNnd2xFYXV3QUFMeE9GTHFHK21SaVNweWx5anlrQUFBQUFBQURBQUdrMWdMSlV6YTYxdFptYkVDSmZtM005WVpleHl3RUFBQUFBQU1BTGc3UWFRTmxTTkhCNVc0NGlrL1ptcTVPTVhROEFBQUFBQUFCZURLVFZBTXBZVmR1V1RwYmVRZ2lOTnUveXcwM0dMZ2NBQUFBQUFBQXZCdEpxQUdXdmlkc3dPWWhKUFpHY0UyWHNjZ0FBQUFBQUFQQUNJSzBHVVBZY3pHdFVzVzBweDMvSHJ6TjJPUUFBQUFBQUFIZ0JrRllEZUNZYXVmeExJVXlFRUlsWk4rK25uek4yT1FBQUFBQUFBQ2p2U0tzQlBCTldaaTQxSFYrVDQvQUhtN1JDWSt5S0FBQUFBQUFBVUs2UlZnTjRWdW83RHpCVldnZ2gwdlBpYmllSEdyc2NBQUFBQUFBQWxHdWsxUUNlRlZPbFpUM25BWEo4OWVFZmFrMldzU3NDQUFBQUFBQkErVFRjRVZVQUFDQUFTVVJCVkVWYURlQVpxdVhZemNyTVdRaVJwOG00bHJERDJPVUFBQUFBQUFDZy9DS3RCdkFNS1lSSlE1ZEJjaHladEM5Ym5XVHNpZ0FBQUFBQUFGQk9rVllEZUxhcTJyYTBONjh1aE5Cbzh5NC8zR1RzY2dBQUFBQUFBRkJPa1ZZRGVPYWF1ZzJUZzVqVUU4azVVY1l1QndBQUFBQUFBT1VSYVRXQVo4N0pzbllWMjVaeS9IZjhPbU9YQXdBQUFBQUFnUEtJdEJyQTg5REk1VjhLWVNLRVNNeTZlVC85ckxITEFRQUFBQUFBUUxsRFdnM2dlYkF5YzZucCtKb2Noei9ZckJVYVkxY0VBQUFBQUFDQThvVzBHc0J6VXQ5NWdLblNRZ2lSbmhkM08rbWdzY3NCQUFBQUFBQkErVUphRGVBNU1WVmExbk1lSU1kWEgvMlJtNTl1N0lvQUFBQUFBQUJRanBCV0EzaCthamwyczFHNUN5SHlOSmwvUDFodjdISUFBQUFBQUFCUWpwQldBM2grRk1La3VmdUhjaHlUZXVKUjVsVmpWd1FBQUFBQUFJRHlnclFhd0hQbFpGbTd1bjBuT1Q0WDkxK05Ocy9ZRlFFQUFBQUFBS0JjSUswRzhMdzFjaDJzTXJFUlFtVG1QYno2YUp1eHl3RUFBQUFBQUVDNVFGb040SGt6VTFvMWNuMUhqbThtN2s3TmlURjJSUUFBQUFBQUFEQSswbW9BUnVCcDE5N1pxcjRRUWlzMDUrNy9Sd2l0c1NzQ0FBQUFBQUNBa1pGV0F6Q09adTRqRk1KRUNKR2NFM1U3T2RUWTVRQUFBQUFBQU1ESVNLc0JHSWUxbVd2ZFNuM2wrUEtEVFRuNUtjYXVDQUFBQUFBQUFNWkVXZzNBYU9wVTZtdGw1aUtFeU5mbVhJeGZaK3h5QUFBQUFBQUFZRXlrMVFDTVJxa3dhKzQrUW81ajAwNC95TGhrN0lvQUFBQUFBQUJnTktUVkFJekoyYXFCaDEwN09UNFg5OTk4YmE2eEt3SUFBQUFBQUlCeGtGWURNTExHcnUrWUthMkVFTm5xcEtzUHR4aTdIQUFBQUFBQUFCZ0hhVFVBSTFPWjJEWnlIU1RITjVQMnB1YkVHTHNpQUFBQUFBQUFHQUZwTlFEanEyN3Y2MlRwTFlRUVFudnUvbitFMEJxN0lnQUFBQUFBQUR4dnBOVUF5b1ZtN2gvSVFYSk8xSTNFM2NZdUJ3QUFBQUFBQU04YmFUV0Fjc0ZXVmFXT1UxODV2dkp3UzNwdXJMRXJBZ0FBQUFBQXdITkZXZzJndktqbjNOOUdWVmtJb1JYNXAySi8wSXA4WTFjRUFBQUFBQUNBNTRlMEdrQjVvVlNZdHF3eVJpR1VRb2pVbkx0WEh2NWg3SW9BQUFBQUFBRHcvSkJXQXloSDdNdzk2anNQa09NYmlic1NzMjRZdXlJQUFBQUFBQUE4SjZUVkFNcVhPcFg2T3BqWGtPUFRzY3Z6dFRuR3JnZ0FBQUFBQUFEUEEyazFnUEpHOFdyVk1TWUtjeUZFbGpyaFV2eXZ4cTRIQUFBQUFBQUF6d05wTllCeXg5ck10YkhyTzNJY2xYTDRRY1lsWTFjRUFBQUFBQUNBWjQ2MEdrQjVWTU9oczZ0MVl6aytjLy9IUEUyR3NTc0NBQUFBQUFEQXMwVmFEYUNjYWxINVl6T2xsUkFpTnovdFRPeVB4aTRIQUFBQUFBQUF6eFpwTllCeVNtVmkxN3p5UjNJY24zSHhabEtJc1NzQ0FBQUFBQURBTTBSYURhRDhxbXpUdkxwOUp6a09mN0E1S1R2UzJCVUJBQUFBQUFEZ1dTR3RCbEN1TlhVYlpxdXFLb1RRQ2szWXZTVjVta3hqVndRQUFBQUFBSUJuZ3JRYVFMbW1WSmkxcWpiT1JLRVNRbVNyazg3RXJqQjJSUUFBQUFBQUFIZ21TS3NCbEhjMlp1N05LbjhneC9FWkZ5T1Q5aHE3SWdBQUFBQUFBSlE5MG1vQUw0QnF0cTA5N1R2SThlVUhtMUp5N2hpN0lnQUFBQUFBQUpReDBtb0FMNGFtYnNPc3pkeUVFRnFSSDNidmU3VW0yOWdWQVFBQUFBQUFvQ3lSVmdONE1aZ296RnRYRzZkVW1Ba2hNdk1lbmIyLzB0Z1ZBUUFBQUFBQW9DeVJWZ040WWRpcXFqVjFHeWJIOTlQUDNramNiZXlLQUFBQUFBQUFVR1pJcXdHOFNLcmJkNnBxMjFxT3d4OXVmcGdaYnV5S0FBQUFBQUFBVURaSXF3RzhZSnBYL3NCV1ZVMElJWVEyN042U2pMd0h4cTRJQUFBQUFBQUFaWUMwR3NBTHhrU2hhdXN4d1V4cExZUlFhN0pPeEN4a3gwVUFBQUFBQUlDWEFHazFnQmVQcFdtbDF0VStFMEloaEVqUHZYODY5Z2NodE1ZdUNnQUFBS1dRbnA1dTdCSUFBRUM1UTFvTjRJVlV5YktPYnNmRitJeUxWeDc5WWV5S0FBQUEvaWNoSVdILy92M1oyYVg3QmxoR1JrWk1URXgrZnY0VDN6Y2tKQ1F5TXJLWUNScU5adTdjdVgvOTlWZkJVOW5aMmJHeHNTVzhrVWFqU1VsSnljbkpLV1pPYm01dVltSmlibTV1d1ZPVEowOGVPM1pzOGJlSWpZMGROV3BVYUdob0NVdDZBamR2M2x5elpzM0Jnd2VmK0JrdVhyd1lIQnljbXBwYXBuV1YxUFhyMTArZVBQbDg3clYyN2RydzhMTGNNeVl1TGk0NE9EZ3FLdXJKTGxlcjFkdTNidzhMQ3l2RGtnQUE1WUdwc1FzQWdDZms1ZEExS1NzeU92V29FT0o2d2c0SGl4cFZiRm9ZdXlnQUFGRGV4Y2ZIMzcxN1YvOUk4K2JObFVybDNidDNDODFWaFJBcWxjckR3Nk5VZHdrUER4OHpac3phdFd2bno1Ly96VGZmMUtsVFI0YlJTVWxKUlYxaVpXVjE0TUNCR1RObUhEMTYxTVhGUlI3TXpjMDlmUGh3OSs3ZGhSRDM3dDJMaVlrcDlGb25KNmZhdFd2SHhNUk1tRERCejg5djl1elpSZDFGbzlHc1c3Zk96czZ1WThlTzhraFVWTlNaTTJlT0hqMzY1NTkvMnRyYTd0eTUwOTdldnFqTHc4TENzck96TzNYcUZCc2IyN1ZyMTNIanhvMGFOYXFveVFjUEhnd0lDRmkyYkZtM2J0ME1UdFdzV1hQNzl1Mzc5dTJUTDYxUTZlbnBCdzhlYk5teVpWRVRudEtGQ3hjKyt1Z2plM3Y3ZGV2V1BmR1RMRisrL01TSkU0Y1BIeTZUa3VRSEJyR3hzVEV4TWJHeHNSMDdkbXpSb3NoLzMrYmw1WDN5eVNkWldWbDc5dXdwNWtkV0p1N2R1emR2M3J6QXdNQ0dEUnVXMVhPZVAzOSsvUGp4TTJiTXFGR2p4aE5jbnBDUThPV1hYN3E1dWUzYXRjdk16S3lzcWdJQUdCMXBOWUFYV0xQS0k5THpIaVJtWFJkQ25JMzkwYWI2VER2ejB2MlhKQUFBcUdoQ1FrSysvdnByL1NQbnpwMnp0cmIrOE1NUGI5KytYZWdsM3Q3ZXdjSEJRb2lWSzFjZVAzNWMvMVNUSmswbVRKaFExTDBxVjY2c1VxaysrZVNUa0pBUWMzUHp2WHYzQmdZR0ZqVzVSNDhlN2R1MzF6MU1Uazdldm4zN21qVnI3dCsvdjJyVnFvNGRPd1lGQlgzLy9mZEZYYnRreVpLbFM1Zm01K2RYcVZKbDY5YXRCaFA2OU9samJtNWU4TUt4WThmdTI3ZFBDR0ZtWnZiS0s2KzBhdFVxTEN6TXljbEpmNDZqbzJPdFdyWGtlTTZjT1dabVpwMDZkU3JxVllTSGgrL2N1WFBRb0VIRlI1RCsvdjVidDI3OTdiZmZETkxxbkp5Y2pJd01lM3Q3RXhPVFlpNS9yUER3Y0g5Ly8vNzkreGYxaGdjSEIwK2RPbFd0Vm84YU5lckNoUXNYTGx3b09LZGV2WHBlWGw3RjNDVXFLdXJQUC84Y09IQ2d3VHRtSUNVbFJYLzV0cFdWVmMrZVBhOWZ2LzdiYjcrbHBxYW1wS1NrcHFhbXBxWW1KaVltSmlicVgvamd3WU1XTFZxbzFlcWkxckIvK3Vtbmt5ZFAzcmR2WCsvZXZRdWVWU2dVVmxaV3hSUldjbklKYzRjT0hYUkgvdk9mLzZ4WnM2YW8rUVovSmsvcHhvMGJoWDVOb1h2MzdrRkJRU3RYcml6MEY3Sk9uVHFGL3M3cnk4L1A5L1gxZmZEZ1FjK2VQUXY5NDdwMDZkSmJiNzJsZTJoaVl1TGc0RkNyVnEwMmJkcTgvZmJidWsrVmRPTGk0dDUrKyszbXpac1g5YWNLQUhnczBtb0FMekNGTUdsZExlRFE3ZWxaNnNSOGJlN3htQVdkYTh3eU4zbTJTMHNBQU1DTFRxbFVIanQyVEFpeFk4Y08vZVM2ZWZQbUFRRUJCcE1YTDE2czYvTmdZMlBqNk9pWWs1TVRHaHJhcWxVckp5Y25HeHViWW01a2JtNitaTW1TNk9ob21acjUrdnB1M3J4WkNISHIxcTNBd01ELy92ZS9DeGN1ckZldjNxQkJnNFFRRGc0T3AwNmRFa0xzMzc4L0xDd3NORFJVb1ZEMDZ0VnIyTEJoY2tIcjhPSEQzMzc3YlNIRW9rV0xoQkR0MnJWYnRHaVJmRUtWU25YaHdvWHQyN2ZMZ2d0VzR1dnJXMmh5bDVtWjZlWGxOWFBtekdiTm1sbFlXRnk5ZXJWZnYzNEdjMlFVTG9TSWpJeThmdjE2NTg2ZGc0S0M1Q0x4YTlldUJRVUZ5V2txbGFwWHIxNDNiOTVjdlhwMXg0NGREZExxTzNmdUhEbHlSUDlJMjdadHExV3I5c3N2ditpT05HM2E5TWFORzRHQmdUdDM3cFNyMFo5TVdscGFRRUNBaTR2TFo1OTlWdkJzVGs3T3dvVUwxNjVkS3g4YWZIU2hiOUtrU1NOR2pDZ1lXUnJZdkhtei9Da1U1T1hsdFdmUG52ajRlUDNRM00zTnJXZlBucEdSa2V2WHIzZjQvenc4UEh4OGZKeWRuVjFjWEp5ZG5kM2QzZDNkM1dVWXVuWHIxaGt6WmhUemVxZFBuejU5K3ZTQ3gyMXRiYytjT1ZQTWhTV3hmZnYyM056Y1hidDJXVmhZbkQxNzl1elpzMElJVjFmWEJnMGFEQmd3d0dCeWJtN3VyNy8rNnVEZzhKUTNOUkFRRUhEejVzMml6aTVkdW5UcDBxVUZqKy9kdS9leHE3YVBIajM2NE1FRCtUMkFwS1FrUjBmSFFxY3BsVXI1czhqTHkwdEpTVGwxNnRTcFU2ZCsvUEhIa1NOSGZ2enh4MHJsL3pxc3VydTdUNTA2TlNBZ1lQWHExZjcrL3FWNWxRQ0FmNUJXQTNpeHFaUTJiYXA5ZnZqT1RJMDJMMXVkZE96dXZ6dDZ6akJWV2hxN0xnQUFVSzdKeGJBR0swOGRIUjFidFdwbE1OUFIwVkdYVmc4Wk1tVElrQ0VuVDU0TURRMWR1SENoRExBQ0FnSUtOajdXYURSQ0NQME9HTnUyYmZQMjlwYjNsUXVIR3pac2FHdHI2Kzd1N3VQakkrZkl0UHFycjc1NjVaVlhBZ01EKy9UcFkyOXZyOUZvZnYzMTE5ZGZmOTNlM2w0V2JHRmhJWVN3czdNek1UR1JOV1JsWlUyZE9yVjI3ZHJidG0wcnFpdkM2ZE9uLy83N2Ixbll1WFBuZnZycHB5Wk5tc2p3dEUyYk52b3ovZjM5bXpadEtzZno1czNUSFpmSjhxRkRodzRkT2lTUDdObXpaOCtlUFhMczRPRFFxMWV2b3Q3d3lNaklRaU5GdWZSWUNHRnZiLy9KSjUrVVNVZUxSWXNXUlVkSGI5NjhXYjVSK2k1ZHVqUmx5cFNiTjIvNitmbU5HVE5HUDJlVXNyS3lGaTlldkdmUG50YXRXNy8rK3V2eW9MdTcrL2p4NHcxbTd0NjlPeUlpNHEyMzN2TDA5Rnl6Wm8xR294aytmTGpCRStybnR0OTk5MTI3ZHUzbXo1OHZQeW1SMXF4WlU3OSsvZUpmVHJObXpYUmg5OGFORzZPaW9qNysrT05DVjNQTHN3TUdES2hidDY3OC9LRDRaeTZKUllzV3BhYW1abVZsbVptWjZYNFpXclJvOGQvLy9sZi9xd0JDQ0sxVys5bG5uNm5WYW9NUEFEUWFUYUU5ZG1SL2RyVmFYZWk2YVpWS3BmOW0xcWxUWitiTW1YSjg2ZEtsckt3c2d4WXg4Zkh4bHk1ZGF0MjZ0ZTRESkhkMzk4ZSt1bTNidGdraEdqVnFkUG55NVYyN2RnMGRPclRRYWRXcVZkdS9mNyt1N0lpSWlHM2J0bTNhdEdueDRzWFhybDFidEdpUmZxbTlldlVLRGc1ZXNHQkJ0MjdkcWxXcjl0Z2FBQUFHU0tzQnZQRHN6S3UxcXZycGlaaEZRbWhUYzJKT3hDeHE3emxGSVo3cTI2TUFBQUJGT1gvK2ZQWHExZlZiUzllb1VjTmdTWEowZFBTbVRadmVlKzg5M1dyTlNwVXFDU0ZPbmp5WmxaVjE1ODRkSWNTeFk4ZVNrcEtpb3FKaytLdnJVR3l3c2pndUxtN1dyRmthaldibzBLRWhJU0ZDQ05sMys5eTVjNW1abWZMSXBVdVg3dHk1czNyMTZ0emMzSUxKb0xtNXVhbXA2WWtUSjM3KytXZDU1TlNwVStmUG4zLy8vZmNMZllGTm16YlY1YzY2aGdZM2I5N2N2SGx6djM3OUprK2VMS3ZxMzcvL3h4OS9QSHo0Y0RtaFlQS3JyMHVYTG1GaFlTdFhybnp0dGRkMGZVVmtKVU9IRGgwK2ZMZ01aQXYyTUNtdCtQajRMVnUydEd2WFR2Y1pnSlNZbUxoa3laTE5temVyVktyNTgrZjM2ZE1uSlNYRm9KTkRXRmpZOU9uVFkyTmpKMHlZOE9HSEh5b1VDbm5jeGNYbDQ0OC8xcCs1WWNPR2lJaUl2bjM3enAwN1Z3YksvdjcrVjY5ZVhiQmdRVkVac2FXbHBiMjkvV01UNU9UazVJaUlpSWlJaU92WHIwK2RPdFhHeHFaMjdkcTFhOWVXWjMxOGZBWVBIbno4K1BIMTY5ZGJXdjZmOVJsTGx5Nk5pb3JxMUtuVHZIbnpkSlUvdmIvKyt1dml4WXNEQnc1Y3ZueTVydGQ1UVJxTlp2YnMyU0VoSVNOSGpqU1l0bmZ2M29KZldkRDUrdXV2QzEzZS9zMDMzN3o1NXB1Nmh6WTJOcm8va0JVclZ0eTdkOCtnWVhwUVVORHExYXZmZlBQTng2Yi9Pc25KeVFjUEhyU3pzL3ZrazAvR2pCbnp4eDkvRkpWVzZ6TXhNV25Zc0dIRGhnMEhEQmp3L3Z2dmg0U0VlSHQ3anhrelJuL09xRkdqOXUvZnYzTGx5bUk2eUFNQWlrSmFEZUJsNEdiZDFNZHQrSVg0MVVLSWhLeHJaMkovZkxYS2FHTVhCUUFBWGs1Ly9mV1hRUjduNWVVbFcwYm9uRHAxYXRPbVRmMzc5OWRQWm9VUU0yYk1pSTZPbHVQUFAvOWM5dVNWaWZQMjdkdmxzbWlERlBMdnYvK1dDYkpjeDIxcWFpclhSNTg0Y1VLdFZrK2FOQ2szTjNmRmloWGR1blViTldxVVFlTmphZDY4ZVg1K2ZwOSsrdW1ubjM2cVZxc2JObXo0eVNlZmpCMDdWZ2hoVUhZeERoMDZaR3BxT203Y09MbXFOek16VTY3eUxyNWxzNzY0dUxpZE8zY3VYcno0elRmZkhEdDJiTldxVmVQajR5ZE5tdVRoNFRGdTNMZ1NQc2xqclZ1M0xqYzM5Nk9QUGpJNFBtN2N1Rk9uVG5YbzBHSG16SmtlSGg2ZmZ2cHBlSGo0K3ZYcnExU3BJb1M0ZmZ2MjBxVkxnNE9EYTlXcXRYbno1a2FOR2hYMS9KbVptWFBuenQyeVpjdHJyNzAyWjg0Y2ViQmx5NWJ6NTg4UERBenMzNy8vM0xsekRZTHk0ajE2OUdqWnNtWDM3OStQaTR1TGo0L1g3Y05wWldYVm9VTUhnK1hxUGo0K1U2ZE9uVE5uVGtCQXdIZmZmU2ZYMm1zMG1pVkxscXhZc2NMSHgyZng0c1ZsR0ZWTGh3OGZ0cmEyYnQyNjllZWZmLzdtbTIvcWQ2K1cwdFBUeDQ4ZkwxdDRGeFZNOSt6WlU2NzQxcmx4NDhidTNidDlmWDExQy9uMWp4ZDhobjM3OWlVa0pNaGZwTlRVMUkwYk4rcWZsWDhtZS9mdWxTM0lWU3FWbjU5ZjhhOXIxNjVkdWJtNWI3enhSdWZPblIwZEhhOWV2Um9SRVZHdlhyM0h2Ui8vYU5DZ3djS0ZDOTkvLy8xVnExWU5HalRJMmRsWi8xVGJ0bTIzYnQzNjJXZWZsZndQQkFBZ2tWWURlRW5VY09pY2tSZC9JM0czRU9KZVdwajFJOWNHem04YnV5Z0FBRkFlYVRRYWcrQk11bmZ2bmtFRUpnL3FQMHhJU0RoLy9uekJTTzZQUC82UWZUemtqb1d5cGE5YXJaYTlidlc3YzN6ODhjY3RXN1ljTVdMRTNyMTdwMHlaMHJScDAyN2R1ZzBaTWtTbTNrS0lxVk9uNnJvY1pHUmtoSVNFdUx1N3k5YlZzaTIxM01LdWMrZk9zMmZQM3I5L2Y5MjZkUlVLaFkrUFQwcEtTcjkrL2ZyMDZmUDMzMzgzYnR4WW9WQmtaMmVQSFR2MktYY3NsRHAxNmxTM2J0MzA5UFRyMTYvTERRRGx1eUVmU3NVdkhIWjNkdzhLQ3ZyOTk5Ky8vLzc3WGJ0MkRSdzRNQ3dzTENzcmE4T0dEV1cxR2FCTTFXMXRiVjk5OVZXRDR3c1dMRGgvL256UG5qM2x3L0hqeDcvNzdydnZ2ZmZlMTE5L3ZXWExscUNnSUh0Nyt4a3paZ3dhTk1qVXRQRC9UTlpvTkR0MjdQaisrKzlqWTJQOS9mMG5UWnFrdjV5OGI5KytsU3RYSGp0MjdLQkJnN3AwNlRKczJMRFdyVnVYcE9ERXhNU05HemQ2ZVhsNWVYa2xKeWQ3ZTN0UG5EalIyOXU3YXRXcWhlYk9RNGNPVFVoSVdMRmloWitmMzNmZmZXZHJhenRwMHFRelo4NjBhZE5tNmRLbFpmaE82b1NHaG5iczJGR2xVdTNjdWJOUm8wWUdhZld4WThlKy9QTEw2T2hvcFZKNTZ0U3BmZnYyR2V5Y0tYWHAwa1YvcmJUYzczVDM3dDBkT25SNDk5MTNDeDR2K0F5Ly9QS0xqS1J6Y25JMEdzMi8vLzF2L2JPeXI4anExYXZsbTJablovZll0Rm91NU8vYnQ2K3BxV212WHIwMmJOaXdkZXZXcVZPbmx1eGRFYkozZk1PR0RjUER3dzhjT0NDN3ordS8zdVBIang4N2RxeHYzNzRsZjBJQUFHazFnSmRLUTVkL3BlZkczMDgvSzRTNG5yRFR5dFM1aGtObll4Y0ZBQURLSFlWQ0lYdGkvUG5ubjJ2V3JORWRqNGlJbURWcmxzRmtqVWJqN2UydGU3aGp4dzZ0VnZ2UlJ4L0pVRXdYcStYbTVtWmxaY214THA3T3k4c1RRc3lkTy9mKy9mc3JWNjZVWnkwc0xHUWVXclZxVlRNek0wdExTenM3TzNuS3g4ZG45T2pSZi96eHg2VkxsK1FSbFVybDVlVTFaY29VL2NRNUx5L1AydHJhb003VTFOVDgvUHltVFp2V3FWTm43Tml4Z3djUG5qSmxpdXk0WFZUOFdpcUZobTYvL1BLTC9qYUozdDdlQlJjMTZ6TXhNUmswYU5EcnI3OCtidHk0WDMvOVZUYjVyVnk1OHRPWEo4WEh4MGRHUnI3MjJtc0ZBM3E1dDZIdVlmWHExVWVPSERscjFxd2hRNGFZbVprTkdqU29lL2Z1VGs1T2hiNVhxYW1wTzNiczJMQmhRMlJrWlBYcTFlZlBuMy9uemgyNTg2U0JpUk1uWHI1OGVkT21UUWNQSHBRTndULzQ0SU9TVkQ1aHdvUnUzYnFOR3pjdUxpN08xOWUzK01rQkFRSE96czVmZi8zMXdJRUR6Y3pNTWpJeVB2amdnNENBZ0tKYWxqK05PM2Z1UkVSRUZQcGoxUzFJZDNOeis4OS8vdVB1N2o1Mzd0eXhZOGUyYU5GaTBxUkpCaXVtbjk2NmRldmtZTVNJRWZmdTNkTTFUSmVDZ29JbVRacTBhZE9tRW5ZQ3VYYnRXbmg0dUt1cnEveGtxRy9mdmhzMmJOaTVjK2ZFaVJOTDlUYTJiTmt5UER6ODc3Ly9Oa2lyMjdadEs2TjgwbW9BS0MzU2FnQXZFOFdyVlVZZnUvdnZoS3hyUW9nTDhXc3N6Wnpjck12NEg4b0FBT0NaeXNpTFQ4Mkp5Y2xQeTFXbmFyVHFRdWRZbURvK3pXZlNDb1ZDWmtreE1USDZ4N3QyN2JwOCtYS0R5YU5HalpKdHB1VStjcHMyYlJKQ2pCa3pKaU1qWThXS0ZiSXBoeEJpOE9EQmd3Y1AxbDExOCtaTnVRaFU5cW8yMk1idzNyMTdEZzRPaFlaaXNsOUg4ZlhmdjM5ZjE4TlhSKzVWNk9qbzZPN3VQbXZXckVtVEpuWHAwa1gydnk2WXdDWWtKS3hhdGFwcTFhckYzMGlmTGl1VUhqMTZOSDc4ZUQ4L1AvMEZzNWFXbHJkdjN5NytlV0ppWWhZc1dIRDA2TkdHRFJzNk96dUhoSVNjT1hNbUlDQmd3SUFCeFhlK0xvbXJWNi9LUGd6RnpJbU9qZzRLQ3RxK2ZYdE1USXlqbytPLy92V3Y5dTNiejVrelo4ZU9IVC84OEVPaGwweWJObTNmdm4xT1RrN2p4NDkvNzczM3JsKy8vdFZYWHhVNjgrMjMzLzdpaXkvZWZmZmRYMy85ZGVmT25hZFBuLzdpaXk4TWx1ZnJNMWc5N2VUa0ZCRVJJY2Y1K2ZsWHJseHAzTGh4d2FzdVg3NTgrL1p0YzNQempJeU1uSndjbFVvVkh4OS83Tml4VnExYUdiU1JlWHA3OXV4UnFWU2RPblhTUHhnVEUvUHR0OS91M2J0WG9WQU1IRGp3ODg4L2w5dGpybHUzTGlRa1pONjhlUU1IRHV6VnE5ZjA2ZFAxKzJPVW9mVDA5S0NnSVAwajU4K2ZMOVV6eUlYVnZYdjNscjkxelpzM3IxYXRXa3hNektGRGh3cGRHMTRVVjFkWCtRZGxjTHhXclZvcWxlckdqUnVscWdvQVFGb040R1dqVkppMnFUYis4SjB2MDNQdkM2RU51N2VrdldlZ2s0VjNDUzRGQUFCR0ZwTjY0bmJ5d1lTczY0K2Q2V0Jld3lqZm9EcHc0RUJVVkpRUW9sKy9mbzhlUFZxeFlvWHUxSjA3ZDY1Y3VTTEhqbzZPbnA2ZWNzSDFuVHQzYnQrK1BXWEtGUDNudVhqeG9teEZvbFFxTDF5NFVLMWFOWGs4TVRIeDhPSERCZS9yN095czY1U2RrWkZ4N3R3NXVSMmNia1BGdUxpNHlNaEkyZk5YcnNqKzdMUFBFaElTRGg0OEtNUE4yclZyMTZwVkt6RXhjZS9ldlVJSTJmQkVibXhZUXExYXRkSi9LSVArYXRXcUdSd3ZLcTNPeThzN2N1VElqaDA3WkVralI0NGNOV3FVU3FYYXZYdjMzTGx6cDAyYnRuNzkraSsrK0tMazlSUkt0dTB1MkNrNFB6Ly93b1VMaHc4ZlBuVG9rSHlMNnRhdE8yZk9uTDU5KzU0NGNXTDA2TkVwS1NsdnZQRkdlSGg0ZUhpNC9vWE5talZyM3J6NTdObXpXN1ZxNWVmbko3UGdKazJheU9iSVJhbFpzK2FNR1RNbVRweVlrSkJRY0JXOEpIOTI1dWJtY2dHK0pBUFQzTnpjeE1URXp6Ly9QRHc4ZlBmdTNYTHRlVkpTMHFsVHAwNmNPSEg0OE9INzkrL0wxYnYrL3Y1YXJmYlhYMy9kdlh2M3pwMDd6Y3pNZkh4OG1qUnAwcmh4NDVvMWExYXZYdDNDd3VLcDNsQWhJaUlpOHZMeWRNdTlGeTFhdEd6WnN1SERoOSs1YytmMTExOGZNMlpNalJvMTlPZjM2dFdyZmZ2Mml4WXRPbjM2ZEZHdnZiUTBHbzNCWXZtSER4L09uRGxULzRqc0JGSkNhclY2eDQ0ZEJ0OFk2TnUzNzRvVks3WnQyMWFxdEZyM2N5eDR5c25KcVdDS0RRQjRMTkpxQUM4YlU2VmxlNDhwaDZKbTVPU25hclI1eDZMLzNjRnpxb09GbDdIckFnQUFSZEpvMVdmdnI3eVhGbWJzUW9xajFXcVhMbDNxNnVvcVd6YnJVeWdVUjQ0Y21UTm5qb1dGaFZxdHJsT256dXJWcTJXeWZPREFBUWNIaDNidDJ1a21aMlZsN2R1M3o5L2ZYd2p4NnF1dkxsMjY5TVNKRS9KVWRIUjBZR0NndWJtNS9pcmpuSnljRmkxYTZOTHFsU3RYcWxTcTFxMWJSMFpHeHNYRnllTm56NTdkdVhPbkVLTFExY0dyVnEyeXNySktTMHRiczJhTlhBemVxVk9uS1ZPbTFLeFo4OGlSSXlWL0J5NWV2SGptekJrNWxqMUd6cDA3OTlOUFA4a2pabVptdzRZTksrcmF3TUJBR2FkNmUzdS85ZFpidWxiRlhsNWVreWRQUG4zNjlKWXRXM1FMMVorWTNLTFEwZEhSNFBqKy9mdmxSbzdlM3Q2alI0L3UzcjE3dlhyMVVsSlN2dnp5eTIzYnRpbVZTcVZTdVd2WHJsMjdkdWt1a2NXTUdUT21lZlBtRGc0T0JyMlZTOExDd3FLWTFldnA2ZWxDQ0Z0YlcvMk5NV3ZWcXFWV3EzLzQ0WWNOR3piazVlVjk5dGxuYm01dVFVRkJ5NWN2bHgrVENDRnExNjQ5ZHV6WWZ2MzY2VDdrNk5TcFUySmk0b0VEQi83ODg4K3dzTERUcDAvTDR5NHVMZ2NPSEhqS3dIcnc0TUc2UnRXQmdZR3Z2ZlphKy9idEd6Um84TjU3N3oxNDhDQS9QMTkrVEdKZzdOaXh0cmEyK3Q4ZUNBME5OVmhqTGo4Mk9ITGtpUHhkTWpodThGNTVlSGpvSGpacjFzelQwOU1nclQ1OSt2VDY5ZXR0YlcxTDhxSU9IejZjbUpqbzVlV2x2NTNtNjYrL3ZtTEZpai8vL1BQUm8wY2xYeEllR3h1clcyRnR3TkhSOGJGZk5RQUFGRVJhRGVBbFpHSHEyTTVqOHA5M1p1VnJjL0sxT1Vmdnp1L29PZDNPM0tNRWx3SUFBQ000ZXZmcnhLei9SVlIyNXRWc1ZkV3N6SnhORklYL0I0dUZxV0VjV1NvYWpVWnVrMmpRQ2VTeExDMHQzM3JycmJsejUrb2Z6TW5Ka1V0dTY5YXRHeFFVdEdiTm1oMDdkdGpaMlptWW1LU25wMi9mdnIxbno1NzZzZDN0Mjdjek1qTGVlT01OR1liMjZkUG42dFdybjMzMm1XN0NxbFdyOUJjc2p4Z3hRcmVHV2dhYXc0WU5zN0N3YU5pdzRkcTFhMk5qWXdNREEzdjE2dFc5ZS9leFk4ZnUzNy9meE1SazU4NmR3NGNQRjBMY3ZYdjM5ZGRmLy9ubm4xdTNidjM5OTkvMzc5Ky9YNzkrUTRjT2xXdHZTL3UrblR4NWN0R2lSZkxGYXJWYWVVVG0xN0pWZHpGcDlhZWZmdHF3WWNNMzNuaGozcng1eTVZdDA0Vy92L3p5eTk2OWU4K2NPZlBKSjU5VXJWcjE3dDI3cGExS24zNjdjSDA5ZS9iOCt1dXZmWHg4NUt2V2FyWGJ0Mjlmc0dCQmNuTHl1SEhqUHZyb0k0Tm1LY0hCd1ZPbVRIRjBkTlN0dmQyNGNXTXhEVDJLMHIxNzl5Wk5taFI2U2thME5qWTIrbW0xN1BYODQ0OC9kdWpRNGF1dnZwSmhkK3ZXcmYvOTczOTM2ZEtsYmR1Mm5UcDFpb3VMTzM3OHVJMk5qZjZ6T1RrNU5XblNKRFkyOXZQUFAwOUxTN3Q0OGVMRml4ZDlmWDJmZm0xMXk1WXRkWHQrQmdZR05tblNSTzRnZXVqUW9VOCsrYVNvcS96OS9RMitUN0Jueng2RFR0UFM0Y09IQy8wK2diNjB0RFJyYSt2MDlQUS8vL3hUZnNMaDVlVVZIQnhzTUsxSGp4NFhMMTZNaTRzcjJDZkhnR3dEY3Z2MjdZSzdyZWJuNSsvWXNlUDk5OTh2L2hra2pVWno3Tmd4K1M0VlBKdVZsVlhtalZrQW9DSWdyUWJ3Y3JJejkyanJNZUhZM1c4MTJqeTFKdXRJOUx4T05XYmFtTGtidXk0QUFHRG84c09OdXFqYTFicHhQZWYrejdTTGwxd3pxLysvT25mdTNOR3RGTlkvS0FjS2hXTFpzbVVGSTh2czdPeUNtYUJDb2FoVUFCeWZUd0FBSUFCSlJFRlVxZEtCQXdldVg3Lys3YmZmNnA5cTBLREIwS0ZEZFZzTGVubDVGVXhYaS9IbW0yOTI2OVpOamx1M2JpMHpSS1ZTS2RmcXVyaTRYTHAwYWZIaXhRcUY0dU9QUDVidEVheXRyVTFNVE1hUEh5OTdJSlQ4WG9VNmR1eVl0YlYxVEV4TTE2NWRSNDBhTldyVUtDSEUvUG56WlVmdm9uaDZlc3JsNU5uWjJZVzJUU2hWRSsyaXlCNGcrdm12anN4WTVXTGVCUXNXUkVSRU5HN2NlUFhxMWJWcjF6YVl1V0xGaXNXTEY3dTd1NjlkdTFiWDVtTGZ2bjJGZGtiV2FyWFoyZGtxbGFyZ3ZvN3lvNFdpMHVwNzkrN1oydG9hL09ZNE9qcldyMTgvTnpmM3YvLzlyKzZnbTV2YjhlUEhkUSszYmR1MllzV0tJVU9HR0R6aHRXdlhWcXhZMGJKbHk3WnQyelpwMGtUMmlubDJtalp0S3I5QUlKUDNjZVBHRFJreTVMWFhYcE5IcWxTcFlqQi96cHc1dlh2MzFqOXk0TUNCU1pNbVRaa3laZURBZ1FXUDZ4NW1aV1ZsWldYWjJkbkZ4OGZMMytIaWRlM2F0ZmkwT2lFaFFaZDZHNXpLeU1oNDhPREJIMy84VWNLME9pZ29LQ1lteHRuWldiZjhYRjlTVXRJemF0c05BQzgzMG1vQUw2MUtsdlhhVkJ0Ly9PNENyY2pQMDJRY3VUTzNVL1V2ck14Y2pGMFhBQUQ0bjhTc0d6Y1RRK1M0b2N1L2FqdjFlZFozek16TXRMYTJYckpraVJEaXQ5OSttekZqaHU3VXJWdTNsaTVkYWpBL0p5ZEh0d3paeGNXbFlGcWRuSnhjNkFyV3lwVXI3OSsvdjNYcjF2WHExZE0vL3R0dnZ4bjAzOGpLeXRKL0dCb2FldXZXTGQzRHVMZzQvVWJNRXlaTUtIUTN3dFRVVkpWS1pXbHAyYkpseXc4Ly9QQ25uMzU2KysyMzVUT1haSUZ0UWtMQzl1M2I1ZWFUK3RScXRjRk9nRS9wMGFOSERnNE9aZmlFK21SRGh2ajQrSUtuOHZMeWR1L2UvZlBQUDBkRVJEZzZPazZaTW1YWXNHRVJFUkZUcDA3OThzc3ZWU3FWZkJQbXpKbXplL2R1SHgrZlpjdVd1Ymo4NzkrTnVtUldDUEhnd1FOTFMwdlpkT0xxMWF2OSt2V2JNV09HakZ6djNMbFR2WHIxUW1zYk4yNmNVcW5NemMyVkNlYWxTNWNLM1EyeWQrL2VDeGN1dkh6NXNuNlRDbjJ5MjBrSlcxNDhwZno4L0d2WHJqMTgrUERodzRmeVhkMjRjZVB2di8rZWw1ZTNiOTgrM1cvTHc0Y1BaYmZ1Z3I4L2NnUEQvOGZlZmNjMWZlMy9Bei9aZzBEQ0JtV0tLQmF4MUlsYmNDc3FibTNkMW9wUzY2cTdLdTY5Y1YvcnFsdEFjV0VGUlJ4VlZBUVZSUVFGMlN0a2tUMStmNXo3eXpjM0NXR0lwc3I3K2NkOUpPY3pjckxvOWZWNTUzMGlJaUw4L1B6MDJsamoxNXhDb2VpTkJ3UUU0UDN4WGR3WXhNUER3OHZMS3kwdExTOHZiOHlZTWMyYU5kdXpaNC91Z1ZsWldUTm56aFFLaGIvODhvdnBKeFVURTZOVUtsdTFhblhod2dXOVRZV0ZoWUdCZ1ptWm1TOWZ2alM2dnFXdXBLUWt2TmptL1BuekRXdW94V0l4bjg4M3ZlQW5BQUFBb3lDdEJnQjh5K3ladmdFdWN4N2w3ZEFndFV6RnYvZHhYVGYzNVF5eXJibm5CUUFBQUlEL3lpaS9nbS9ZTVh5K1FGU051d293bVV5am13SURBL2Z0MjZjM09IUG1URzE1dFNHVlNwV1RrNE9UU3FsVW1wS1NndnZZNG1yaTFOUlUzT0pqL3Z6NUV5ZE94R1cyenM3T3VPR0RGby9IZS9QbWpmYnVtVE5uOVBwVzY2YlY0OGVQMThzeGNWY1RnVUJBbzlIdTNMbURFR3Jac3FXTGkwdHFhdXJidDI4UlFzK2ZQM2R3Y0RCY2V4Q3ZFU2NVQ2xldlhoMFpHVW1uMDNIYXlPUHhrcE9UTFMwdHM3S3k4dkx5dW5UcFV2WExxYTlmdjM1ZHUzYXRLa3ZGYlk0N2R1eFkxZUZrTXBuQllCaU40MnVpVmF0V1ZDcFYyN2habDBBZzJMaHhvMXF0bmpkdjNyaHg0M0RRK2VIRGg2aW9LSWxFc21YTGx2UG56Ky9Zc1VNZ0VJd2JOMjdod29WR0M4QVJRaytmUHAwelo0NnRyZTJGQ3hkdzNxcVZrSkF3WThhTVBuMzZoSWVIRy9iTzd0dTNMeTdtWmJGWWxaV1Y3OTY5TTlvNFpmanc0UkVSRVZ1M2JqMTI3SmpSQ2J4Ly85N0p5YWx1TFQ3T25Ea2pFb21tVEpsaXRCTGNrRnd1SHpwMEtMNk5BMWtxbGRxNmRXdTlDekNtT1RvNmFuOE5VSWY5Y1ZyZHJGa3ovUEh3OFBEWXQyL2Y1TW1UcDB5WnNtUEhEcnljNmRXclYxZXVYTWxrTXYvNjZ5Kzhwd200RFVoSVNJamhKbWRuNXk1ZHV0eTdkeThxS3FxcXRGcWxVcjE1OCtiaXhZdm56NTlYcVZSVHBrelJsdTNyU2twS3dvM3BhLzdFQVFBQVlKQldBd0MrY1k0VzM3ZHZQT3R4L202RU5CSWw5OTdIOVQzY1YxSkpWdWFlRndBQUFBQ1FUTVV2cWt6QnQ3OTNxckxsY2YzNjhPR0R0Z3VITHFOTmRSRkNodmsxUXVqU3BVdVZsWlc0b2xPaFVIaDVlV1ZuWjJkblo0OGVQUm9oNU92cm01V1ZkZnYyYlRhYmpUT3Z1TGc0ZjM5L25GWjM3ZG9WZDgvUXlzaklpSTZPMXQ0MTNiZmEzOTlmTC92VHB0VkNvZEJvSytIdzhIQjNkM2ZEdWxjZWo1ZWVuaTRRQ0hKeWNuNzY2YWVKRXlmaUhocGxaV1hoNGVGNEh5cVZpbHRzbTZaU3FYQUFTcVBScXNwNWNSY09vVkRvNys5ZjFRNkRCdyt1eWNOVmhVNm50MjdkK3ZIanh6d2VUNitDMjliVzl2ang0NDBiTjlZdHlBME9EaTRwS2RtMGFkT1RKMDlLUzB2ZDNOeDI3OTVkVlppdVVxa09IRGdRRVJIUnVISGpEUnMyNkVYVkNLSE9uVHRQbno3OTRNR0RUNTgrWGJkdVhZOGVQWFMzRGhnd0lEQXdFTjgrZCs2Y1NxWENqVngwdlgzN2xzMW1qeDQ5K3NTSkV4Y3ZYaHd4WW9UZURsd3VOems1dVUrZlByVi9iWkJJSkZxOWVyV2ZuOSswYWROcWVBaUR3ZGkxYTVlVGs1T0xpNHVkblYzejVzMkhEeCtPVzZKL01YZnYzaVVRQ0MxYXROQ090RzdkK3RTcFU3Tm16Um8wYUZCb2FPaWpSNDhlUFhyVXAwK2ZWYXRXR2Iwa28rdlZxMWNaR1JrVUNrV3ZMWW5XaUJFajd0MjdoeHVYYXovSitmbjUrTDFUS0JSOFBoOS9IMWtzMW9JRkM4YU1HV1AwUEhqcFZLUEY1Z0FBQUV5RHRCb0E4TzF6WnJWcDEyakdrNEw5Q0duRWl0TEVqMnU3dUM3NXhOV1pBQUFBQVBEcHlzVC9MU2htMDl3dHFTNWY0QkhWYW5WYVdscTNidDArOFR3UkVSRUVBb0hCWU9CVkRYMTlmYk96czcyOXZVK2RPb1diQUV5YU5JbENvZkI0dlB2MzczZm8wRUVxbGRaWEIxdVZTaVdWU2czSFo4eVlZZGlxK05TcFU4ZVBINzkrL2JxVDAzOVg3OEI5cTdYTlBkaHNkbkJ3OEt4WnMzUTdQbnQ0ZUt4ZXZacEFJRENaVEg5L2Z4ZVhLdDhhalVhemYvOStJcEVZR3h0cjJIZ2E5NDdRVmdIeitmd05HemJRYUxRYTV0SFoyZGtJb2FvSzRhc3laTWlRUjQ4ZXhjVEVHRll1NjFYZFptZG5YN2x5NWVMRml6aUZYTFJvMGJoeDR3d3phT3p0MjdmTGxpMTcrZkpsdjM3OTFxeFpZMlgxMzlJSG1VeUdFTUxGNEJRS1pjNmNPVDE2OUZpNGNPSDA2ZE5IalJxMWVQRmlDd3NMTnplM2l4Y3Y2bllJT1h2MnJJT0RBMjUyak5lckxDMHQvZU9QUHlJakk0OGZQejVyMXF3Yk4yNnNXclhLdzhORHJ3WHordlhyRlFyRmtDRkRhdldhWUttcHFXcTFXdHRhdW9iNjlldFhoOGVxTDNobHhRNGRPdWpGMEUyYk52M2xsMTlXclZxMWMrZE8vR09Dc0xDd2FxTnFoRkJrWkNSQ3FIdjM3b2JGNzFqUG5qMXRiR3k0WEc1OGZMdzIwVmFwVlBnM0V4UUtoY1BoZUh0N2QrdldiZGl3WVd3MjIraEpaRExaOWV2WFBUdzg5SDVGQVFBQW9DWWdyUVlBTkFpTkxRUFV6cXBuaFFjUlFpSjUwZDJjMVYzZGx6SEpzT3dKQUFBQVlFNGkrWC83Q3p0YnR2NHlqL2owNmRPeXNqSnR3U091ajY2b3FEaCsvSGkxeDQ0Wk0wWWJoOFhGeGRuYjIwdWwwZ0VEQmdRRUJGaGJXdzhmUG56Z3dJRnNOcnVrcEdUNjlPbUZoWVduVHAwS0R3L2Z1blVyWG1WUm14Y2ZQSGhRNytIMEZudU1qWTNWYlF4U1VGQ2dtM1RQbmozYjZQUTRIQTZ1Smo1MTZ0U1RKMCtvVkNxZno3OS8vMzduenAzeFVvSEp5Y21QSHovR0VUQU9XemtjenBVclZ3eGI3cExKWkZ3a1hpMENnWERyMXEyc3JDeEhSMGU4TWw1bVp1YjI3ZHNaRElaS3BVcElTQ0FTaVUyYk5zVnBiR2hvYUhaMjl0S2xTM1g3UWV2Snk4djc0NDgvV0N3V2dVQjQ5T2dSRGlKck1oT3R3WU1INzkyNzk4aVJJMlBHakRHTW52bDgvdlBuejU4OGVaS1FrSkNabVlrYnRpeGJ0bXpFaUJFbVl2R1hMMStPR1RPR1RDYUhoNGVQSFR0MjdkcTFQQjZQeFdKUnFkVEhqeDhqaEhRRGZYOS8vNmlvcVBEdzhQUG56ek9aekNWTGx0RHBkTjIyRW1mUG5uMzkrdldNR1ROd05YcGhZU0ZDYU5XcVZRUUNZZGl3WWMyYU5iT3lzdHErZmZ1a1NaT21UcDE2OGVKRnZBNWthV25wNnRXci8vNzc3NkNnb083ZHU5ZnFOY0dTazVNUlFyVnF5bEdWcUtpb29xSWk3VjJ4V0l3TDV3VUNnZTV1a3laTnF1M0ZCajM3OSsrWFNxWDQ4b1pHby9udzRjUExseThURWhMdTNMa2prVWk4dkx3R0RScjAvUG56dTNmdkRoa3lwRkdqUnQyN2QyL2V2TG1ucDZlbnA2ZWpvNlBoQ1ZldVhMbHk1VW9UajBpaFVIQlpOT2JuNTRmYjZkUktaR1JrU1VuSmhnMGI2dHpUQmdBQUdqSklxd0VBRFlXclZXZVZScEZTOUNkQ1NLSXNUOHhaMDhWMU1ZdHE1SWZBQUFBQUFQZ3lSUEwvQmw0V0ZJY3Y4NGk3ZCsrMnNMQUlEQXdjUDM0OG1VeCs4ZUtGalkyTlZDbzlkT2hRdGNmMjZkUEh4c2JHMmRsNTNyeDV1SnZFdVhQbjh2UHo1ODJiaDNzbU1CZ01zVmc4WnN5WWdvS0M3ZHUzKy9uNS9mcnJyNkdob2FOSGp5WVNpVjVlWHZnOG5UcDEwaXZ1TGlrcDBlMDNFaE1UUXliLzM3L1VSQ0tSYmxvZEZoYW0xMGxEcjdHRGhZWEZodzhmMUdvMWs4a2NNMlpNV0ZnWUh1ZnorYmdRMWNYRlJkdEt3akNxTm1ISWtDRnQyclRST3dSM0FkWnlkSFM4YytjT3p0OXRiR3ptejUrUCs2NlVsSlI4L1BoeHdvUUpFeWRPTlBFUURnNE96NTgveDhYakRnNE9vYUdodFYybmprd216NTA3ZC83OCthZE9uWm84ZWJKMmZPblNwZi84ODQrMnE3aVRrOU9QUC80NGNPREFObTNhVkx1TXBKK2YzN3AxNjFxMmJJbVQ5NUtTa3BzM2IrSk5kRHA5MUtoUnVwMWJjSStJclZ1Mzl1blR4N0NLWHlLUjdOaXh3OW5aK2VlZmY4WWpEeDQ4UUFpMWI5OSs2ZEtsMm40WDdkdTMzN3g1ODhPSEQ1czJiU29XaXpkdDJuVDU4bVdKUk5Ldlg3OU5temJWNmdYUmV2YnNXZE9tVFhIdjdFOTA2ZEtsRnk5ZTZJNHdHSXpIangvajdGNXI5T2pSbjVKV0t4U0txS2dvRHcrUDRPRGdwVXVYM3J4NVV5UVM0V3N0ZmZyMEdUbHlwTFlyZEU1T3p2WHIxMi9mdm4zdTNEbjgyYVBUNmZIeDhmWDFnNFphRVFnRUJ3OGU5UGIyL3BTZU5nQUEwSkJCV2cwQWFFQTgyRDBJaVBDODZBaENTS3FzU1B5NHBxdmIwaS96dTJNQUFBQUFHSktyUlBnR2hmaEpCWmcxTjJiTW1PTGlZaGFMMWFwVnE5emNYSng1TlczYU5DVWxwWVpuY0hSMG5ENTlPcjdkbzBlUHVMaTRnUVAvYjNGSUpwTTVmUGp3eG8wYjR4NENnWUdCYytiTStmUFBQOGVNR2FQdEhlSG41emQyN0ZqZGMyWmtaT2ltMWZ2MjdhdXFiL1UvLy95RFMzcDFEOWVyL1F3SkNURzZnaHhlUG81TUp0ZWtZWUpSVGs1TzJncnhxbGhhV3I1NTgwYWowYWpWYXQybC9IeDlmYTljdVdKNCtMcDE2OWF0VzZlOVM2VlNVMU5UNnpZOXJlRGc0SWNQSDI3ZnZyMURodzdhc0x0RGh3NnZYNy91MkxGank1WXQyN2R2ajNQbm10TjlTWGZ2M3EzUmFKUktwVXFsTXJIYW9kSHUwZ3dHWSt2V3JVUWlrY1ZpNFpFcFU2YTR1cm9hOWkwSkRnNE9EZzdHSHlxUlNPVHE2aG9XRmxibnZod3FsU28xTmRYMHBZS2FPM0hpUkwyY3h6UUtoYkpseXhZU2lVU2owYnAyN2Nybjg5dTFhOWUrZlhzZkh4KzltbVYzZC9jWk0yYk1tREZESkJLOWVQRWlJeVBEeXNyS0xGRTFRbWpGaWhWOFB2L0lrU082MTV3QUFBRFVIQUUzeVFJQWdJWWpYNWowcEdBdlFocjhiK011Ymt2WU5QY2FIQWZBTis3UzI0bjRlOUhEZlEySERsOEtBTUNYOEUvZXR1TEtWSVJRUU9PNVRxd2Z6RDJkdXBCS3BTYnl5dHBTcTlVU2lZUk9wK3ZtdkxqUXVCNGZwU0dRU3FVSERoeHdjWEV4WEtqd2F5U1h5NnRxcUEzK1ZmTHo4OCtjT2RPdVhidTZkV3NCQUFBQWFUVUFvSUVxRkNVbjVlL1JJQlZDaUV5a2QzSlpZTVB3TnZla0FEQXpTS3NCQUYvZU41QldBd0FBQUFDQWVnUXQvd0VBRFpFenEzVW4xOStKQkFwQ1NLbVczcy9kV0NaK1U0UGpBQUFBQUFBQUFBQUFBTURuQW1rMUFLQ0JzbWY2ZG5GYlFpYlNFVUpxamVKaDNwWjhZWks1SndVQUFBQUFBQUFBQUFEUWNFRmFEUUJvdUd6b1RidTVMY2ZMT3FrMXlpY0ZFUm5jSythZUZBQUFBQUFBQUFBQUFFQURCV2sxQUtCQnM2SzVkbk5mVGlWWjRidXZTeTg4TC9xUEJxbk5QUzhBQUFBQUFBQUFBQUNBQmdmU2FnQkFRMmRKYlJ6b3NZcEZjY0ozYy9pSkQzTzNLTlZTYzg4TEFBQUFBQUFBQUFBQW9HR0J0Qm9BQUJDRGJOdmRJOXlPMlFMZkxSV24zYzFaSlZGeXpUMHZBQUFBQUFBQUFBQUFnQVlFMG1vQUFFQUlJUXFSMmRsMWthdFZaM3hYS005UHlGN0psK1dZZTE0QUFBQUFBQUFBQUFBQURRV2sxUUFBOEY4RVJHempQTjNYZmhTK0sxUHg3K2FzTGhBOU5mZThBQUFBQUFBQUFBQUFBQm9FU0tzQkFPQi9lTnNFdDIvOEc1RkFRUWlwTllxay9OMnZTazdEdW9zQUFBQUFBQUFBQUFBQW54dWsxUUFBb0s4UnEyMDN0eitvSkJhK20xa1JlLy9qZXJsS1lPNTVBUUFBQUFBQUFBQUFBSHpMSUswR0FBQWpPSFRQSUk5MWJKbzd2bHN1eVlqL3NJd24vV0R1ZVFFQUFBQUFBQUFBQUFCOHN5Q3RCZ0FBNCtoazYrN3VLejNZUGZCZDNNWTZtM2ZiM1BNQ0FBQUFBQUFBQUFBQStEWkJXZzBBQUZVaUVzaitUbFBhT3M4Z0VzZ0lJUTFTcFJRZmUxWjRVSzFSbUh0cUFBQUFBQUFBQUFBQUFOOGFTS3NCQUtBYUxsWWRlN2l2WXBCdDhkMWN3WVBiMmN1RjhnSnp6d3NBQUFBQUFBQUFBQURnbXdKcE5RQUFWTStLNWhya3VjNmU2WXZ2aXVRRmQ3TC95S3lJUlVoajdxa0JBQUFBQUFBQUFBQUFmQ01nclFZQWdCcWhFSm1kWFJmNjJBMURpSUFRVW11VXIwcE8zL3U0WHFiaW0zdHFBQUFBQUFBQUFBQUFBTjhDU0tzQkFLRG1DRDYySVYzZGx0REoxdmgrdWVSdDNQdEZCYUtuNXA0WUFBQUFBQUFBQUFBQXdGY1AwbW9BQUtnZFc0WlBMOCtOcmxhZDhWMkZXcHlVdi90WjRVR2xXbXJ1cVFFQUFBQUFBQUFBQUFCOHhjam1uZ0FBQUh4OXlFUkdHK2ZwenBadG5oZitSNkVXNDZVWFM4V3YvWjBtTzFuNG0zdDIvM1lLZFdWSlpScFg4bzRuelpZcUs2Ukt2a29qTS9la3ZpWk1pcjB0bzVrMXc4dU8wZHlLNW1ydTZRQUFBQUFBQUFBQUFQVUcwbW9BQUtpalJxeTJ0azI4bnhic0x4Vy9SZ2hKbFJXUDhyWTNZclZ0NVRpQlR1YVllM2IvUnFYaTF4OHE0cUJ4eWljU0swckZpdEpjd1FPOC9tZHoyOEdOTFR1WWUxSUFBQUFBQUFBQUFFQTlnTFFhQUFEcWprWmlkM1pkL0lFWDk3TGtqRnFqUUFnVmlKNldpRi81Mm8vMjVBVGg5UmdCRGxnZjVlOFV5SExOUFpGdmpVQ1crNlJnYnliOWhwL0RqemFNWnVhZURnQUFBQUFBQUFBQThFbWdielVBQUh3cVQwNnZucDRiN0pndDhGMmxXcHBhZkR3aEoxd29MekQzMVA0VitMS2NPOWtySUtyK2ZDcWs3eE0vcmswdml6TDNSQUFBQUFBQUFBQUFnRThDYVRVQUFOUURDNHBERjljbGJaeERxU1FyUE1LVGZyajlZZG5yc2d1NDVyckJFc29LN24vY3FGQlhtbnNpMzc3MDhrdjNjemZJVlVKelR3UUFBQUFBQUFBQUFLZ2pTS3NCQUtEZXVGcDE2dDFra3p1N083NnJRYXFNOGl0eEh4YmxDZjVCU0dQdTJabUJRaVYrbUxjWm91b3Zwa3o4SnJub1ArYWVCUUFBQUFBQUFBQUFVRWVRVmdNQVFIMmlFQzErY0pyYTFXMFppOW9JajRnVlpVOEw5OS9KWGw0aHpUTDM3TDYwdExKekVpWFgzTE5vV0lwRXo3TXFicHA3RmdBQUFBQUFBQUFBUUYxQVdnMEFBUFhQbHRHOHArZTZGbmJEaVFRS0h1SExQdDdOV2ZVNGYyZWxvc1Rjcy90Q0t1V2wyYndFYzgraUljb292NkpTeTgwOUN3QUFBQUFBQUFBQW9OWWdyUVlBZ00rQ2dFak5iWWYwYnJMWnhhcWpkckJRbEJ6M2Z1R0w0aE55bGNpc3Mvc1Nzdm0zRzJiL0U3T1RxUVQ1d3NmbW5nVUFBQUFBQUFBQUFGQnJrRllEQU1CbnhDRGJ0bldlRWVpeHhvYmhqVWMwU1AyZUYzY3phMjVhNlhtNStwdk5yTlVhWlE0LzBkeXphTGh5K1BmTVBRVUFBQUFBQUFBQUFLRFdJSzBHQUlEUGprMXo3K2EydktQTGZFdHFZenlpMHNqZWNhL2V6Snp6cXVTMFRNVTM5d1RyWDNGbHFsd2xOUGNzR3E1eXlWdVpVbUR1V1FBQUFBQUFBQUFBQUxVRGFUVUFBSHdoamhiZjkvUmMvNFBUVkRxWmcwZFVHbmxtUmV6TnJIa3ZTazVLbFR4elQ3QStsWXN6ekQyRkJrNGprT2VhZXc0QUFBQUFBQUFBQUVEdFFGb05BQUJmRXNHZDNiMVBrMjErRHVQb1pHczhwTllvM2xmY3VwazFONlg0bUVUSk5mY002NGRBQmxHcG1mR2xIODA5QlFBQUFBQUFBQUFBb0hiSTVwNEFBQUEwT0VRQ3hjdTZUeFBybmptOHhBenVGYkdpRENHa1FhcHMzdTBjWG9Lelpac20xcjN0R0Q3bW51WW5FY29MelQyRmhrNnBscGg3Q2dBQUFBQUFBQUFBUU8xQVdnMEFBT1pCUUNRUFRxQTdwM3V1NEVGRzJSV1JvZ2l2d1ZnZ2ZGSWdmR0pKYmR6RXVwY2J1d3VKUURQM1RPdENvaXczOXhRYU9nV2sxUUFBQUFBQUFBQUF2amFRVmdNQWdEa1JFTkhOcXF1YlZaYzg0ZU8zWlplRjhudzhMcFRucHhZZlR5czk1OGJ1MnNTNk40dmlaTzZaZ3ErTVNpTTM5eFFBQUFBQUFBQUFBSURhZ2JRYUFBRCtEUWd1bGdFdWxoMUt4R252SzI0VmlWSVEwaUNFbEdycCs0cGI3eXR1MmRDYnVySTd1MWdGVUlnVzVwNHFBQUFBQUFBQUFBQUF3R2NCYVRVQUFQeDdFQnlZTFIyWUxTWEs4ZzhWdDdQNUNYS1ZFRy9nU2pPNTBzd1h4WDg1c3I1M3MrcnN4UHFCU0lBLzRKOGJvYkZsQjZFOFgzZkZTQktCNXNUNlFTRDdLSlFYNEJFMnpaMUZkYzRYUHNZWEdIUlpVQnlJQkxKMlQ0eEQ5eVFnWW9VMDY0czhCUUFBQUFBQUFBQUE0R3NDWVFjQUFQenJNTWkyMzltUDlMRWJtaTlNK2xBUng1Vm00bkVOVWhXSmtvdEV5UlFpczVGbGV6ZDJKMXRHYzRRSTVwN3Z2dzZkYk8xZzBkSnd2Rno4MW83cFF5WXlUQnlyVkV0eStJa0lJU0tCM0s3UnpIZmNxMm1sLzVkVzA4aVc3UnJOZkZOMjhXMTVEQjV4WTNmeHN1NWJtUEZNclZIODc1a0lIVjNtRVFqa085bC9LTlZTN2FpZncwOXNtbHRzMW0rNmd3QUFBQUFBQUFBQUFJQzBHZ0FBL3IySUJMS3JWU2RYcTA0Q1dXNVd4ZDk1Z24rMG5ZZ1ZhbkVPUHlHSG4wQW5jeHd0L0oxWlA5aGIrSklJVkhOUHVaNTFjMXZCcHJ2VzZwQjdIOWZ6cEI4NE5QZldUdE1NdHlZWEhXNXVGOElrMjVrNGcxaFpodFBxVDZaSktUN1d4WFZKUy91eEtjVkg4WkFWemNXVzBTeXI0aVpFMVFBQUFBQUFBQUFBZ0NGSXF3RUE0Ti9PaXViNmc5UFVWbzdqQ29UUDhnV1BpaXRmYXBBS2I1SXFlVGkySmhJbzlzenZuRmcvT0xOYTA4a2NjMCs1ZmhSVnBnaGtIL1VHYVdTT002dTFVSjVmTG41cmVJaGNKVUlJRlZlK3VQWXVWRHRJSnRLN3VDMGhFYWdsbGE4Kzh1OXB4KzJZTGJxNExubGVkQ1NIZjdmYXlUU3g3czJtdVpHSk5JU1FNNnNOazJLUHgyMFlYZ2doZjhkSkdxUldhMVNweGNlMGg1U0owek1yWWtYeW92ODdDYWNYUXNqUm9wV05lMU9qai9LODZFL2R4aU1BQUFBQUFBQUFBRUNEQW1rMUFBQjhIVWdFR2k2MVZxb2wrY0luK2NMSHBaVnBHcVRHVzlVYVJYRmxhbkZsYW1yeE1UYk56WW5sNzhUNndacmU1S3Z1RTVMeC83dHQ2TEpoTkhObXRTNFh2MDNSeVlYMWFKQmFvUlk3V2ZpTEZNVWllVkhiUmpQb1pFNWl6bHFwc2tKM056Yk5EU0hFbGVpM2tHWlJHN0ZwYmtRQ0NTRmtTVzNVMkRKQXJWRXd5WFpXTkJmY0xweEdabHNoRjd3emxXU0pFTEtrTmNMdkFrTEl4emJFeTZhZjdnbDk3VWNqaEI3bWJuRmpkK1BKc2szazBTcTF2TVl2RHdBQUFBQUFBQUFBOEsyQnRCb0FBTDR5WkNMRG5kM05uZDFOb1JZWGkxS0xLbE9LUlM4VTZrcnREbnpaUjc3czQ5dnlHQXFSYWNQd3RtRTB0V0Y0VzlPYmtJbDBzMDc4Q3lNMHR3dXhvRGlVaWw4NVdyUjZsTCtMTDh0QkNCRUpGRndOalJDeVozNm5RU29hMllwRzlzRWphbzJLSzNubnpHcnRhejhLanppeFdqdXhXc3RWb3V1Wk14RkNUSXBkbnliYnMzbTN0WDJyL1J4KzhyTHVlKy9qZW0zZjZsSnh1a3FqZEdkM0pSR3A3eXZpdFJQQzUwekszeU5XbENLRVBOZzluRmorai9KM2Z0bVhCUUFBQUFBQUFBQUErUGVDdEJvQUFMNVdGQ0xUeGFxamkxVkhoRkM1SktOSTlMeTQ4b1Z1M2E1Q0xjWUYxL2d1bStadXpmQmlrSzJ0YUM1V05GY0xpb1A1NXY0RmFCN21idTdpdHFTeFpVQld4YzBpVVRJZVpaQ3R1N2d1MWQydmkrdGk3VzJjU3IvalhzdXF1RWtra0lPOUQ3N2pYbjlURm9tUXB1WVBYQzVKTDVlazJ6TmJFSW1VZDl5cmVOQ2U2ZXRyUHlxVGV3TkgxUWdoQzZxRERhTlpmVHhUQUFBQUFBQUFBQURnR3dGcE5RQUFmQXRzR2Mxc0djMTg3VWRMbFJXRm91UWlVVXFwK0xXMjJoZmp5M0p3ZlRGR0pGQTROSGRMV21Ncm1pdWI1bUpCZFdLUWJjd3g5ODlGb1JZL3pOM1MzWDJseGYvdk1hMzFzdVJVb2VnWkxsUlhhMVJxalJ3aDFOdzJ4Sm5WR2lHRWtFYm5wVk9yTlFvNjJkcUo5UU5DaUVwaUlZU3M2VTA4T0VGNHN4WE5GU0hrd2U2dVJtcUVFRithVXlITlFnZ1JDU1MxUnFsOXhGSngycE9DdmJiTTVnT2E3c05sMm5vc0tBNXlsVWloRm4rdWx3TUFBQUFBQUFBQUFQalhnN1FhQUFDK0tYU3l0U2VucHllbnAxcWpGTWh5SzZUdks2VHZlZElQQWxtK1hvR3dXcVBnU2pPNTBrenRDSWxBdGFBNnNpaU9GbFFuRnRXUlJYVmlVWjFvSkxZNW5zY25hV1k3cUxudFlIeWJnRWcwTW50UXM4TUlJWmxLK09EalJvU1FYQ1VVSzhvUVFvT2FIYzdtSmJ3c09ZVVFVcW9sVloyUVJYWCszbkVDdnExQmFrZVd2eVBMWDd0Vmc5UitqdVB3N1V6dWpmK2ZWcE9aWk91VzltUHhlSjd3VWI3d01ZZnVyajJLUUNBUkNlUVdkc09zNlY0Y2hpZVZ5THFiRTE0aGZmOTVYaElBQUFBQUFBQUFBT0FyQUdrMUFBQjhtNGdFTW9mdXlhRjdlcUtlQ0NHVlJzNlRabk1sbVlXaVpMNDBSNldSR1I2aTBzZ0ZzbHpETlFEcFpHc2F5WXBHdHFLUkxQRU5Lc21LUnJLa2tKaEVBcGxJb0pBSVpDS0JRaVJRaUVReWlVQWhFV2lmT0hrYlJsTUhDeitqbXhoa1c0UVFoKzdwWXpmVTZBNUt0YlJjbkpHQnJtaXorenpoSTZFc3o4VXFnRXhrMUdFeU5CS2JTbVJlZmp1cFZrY1JpVlFhMmFxUlZUc2lJdEhKMWp4WnRrd3BZRkRzeUVSYVI1ZmZPWFIzZkJuQXk3cGZoZlE5VjVMcFpPR3ZWQnQ1VXdBQUFBQUFBQUFBZ0lZRDBtb0FBR2dRU0FRcTdoYmliVE1BSVNSUmxndGtlUUpaTGwrV0s1RGxDbVdGR3FTcTZsaXBza0txckVCZk1FcTFZWGo3MkJvUG96RWN4QnZkSkZQeGIyVE9LcGU4eGJ0NWNub1dDSjhVQ0orNHNidHhKWmxHRHpIS2t0b0lJZVRCQ2ZTMkdjaVhmU3dRUGEzVlV5QVJxQVhDWjg4S0QxaFFISHMzMlVJbmNmcDY3Y0NGMkVRQzZTUC9BWnZteW1GNFhuOFhocERHMWFxVGs0Vy8wVXNJZFpZbmVKak51MU8zWTRXeVF0MHljQUFBQUFBQUFBQUE0TXVBdEJvQUFCb2lCdG1XUWJaMXRQZ2UzOVVndFZoUkpwSVhWY3FMUklwaWtieW9VbDVjcVNpdDFlcUM5U2kvVm12SkFBQWdBRWxFUVZTTCsvZUhpdHRHTjlrd21uWjJYWlREdi91aStLOHFqall5WnliRjNvTGlrRkYrVlcrY1JLQ3FOSEs5d1NiV3ZiMXRCdUFpYm9WYWtzbTlrU2Q0akJCaGNMUC9tSml6QnFtdlpFelQzaVVUNmJodk5aRkFRUWlKRkVXUDgzYzZzWDV3WnJWNWtMc0pJZVJyUDRwRDk4U3pKUkhwdUNyY3hQbHJqMURuSXlrVVNyM09CQUFBQUFBQUFBQUFxQkZJcXdFQUFDQUNJbHBRSEN3b0RzaWlsZTY0U0Y0b1VWWW9WSlVLdFZpcGxpclVZcVZLb2xCTEZHcUpVaVZXYVpRcWpVeXRVYWpWU3BWR29kWW8xSnIvM3ZqRStXaVFTcVV4WHV1dDBpZ1FRaHFOcWxhVnlHeWFxMG9qSzY1TUlSR28ya0VxeVJJaGdrS2x2N0NoQmNWQnBaYS9MWTlwYmpzNFgvRG9iWGtNZm9tSUJBcFg4aTVmbUdSNGZoZXJqaHk2aCs0SWxjVENqYkJKQkRKQ1NLV1dsNHJUYkJoTmpVNlBRcVFqcEtudnRMcnVWeG9VaWs5OUJ3RUFBQUFBQUFBQWdEcUF0Qm9BQUVDVldGUm5GdFc1RGdkZWVqdmhNMHluN2dwRnlkZmV6VlJyRkJZVUIrMGd6cGNsU3E3ZXptL0tJbCtXbkNJU0tOcWxHclVFc3R5c2lwdUc1MmZUM1hUVGFoS0JSaUpRcFVvK1FvaElKR3REZGtOTWlyMUdvM2EwYUNWUmNuRXRkbjF4c2Vyazd6aTVWb2RjZWpzUlo5eVd0THE4NlFBQUFBQUFBQUFBd0NlQ3RCb0FBRUNEWUZqeDdXTFZFU0ZVTHM3UUd6ZFI0MnhKYSt6QkNUSWMxOHYwTFdtTkVFSmlSU2xPcmhGQ3FpcFdVR3pqUE4yVzBRd2g5S2JzWW0yZURRQUFBQUFBQUFBQThBMkN0Qm9BQUVBRG9rRnFxYkpDcVpaeDZKNnVWcDBRMHJoWWRjamszdFFnbFVJdGxpb3JUQjl1dzJpcTEvRURJeEwrNTcrbmJKb2JRb2d2eTBVSWtZazBoSkJoZDJ6c2RlbDVGcldSV0ZGYUtuN2R6WDNGNjlLTFplTFhuL1lVQVFBQUFBQUFBQUNBcnhXazFRQUFBQm9Rc2FJc05tczJtK2JlMlhVQkFSRUtoRTk5N1VlN3M3dS9LUGtydlN3NnZTemE5T0U1dkxzcHhjY014MXM3VDNPMTZxeTk2MmpoSjFjSlJmSkNoQkFKcDlWcS9iUmFwVkVxTmRKeVNVYTVKQU1oUkNkYjI5Q2JzcWhPa0ZZREFBQUFBQUFBQUdpd0lLMEdBQUR3elNJVEdRZ2hqZWIvMWhza0lKS1hUWi92N0VZUUNlVG5SVWR5K0ltMmpHWS9PUC9jeVdWQmdUQXB0ZmlrVE1YLzlBZDFZdjJRSjNpRWUwQXpLZllJSWJsS2hCQlNxbVVVRW9ORW9LazBzdlN5cVBTeUtPMVJ0Z3h2aEpCQSt2RVRIeDBBQUFBQUFBQUFBUGg2UVZvTkFBRGdXMlBEOEhhejZxTFN5QjB0V2lHRUpJb3loQkNSUUhGamQvRzJHV2hCY1pBcUs1NFdIaWdUdjBFSWxVc3libjlZNW1zL3lzdTZqNzFGeTVjbHB6N3k3eUdFYUNSTGhKQmFvOVk5c3p1bnV5dTdzK0VqNm5ZQzhiRU5JUklvUEZtT3IvMW9oSkFISjFBZ3kxVnBaQWloQ3VsN0FpSjFkVnRhS2s3VFBUT1Z4SEt4Q3BBb3VWeHAxbWQrYlFBQUFBQUFBQUFBZ0g4dlNLc0JBQUI4ZXpRZW5FQ0VrRUl0enF5NHdaTmxJNFJvSkNzZjI2RWtJdlZ0K2FXTThtczRQc2JVR3NYTGtsTWxsUzliTy8rQ05CcHZtMkFuVml0Y0UxMHBMOUk5YjRYa2ZiNHd5ZkR4WEt3NmF2dFpXOUZjaWl0VHk4U3Z1N210UUVnamtoZWxGQjNGbTBvcVg3NHR2K1RCQ2ZTMkNkWTlYS1dSOGFRNUw0cFA0bkpzQUFBQUFIdzZvVkJvYVdscDdsa0FBQUFBb0hZZ3JRWUFBUEN0NFVveUw3MmRvRGNvVVpiZis3aFdwaElvMVZLalJ4Vlh2dmc3YTc1S0kzT3g2a2duMnlqVnNtemVuVHpoSTkxOUJMTGNySXFiaHNleTZXN2F0UHBKd1Y0U2tTcFY4cTYrKzhWd3p6ZGxVVzkwR29BQUFMNVNLcFZLS3BYU2FEUXkyZmovblM0c0xIejQ4R0czYnQzczdlMC94Nk0vZWZJa0lDQ2czczhNZ0JiK2hCTUlCTDF4UHA5UElwRllMSmFKWTVPU2ttZzAydmZmZjI5MGEzUjB0TE96czRrUDhONjllNVZLNWV6WnMvWEdzN096TjI3Y3VHREJBaTh2cjJybmYvNzgrZDI3ZDErN2RvM05acHZZYmVIQ2hVMmFOQWtORGEzMmhMV1NrSkRBNFhEOC9mME5OMVZXVnQ2N2Q2OWZ2MzQxUEZWMmR2YjkrL2N0TEN5R0RoMWF2NVBjdEdsVFdscmFpUk1uNnZlMHV1UnkrYTFidDV5Y25OcTBhZlA1SHNXRXBLU2tuSnlja1NOSG11WFJBUUFBMUEyazFRQUFBTDRtWEVtR1lSSmRRNVdLRXRNNzRJTHJQTUUvZVlKLzlEWnBrUHBLeGpRTlVoazlNTG53Y0hMaFlYeGJvUllyMU9LNnpSQUE4Ty9CNVhMWHJsMjdZTUVDWjJkbnc2MjNidDJhUFh2MnJsMjdxb3FjYnR5NHNXblRwcU5IajlZaHJlYnhlRkxwLzF4WGMzUjAxQTBObzZPamx5MWJ0bmp4NHNtVEo5Zjh0TStlUFNzcUtxcHFhNHNXTFpvMGFWTGJxWUovb2NyS3lyUzBOTFZhclZRcWxVcWxTcVZTS0JReW1Vd21reWtVQ29sRUlwRkl4R0t4UkNJUkNvVkNvVkFnRVBqNyt5OWV2Rmp2UEljUEh6NTkrblJNVEl6ZVozajA2TkhObWpYYnZYdTNpVG1zV3JYS3ljbnB5SkVqUnJkdTNMaXhhOWV1SnRMcXUzZnZ5bVF5dzdRYWI2TFQ2VHQzN3F6dVpVRGUzdDZscGFWNzl1ejU0NDgvVE94MjkrNWRrVWhVN2RscVJhMVdIenAwNlBuejV6Tm16QWdMQ3lPUlNOcE4yZG5aczJiTnlzaklPSExrU0pjdVhhbzlGWS9IbXpadDJzZVBIOTNkM1FNREF6a2NUbFY3UG5ueUpEYzMxOFNwZkgxOW16ZHZyanVTbjUvLzl1M2JHait0dWhDSlJQUG16ZXZidDIrMWFYVnhjYkZLcGNLZldQelJsY2xrY3JrY2YzcWxVcW4ybzF0WldTa1FDS2hVNnBJbFMweWZVNlBSYk5pd0lTTWpvMjNidHA2ZW52WDZ6QUFBQUh4R2tGWURBQUFBTmFMYlBBUUE4TTFMVDArUGpZMTk5ZXJWWDMvOTVlRGdvTGNWTDk5cVdIYXFsWkNRd0dLeDJyVnJaN2pwOWV2WFlyR1JhMW9VQ2dYWG9xNVlzZUxtemYvNUdVZDhmUHo3OSsrMWR4MGNIUHo5L1k4ZE8rYmg0YUViaEhsNGVEUnUzUGpnd1lPR0p4OHdZTUR4NDhmLy92dHZPcDF1dUZVaWtlQUswNnFlempmbTVjdVhJMGFNUUFqMTdObHozNzU5aGpzOGZQaHc4dVRKclZ1M1BuUG1qTjRoZm41K0Z5OWVOSEh5T1hQbTNMaHhBeUYwOGVKRlB6OC9QSGpreUpITm16ZHI5NkhSYU5iVzFyNit2dDI3ZHg4eVpJalJOd1ZUcVZROWV2UW9LU25wMTYvZnJsMjdhdkxzS2lzcng0OGZYOVZXQW9IQVlEQVlEQWFUeWRUK3I5RlBjbHhjbkwyOS9lZjRjVUNkZVhoNDlPL2YvOXExYTdObXphcTJ2UHFISDM0SUNRbTVldlhxM0xsekxTd3N0T05xdFpySDR6R1pUQk12ZTAwSWhjSXhZOGF3V0t5VEowOVNxVlRkVFVRaThlalJvNnRYcjhaRjR2UG16Y1Bqang0OW1qbHpKb1ZDMmIxN2QwMmlhb2xFOHR0dnYzMzgrSEhzMkxGbno1NmRQbjM2c1dQSEdBeUcwWjNQblR0MzVjb1ZFMmViTjI5ZTgrYk5GUXFGWEM3WGZVSCtKWVlQSDE1YVdtcGlCeUtSU0tmVHRSOWFLeXNydFZwTkpCTHgxb0tDZ3ZMeWNzT2pRa0pDMXE5ZnYzbno1cGt6WnhwdWJkeTRzWTJOVGJWem16MTdkbXhzckoyZDNkMjdkNDMrbnNiZjMxOGlrV2p2Y2pnY0p5ZW45dTNiRHg4KzNNZkhSMjlucFZJNWVmTGswdExTYytmT21TNzhCd0NBQmd2U2FnQUFBQUFBQVBSMTZ0UnA3ZHExUzVZc21UeDU4bDkvL1dWdGJhMjdGYWZWVmJVQjRmUDVUNTgrZFhCdzBJc1hHUXhHV0ZqWWdnVUxNak16RFkreXRiVjkrUEFodnUzbzZMaDgrWEtFME5XclZ4TVNFckt5c25DZHFVYWowUTBXNTg2ZHEzdUdzTEN3Q1JNbUhEOStIQ0drVUNncUt5c3RMUzF4bk4ycVZTdUVVUFBtelM5ZnZxejN1RktwdEtxT0RkKzgrUGo0Mk5qWW12ZGt3TEYxU2txSzBRNFBDS0dpb3FLLy8vNjdxbVBwZERvT3AyUXlXWEZ4Y1ZGUlVYeDgvSzVkdTlhdFd4Y1lHR2owa1B2Mzc1ZVVsT0NwVmxSVTZIME9qWEp3Y0RoMjdKaGFyUzR0TGZYeDhhRlNxVlFxbFVna1hybHlKU2dveU52Ylc3dG5kbmIybVRObndzTENyS3lzOUU2U2s1T1RucDYrWU1HQ2FoK3VXdVhsNWJwQkh2NFlTeVNTdkx3ODNVRUdnMkZyYTJ0NGVFcEt5cHMzYjdSMzJXeDJtelp0SGo5K25KVDBmOHRJdUxpNGRPM2FWU3FWNmwxSWFOeTQ4YWhSbzZLam83VWpUazVPUGo0K1BYdjJYTDU4K2JoeDR6N2xlZjN4eHg5NWVYbVJrWkhhcVByeTVjc1ZGUlhhSGJ5OXZmMzgvQmdNeHJGangvQ0lTQ1JTcTlValJvd29MQ3pVRGlLRU9uZnVyUHUrWU9YbDVhR2hvUzlldkZpNGNPSFVxVk45Zkh4V3JsdzVkZXJVUFh2MkdIMmhFRUlzRm12SGpoMkc0NVdWbFhQbXpNRzNEeDgrdkd2WHJuLysrYWNtS2UyWEZCRVJVVmxaU1NhVEtSUUtoVUxSZm03NzlPa3paODZjcVZPbjZsMFMwSU4vQ2xEVjF0dTNiOSsrZmR0d2ZNMmFOYU5HalRJOU1SNlBoNDh0S3l1N2QrOWVWVjlWaEpDZG5SMkpSRktyMVVLaE1EMDlQVDA5L2NTSkV3TUhEZ3dQRDlmOWlwSEo1RFZyMWd3Yk5teng0c1g3OSs4My9lZ0FBTkF3UVZvTkFBQUFBQUNBRWNPR0RjdlB6NCtJaUpneFk4YVpNMmQwWTJLRlFvRVEwcTFyMW5YejVrMlZTbFZSVVhIeTVFbXBWSXJ6RjRTUXRiVjFXRmdZUXNqVDAzUFJva1c2aCt6ZXZidTR1Rmg3bDhsazl1N2RHeUYwL1BqeGdJQ0E3dDI3cDZTa1pHVmxUWjgrZmZYcTFaMDZkZEx1K2VEQmc5MjdkNjljdWZLNzc3N0RJNDhmUDBZSUhUeDRjUHYyN2Rldlg5Y1docDgvZjE0a0V0MjVjMGR2dHZpNU5FQWNEb2ZINDYxZHU3WlRwMDZHY2ExUnRyYTI1ZVhsSjArZXJDcXQvdXV2djFRcWxiMjl2ZEVxMGVEZzRIWHIxdUhiRW9ra09UbjUxS2xUOGZIeG9hR2hLMWFzK09tbm53d1B3VWxyeTVZdFg3MTZkZlhxVlJORjA3bzZkdXc0ZGVyVXpNek1tSmdZbkk4WEZCVHMyYk1uS1NsSnR6dkhybDI3cmwrLzNxUkprOUdqUit1ZDRjS0ZDMVFxZGVEQWdTOWZ2dFRiSkpQSitIeSs0YmlYbDFkK2ZqN085U29xS3BSSzVjR0RCeGtNeG9NSER4SVNFdlIyam91TGk0dUwweDNwMmJQbmloVXI4RzhJUkNLUlFxSEFGMjhTRXhPUEhqMnFkL2l6WjgvMGpzVnA5WjQ5ZTR5K0lHS3hXQzZYczluc0RoMDZHTmE2MWtGc2JHeHNiT3p2di8vZXRHbFQ3ZURKa3ljTkwwVGhFWWxFUWlLUmNONTY2dFFwdlgzWWJMWmVXcDJXbGpaNzl1emMzTncvL3ZnRHYrbGp4b3doRUFnclY2NGNObXhZUkVTRXRteGZGNWxNN3RhdG0rNklVcWtra1VpNkdmcm5vOWUvQ0pQTDViaWUzZWhXTXBsTUpwTzVYSzdlRzZxbFZxdnh0Wk83ZCs4YTNZSEQ0ZWoraE9Ya3laTzQyam8zTnpjcks2dHo1ODc0YjY5Mk1vbUppYzJiTjNkMWRjVWpIaDRlMVQ2djY5ZXZ5K1Z5L0IyTWlvb3lrVlpIUmtZNk9Ubmgyems1T1hGeGNVZU9ITGwyN1ZwNmV2cXBVNmQwTHpWNWVIak1tVE5uM2JwMU1URXhnd2NQcm5ZT0FBRFEwRUJhRFFBQUFIeURDS2pLQmdVQWdKcjc5ZGRmeTh2TEJ3d1lvTmNxUWFsVW1xaXRQbkhpaExXMWRXSmlZbWxwYVZCUTBNOC8vNnhYQkcxbFphVVhlZnoxMTErNmFUVW1FQWlTazVPMVhYZWJOR25TcGsyYkdUTm1YTDU4R1ljc0JRVUY4K2JOKys2Nzd3eWJlRHg4K0xCcDA2WjZQVXp5OC9QMVp0S1FPVGs1QlFRRXhNYkdidDI2ZGZYcTFUVTV4TXZMU3k2WHg4YkdMbDY4MkxCRmhsUXF2WERoZ3EydHJZdUxpK21lQnJpVXVIUG56cDA3ZDQ2T2psNnlaTW1hTld1YU5tM2FvVU1IM1gxNFBGNThmTHlWbFZWb2FPaXZ2LzRhR1JsWnc3UWFJVFIyN05pd3NMRDE2OWR2MnJRSklkU29VYU9SSTBlZVBuMDZNVEVSQjVvdlg3NjhmdjE2eDQ0ZERXdEw1WEo1WkdUa2dBRUR4R0l4N24raXA2Q2d3SEQ4M0xsemVYbDVFUkVSK0F4Y0xqY2lJc0xhMm5yTGxpMERCZ3pRM1RNOFBMeDU4K1pqeDQ3VkhYUjJkbzZMaTF1elpvMTJCTGRsdjNIanhyQmh3MHcvV2J6a0k0ZkRlZno0Y1V4TWpJMk5qVzZmRFM2WEd4d2MzS2hSbzNQbnpwRklKTDJhN2pyUWFEVDc5dTNqY0RnLy92aWo3bmhWTFdLNFhHN0hqaDJIRGgycXZWWmhnbHd1MzdkdjM2RkRoeGdNeHI1OSszcjI3S25kTkhyMGFBNkhzMmpSb3RHalI0OGZQMzdXckZtR2ExMUdSa1krZmZwMHc0WU4rTzc1OCtjUEh6NTgrUERoT2ozUldzRFBzYXF0dDI3ZE12b0RqaEVqUnF4YnR5NHJLOHQwRmYvVnExZGpZMk9OYnZyaGh4OTBMMmEwYnQwYS8xbCs5dXpaNGNPSEowNmNxUHM5TFNvcW1qeDU4cElsUzJxMVhtVmtaQ1QrSVV0b2FPanQyN2U1WEc1Tnl0TGQzZDJuVHAwNmRPalEwTkRRMU5UVTJiTm42NjFtT1dyVXFJTUhEKzdmdno4NE9GamJ6d1FBQUFBR2FUVUFBSUQ2UnlXeTVPcDZYck1JMUFxZFhQMnZ4UUVBMVNJUUNPSGg0WWJqTXBtc3FsckNCdzhldkh2M2J0S2tTVlFxRllmYVZaVmdWeXN4TVZHbFVuWHQyclZidDI0Q2dRREhaRktwTkNRa0JPK2dWQ29WQ2tWeWNySjJ3YnFIRHg4eW1VeWhVSmljbkd5WWJFSW5FRjBxbFdycDBxVVBIanc0ZCs3Y29FR0RqRFlaMTZQUmFBWVBIbnpxMUttelo4L09talZMYjJ0MGREU1B4d3NORGEycUR0U29vVU9IWm1kbkh6aHdZT1BHamJvOUszQklKNWZMQnc4ZUhCZ1lhRzF0L2ViTm0vVDA5QnFXQnZmcTFhdHIxNjZQSHovbThYaDRhYjdRME5EcjE2L2poZmcwR3MzYXRXdlpiUGJHalJzTm0xWkhSa1p5dWR4bXpabzVPenZyQnAzWHJsMjdkdTBhbTgxV0twVThIbS9EaGcxMmRuYmFyVTJhTlBIMzl3OE9Ea1lJRFJ3NDBNUXFpK3ZYcjNkeGNSa3laSWplZVBQbXpYSGlPVy9lUExsY2pvTnZEdytQbW1kNWFyVTZMaTd1NXMyYjdkdTNuenQzYnV2V3JaVks1YUpGaXdRQ3daOS8vbG5uYjZLZXhNVEV0Mi9menB3NTA3RDdzOUh1eVhnVng0cUtDc09DZEJ4cmFrdjc3OXk1czNYcjFzek16RmF0V20zWnNzV3c4cmR2Mzc3dTd1NXo1ODQ5ZHV6WWpSczNRa05EaHc0ZHF0dkoydHJhT2lvcWF2RGd3ZmlWakl5TWRIQncrR0pOUDN4OWZYdjE2cVU3SXBWS0R4NDgyTFJwMDRFREJ4cU80OXZ0MnJWTFNVa3hla0tsVXVucjZ6dDM3dHlwVTZmV1pBS3BxYWtaR1JrSW9SY3ZYaUNFTGwyNnBCdm80NytpS1NrcDJuNzAvZnIxTTkxZDU5MjdkNjlldlhKM2QrL1NwVXUzYnQzaTQrT3ZYcjA2WVVKTmwvdTJzYkU1Y09CQW56NTlIajkrZlB2MjdhQ2dJTzBtT3AwK2J0eTRuVHQzM3I1OVcrOUZBd0FBQUdrMUFBQ0Era2NoV1VCYWJWNVdOQmR6VHdHQXIxVmFXaHBlSlEvWGJJYUdoaHJ1VTFsWmlkditHbTdpY3JsT1RrNjRxNE5LcGZxVXREb3VMcTVKa3lhdXJxNmJObTJxWWI4T0dvMkdFUHI3NzcvbGNybGhPMmFCUUhEdDJqVzl3UWJiQ1VTajBUZzZPdjcrKys4clY2NWNzV0xGcFV1WDhLdG5nbHF0bmpCaEFrNnJRME5EZFpzTTRBSjVFb2swZHV6WStQajRXczFrOHVUSmh3OGZmdjM2OVljUEh6dzlQYlhqVVZGUkNLRkJnd2FSeWVUKy9mdWZQbjA2S2lwcTZkS2xwczkyK1BCaC9KNjZ1cnArOTkxM3VzMTh4NDRkeStmejkrM2JsNXVibTVLUzBxRkRCL3dRK0pPREEwR1pUSGJnd0FFOHlHUXlkVHRMYk51MnJYUG56ams1T2U3dTdqZ0hyN2JxdVZiWWJEYnVXNExmQ04xMUZQUHo4M0d6ZUYxTUpsTXZoeVVTaWJ0MzczNzA2TkdHRFJ2R2poM2JvMGNQQ29XU21KaTRZOGVPZW1rQWd1RjJPcnJKbzliQmd3ZlBuajFyOUtqNCtIaWpINHdEQnc0RUJnWW1KU1Z0MjdZdEpTV0ZTcVcyYXRXcVY2OWVKajVGd2NIQjE2NWQrL0RodzZwVnEzYnQyalZuemh4dG9YcFFVRkQ3OXUzWHJWdDMrZkxsTjIvZXZIcjFhdXZXclovd1hHdW5SWXNXZW9zWmNybmNnd2NQZW5sNUdSM1hPN3lxQmpzN2R1d3c3UEVTRmhZMmJkbzB2Y0hFeEVUY3VCOWZLWXlJaU5DOUdJTS9RbkZ4Y2RyV05LMWJ0emFkVnVQQ2Fud05adkRnd2ZIeDhaR1JrVFZQcTNGZ1BXTEVpS05IajE2OWVsWHZNeE1VRkxSejU4NjdkKzlDV2cwQUFIb2dyUVlBQUZELzJEVFhTb1grVDlyQmw4U211Wmw3Q2dCOHJiS3lzdjc2Nnk4YzI5bmIyeHROcTNFZjJIZnYzaGx1R2pSb1VIQndNSTVJOE9KeWREcTlEdE9ReVdTSmlZbTRwV25IamgxemMzTU5XNFhvY25kMzEvN20vZEtsUzdnck1iNDdhZEtrcmwyN0lvUUtDd3VYTFZ0V2g4bDh3MGFQSG4zdDJyV2twS1NEQncvKzl0dHZwbmZXYURRZUhoN2R1M2UvZS9kdWJHenNvRUdEdEp2dTM3K2ZtWm5adjM5L0p5Y253MXpWTkE2SDQrUGprNWFXbHBxYXFrMnIzNzU5bTVhVzV1RGcwTDU5ZS95NU9uMzY5SlVyVnhZc1dLQ1hrdXZadTNldlRDYXJObmxuTUJndlhyekFKYWd5bWN6Q3dnS24xU2RQbml3cUtqTGNQeTB0TFQwOWZlTEVpWWNPSGFMUmFOMjZkWXVPanA0eVpVcTF6MDRxbGVvRnVES1o3UDM3OTdyTERPSyt6Q2ErS2YzNjljTWRrSFgxN2R0MzkrN2RoanNIQkFSRVIwZnYzcjBiTDJIWHRHblRxbUxRdXZubm4zODRISTZ2cjYvaHBoa3pab3daTTBadlVDQVFUSmd3b1hmdjNyaHR2UjRYRnhlRTBLdFhyMUpTVWdJREE1Y3NXYkpqeDQ3dDI3ZWJuc09nUVlOMjdkcTFiZHUyaElRRTNWZ2ZJYlJ3NGNJUkkwYWNPM2Z1eVpNblRrNU9mZnYyeGNYZC8zNFNpV1Q4K1BHNmw5blVhdlg0OGVOSGpoeXBWNW85ZGVwVW81ZlpaczJhaFpzZDRjYjljWEZ4ZXAxQXVuZnYvdnZ2djArYU5La204MUVxbFRFeE1kcTB1a2VQSGl3V0t6MDkvYzJiTnkxYXRLajU4K3JRb2NQUm8wZnhkMDFYOCtiTjdlM3RIeng0VVBOVEFRQkFBd0ZwTlFBQWdQckhvWHNXaUo2YWV4WU5GNU5pejZUb04xUUY0RnVpMHNqS0plOWtTcjVNSlZDcUpGWHQ1bW5kazBaaTEvYmtnd2NQeGhueDFLbFRqZWJSMnFycTU4K2ZHMjc2K1BGalZsWVd2bzBYV012TnpkV3ViZGl5WmNzYVRvTkVJbmw3ZTkrNGNTTXNMTXplM3Y3RWlSTW5UcHpRL2NtL0xvbEVFaDRlanVzcjA5TFNrcEtTNkhRNlh1L3I0c1dMZmZ2MnhZMGFRa0pDTm03Y3FIZXNYQzZmT0hHaWRuR3dUMUVxZnZHODhNOWFIU0pWQ3BGR2d4REs1dDNtU1QvVS9FQTYyZHFEVStWeVp6VkhJQkJXcjE0OVpNaVFRNGNPRFJnd1FIZlJ2S3BNbUREaDd0MjdKMCtlMUUycmNVWG54SWtUNnpZTm5LbHh1Vnp0Q0s1NkhqQmdBTzZEMGJwMWF4Y1hsN3k4dkR0Mzd2VHAwOGYwMmJwMTYyWll1R3JDeElrVDA5TFM4R2QxejU0OVFVRkJlTEZFWFNkT25LQlNxVUZCUVljT0hjSzlQbjc3N2JlblQ1KzJiZHZXeEpsRklwRmNMdGUyVWRaS1MwdkRqNmcxZVBCZ3ZiUzZvS0RnenAwNzdkcTFhOWFzR1VLb2JkdTJ1aTIyamJib3dTb3JLdzhkT25UMDZGRWJHNXVnb0tDb3FLaCsvZnBObWpUcGwxOStNV3owWEZ0aXNUZzdPenNnSU1Cb2Z4SW5KeWZEcnhKK1c5bHN0b21JYzlLa1NTMWJ0c1JYSmpadDJxVGI0VG9oSVdIZXZIbWJOMi9XcmNBbGs4azBHdTNBZ1FORlJVVjZqK2puNTlldlg3K2RPM2VLUktMRml4ZmpwUjIvRmk0dUxycWZLRndpclRlSXY3WTFPZHZmZi85dDJBbWs1dTdldlZ0ZVhxNWRHSUJPcC9mdTNUczZPam95TWxLN25FQk40RyszWVlzWUhGamZ2MzlmTEJZem1jeGF6UTBBQUw1dGtGWURBQUNvZjQ2c1ZxL0xMcGg3RmcyWG0xVm5jMDhCZ005RkpDOTR4NzJSSjNpazBzaXEzZG5ac2swZDB1cWF5TWpJb05Gb09UazVobEhSclZ1M05tL2VyRHR5NXN3WmJadlVuVHQzMXZBaHlHVHloZzBiQmcwYXRIUG5UaHhkdWJtNTNicDF5M0JQM05wVmV4ZUhpV3cyR3grRlYzNHJMQ3gwZEhSMGRIVFV6a1RYNE1HREJRSkJabVptVGJKYUU3amlMTEdTVzRNZC94ZUJnQkFxRXFVVVZhYlcvQ0FPM2JOZTBtcUVrS2VuNTh5Wk0zZnMyTEY4K2ZMVHAwOVhHNFIxNmRLbGFkT21xYW1wTDE2OGFOV3FGVUxvL2Z2M2lZbUpMVnUyL09HSEgrbzJCMXdvcWcwV3RVV2R1b0g0b0VHRDl1L2ZIeDBkWFcxYVhXZUhEaDFpTXBrTEZ5N1VTNnN6TXpOalltTHdLbjk0SkNnb3lNN09idHUyYllhZktLbFVxbFFxTXpNelI0OGVYVnhjbkpDUWtKcGEvVHVMbzJxbFVwbVNrbEplWGw1UVVJQlhJajEwNkJCT3EvVmFYYTlmdjk3d0pDa3BLVmV1WExsMjdWcEZSVVgvL3YzLytPTVBPenU3SDMvOGNmbnk1UWNQSHJ4NDhlSzhlZk8wVGQ3ckJrZlBocDJnSHo1OHFOZnNRazkwZExSaEh4NE1MeFdJbzJyY0NFVzNOQjUvS3FoVXFtR2JiSnlQR3c3T25UczNMaTdPeXNyS2NBbk5mN210VzdjYS9wRTA3QVNDZjdhaUMvK2dRZThTd3ViTm13MDdnZFNjdGhXUGRtVHc0TUhSMGRGWHIxNWR1SEJoelM4RDZIMjdkZUVQVW5sNU9hVFZBQUNnQzlKcUFBQUE5WTlOYzdlaXVRcGt1ZWFlU0FQbHh1NXU3aWtBOEZrVWlWS1RDbmFyTlRYdHM2elJxRC9ITlBMeThuSnpjNmRObTNiczJMRmJ0MjdwTFdZNGRPalFUcDA2NGR1WEwxOCtldlRvK3ZYcnYvdnVPenpTdUhGanZIWmNUVFJwMHFSLy8vNHhNVEZMbGl6QmRhK202MWdSUXNuSnliR3hzWVlGcEI4K2ZOaTBhWlBoL2pLWlRLMVc0NUx0WmN1V2ZXSmEvZlg2K2VlZmI5eTRrWnljZk9iTW1SOS8vTEhhL2NlTkd4Y2VIbjd5NU1rdFc3Ymd1bU9Fa09HeWxqV1huNStQRUhKd2NNQjNFeElTdUZ5dXA2ZW5iakYrY0hEdy92Mzc3OTY5VzFaV3BydThvWjRPSFRxMGFOSGk4T0hEZS9mdXJmWnhjZk5mWDE5Zm5JUjI2ZEtsZmZ2MnVIbTBycDA3ZHhJSWhKOS8vbGs3UXFGUThCcHh0MjdkNnQyN054NjhlZlBtOGVQSFg3eDRnZU01Qm9PQlZ3U3RZVE9jZ3djUEhqNThXQ2dVNHNzdE0yYk02Tm16cDV0YlRSdGJuVDkvZnZueTVmanl3NUFoUTM3OTlWZExTMHVFa0sydDdTKy8vUEx1M2JzalI0NlVscGJXOEd4VndWMkFESnNkdTdtNUdTNjhxU1VRQ0FnRUFwNlBJVzNpTEpQSmNEV3hMdHdDUlM2WDQzYjV1bkNGdGVFSkt5c3JWU3BWWldWbGFXbXBxNnRyelo1WlBYano1czIrZmZ0MFIvQlN0RmxaV1ViSERmMzg4OC9hVldSeEo1RCsvZnRQbmp4NStQRGh1cnNaTHRFcEZBcnBkTG8ycmZidzhPalpzK2VHRFJ0MFA4dzhIbS9GaWhXR2ExY2F4ZVZ5RXhJU0NBVENnQUVEdElNQkFRSDI5dmFscGFWMzd0ekJ2MW1wQ2Z6dGRuUjBOTnlFMCtxS2lvb3YrVFlCQU1DL0g2VFZBQUFBUGdzZjJ5RkpCVFZOWkVBOWNyVDRua214TmZjc0FLaC9PZnk3ejR1T2FPK1NpUXc3Um5NR3haWkdNaDRBNFdZUjlUZ0JoVUtCK3dYSHhjWGhucm12WDcrK2ZQbXlYa1pwWTJPanJidjg4ODgvY1VSU3F5YW51cnAxNjNibHloWGNrTVRSMFZIYmlscVhTcVhTQnF5dlhyMXExS2hSbno1OXRBdEZZcDA2ZFVwSlNURTg5cmZmZmt0SlNVbE1US3piOVBUWU1MMllmUDJhVTlPa0tpRysvT0RFOHVmUVBXdHd4SC9WNzV0TEpwUFhyVnMzY3VUSWJkdTI5ZXpaczlyOVEwSkNkdXpZY2VQR2pVV0xGbEVvbEV1WEx0bmEydXFtV3JXU201dWJuWjFOSUJEYXRXdUhSM0JSNTRjUEg1bzNiNjYzczBxbGlvbUpNZEV3R3ZjQVNVbEptVFZyMXFGRGg2aFVxdEV1dlZldVhIbno1ZzJ1bFY2NGNDRWU3TjI3TjVGSTFHMUlnaENLalkyOWRldldzR0hEY0lkbHJmSGp4eDgvZm56RmloV3RXclhDU2R5clY2L2V2bjNiclZ1MzVPVGs3Nzc3RG4vK0VVSlBuejVOU2tveThRcTBiOSsrYmR1MllyRzRiZHUyZmZyME9YYnNHSUZBbUR4NU10NnFWcXVWU21XMWtmZXdZY1BLeXNyNjlPbno3Tm16RlN0V2pLVTBmL2dBQUNBQVNVUkJWQmd4QXFmRGp4OC9Ycmh3NGFWTGwwYU9IR2x2YjE5WVdHajZQS2JoUHdLR1RaTmRYRnh3NDI5RE1wbXNkZXZXdlh2M3J2YW5GWXNXTGRMNzVtcHAzeU5kSVNFaFJxOUNyVnUzenNYRmhjdmxidDI2MWVnZmpjL0VzTUVMbHBtWldjTnBjRGdjM1RRWlovZDZnMFk3Z1loRUlueVZMaTR1VGlhVDRXWTE5Ky9mMTl1dGI5KytsWldWTjIvZXJEWnJqb21Kd1kvZXZidVJDb0NvcUtpYXA5WDM3dDNESDNMRFRiaEl2S29XVHdBQTBHQkJXZzBBQU9DemFHVFpua1AzckZVVFVsQXZ2ck1mYWU0cEFGRC9oUEk4YlZSTkpiRjg3VWU3V25VaUVreXROVmUvL3Y3Nzd6dDM3dUQydStmUG43ZXpzMnZac21XdlhyMVdyVnIxNU1rVGJjaW9Kems1R1NHMFpjc1dYT2hYaDhmRkRVOXh0U21KUkRMNnEzK1ZTcVc5UFdIQ2hCNDlldUNzVTNjSG93MUFjSmR0aVVTQ3Qyb3JZZXZNbnRtcWoxZE5XNTFnLytSdEs2NU1SUWg1Y0lLY1dIVnNvMUV2V3Jac09YSGl4S05IajY1WnMyYmN1SEdtZDJZd0dDTkhqdnpQZi81ejhlSkZGb3Nsa1VpbVRwMWE1d2JCdUFnNk1EQVFWK3lXbDVmZnZYc1gxd2pyN1ZsWldWbFNVaElaR1ZudDhvYisvdjcrL3Y2TkdqV2FNMmNPaVVUU0M2eWpvcUxldkhuVHZYdjNFU05HNkk0YjltSXVLaXBhc1dLRnJhMnRZVnJLWXJGKy8vMzNaY3VXelprejU4U0pFeFFLWmZMa3liTm56eWFUeVFNSER0VE5FNU9Ta25idDJtV2k2L3JzMmJQYnRtMkwxOGREQ0owOWV4WUhqbGhwYWFsYXJkWmRMczhvTXBtTWUzSGdaZXNNaTQ3cnBUazd2aGFsRitocnAyMjAxMFJaV1psU3FaUktwVlY5RFZ1MGFJSFhnUnd5WklpZm54K1B4OU4yWE1HcnVVWkhSNGVFaE9DT0tGaEpTWW1EZzRPM3Q3ZmgyV0ppWXA0OWUzYjgrUEhrNU9SZHUzWTlmLzdjM2QyOXJrKzNka0pDUWxhc1dLRTd3dVB4Z29LQ2V2WHFwZGNmQ1k4Ym5tSHo1czNidG0zVEc5eTJiWnRlMEcrNDVDYVh5OFVYSjFhc1dHRzBRN1F1UzB2TGFyUG02T2hvL0puUis5eXExZXFjbkp4NzkrNlZscFpXKzVuRWl4emdEakJHLzdwVzFWZ0dBQUFhT0VpckFRQUFmQzd0Ry8xNkozdTVRaTAyOTBRYUVHK2JnV3hhVFg4MERjQlhKQ24vdnowTmJCaE5BMXptVVltZnVsUmFyUnc0Y0dESGpoMDQzWWlOamMzS3lscXdZQUdCUUJnOGVQRE9uVHQzN3R4NTZ0UXB3Nk1lUEhpUWw1YzNjT0RBNU9UaytmUG5uenAxU3JlN2RBM2hkUnB4bDRiOC9IeWpWWDU2RERzbnFOVnEzTERDRU80RWdzc3o3ZXpzUGpHdC90ck5uajA3TGk3dTFxMWJOZWsrTVc3Y3VLTkhqMTY1Y29WT3AxTW9sREZqeHRUdFFmLzg4OC9vNkdnNm5UNS8vbnc4Z29zNlc3VnFkZUdDL2dvUWhZV0ZnWUdCbVptWkwxKys5UFB6cS9iay9mdjNUMGhJMkxScEU2NjR4NFBSMGRITGxpMXIxYXJWamgwN1REZnBGZ3FGWVdGaGZENS83OTY5RkFxRnorZmo1cjhLaFFMZkhqQmdRSHg4L08zYnQzLysrZWM5ZS9hWUR0MXUzNzV0dUFPWHkrM1lzYVBwWjVHVGs2TzljbU9VUUNDd3NyTFMzc1ZocFc3Z1c0OXNiR3pJWkhKeGNiSGhwbFdyVnFuVlZYWWZ1blBuam5hMVZUMlRKMC9HYVhWZ1lHQjVlWGxFUk1UaHc0ZTFiWDl1M2JvVkhSM2RvMGVQL3YzNzQ1SExseS92M0xsejQ4YU4zYnAxMHpzVmw4dGR2Mzc5c0dIREFnSUN2di8rKzlPblQyL2V2TGttUFdFK0VZdkZpb2lJY0hGeDBXdXVqYTg2a0Vna3ZYRUtoWUwzMXgxczM3NTlZR0JnNjlhdHRTUDRoeU5qeDQ3VmJSNk5FTnEzYjUvdXNScU5Kak16czBPSERyaVFXU2FUVFpreXBiQ3c4TWlSSTdwRjJTS1JhTjY4ZVE4ZlB0UisxNnFTbHBhV25wNU9wVkl2WDc1cytFSHEyN2R2ZG5aMlRFeE1WZFgwV29XRmhUTm56bFFvRkNFaElVYVgyQzBxS3FKU3FaL3Bzd29BQUY4dlNLc0JBQUI4TGt5S2ZRZVhPVWw1dStWcWtibm4waUEwc216bmF6L2EzTE1Bb1A0VmlaNEw1ZmtJSVNLQjNNWnB4cGVNcWhVS3hieDU4NjVkdXpaOCtQRHc4SEN4V0x4MTYxWnJhMnZjZVlQRllrMllNR0hQbmowWExsd1lPVkwvWnczSGpoMURDRTJmUGwydFZvOGRPM2JHakJtUmtaRTFxY1ZEQ0luRjRna1RKbEFvbEtTa0pEczdPMTlmM3hjdlhnUUdCbXBYbGhzelpreXpaczFXcjE2Tms1cHAwNmFaQ0FvcEZFcEtTa3BtWnVheVpjczJiTmpRcEVrVDdhYjY3UVR5dFdNd0dLdFhyNTQ4ZWJMUnl3OTZuSjJkdFIxWEJnOGVYTU4zVmtzcWxUNTkrdlRZc1dQMzd0MGprOGxidG16Uk5nM0hwZkZHcnh3NE96dDM2ZExsM3IxN1VWRlJOVW1yY1lSYVhsNysyMisvelprelovejQ4YXRYcjc1MDZWTDc5dTMzN3QxcmROVSszUm5PbURIajFhdFhreWRQN3RXclYrL2V2VDkrL0lnM1pXZG40N1lHUFh2MjNMUnAwN2h4NHg0OWVyUjA2ZEthOTJTdkZmd2ltd2kxeDQwYjE2RkRoMlhMbHVHN2I5Kys1WEE0dXZtMUxpS1J5R0F3eU9RNi9rT1lUQ2I3Ky9zL2YvNWNLQlRxOWFGKzgrYU40ZjRmUG53SUNRbng4ZkY1L2ZwMVNFakltalZyVEorL2MrZk9GaFlXb2FHaEowK2VOTnBCS0MwdGJlWEtsUzR1THAwN0cxbFJlY3VXTFVRaWNkR2lSZmp6SEJZV0ZoNGUvdXpaTSswT1RDYlQxdGJXc0loZUt5RWg0ZTNidHdNSER0U0xrazJqVXFuYTl1VjEyMThrRWhsK2ZuRDZiMnRycS9jN0EzejVUYWxVNHZjeEx5OVBMQmJqdGpra0VvbkpaTzdidDIvTW1ESGp4NC9mdm4wNy91UzhmUGx5NGNLRnVibTUyN1p0R3pod29PbnA0ZTlnVUZDUTBSeDUrUERoMjdadGk0cUtNcEZXNStUa3hNYkcvdm5ubnp3ZXIwMmJOcXRXclRMY1J5Z1V2bjc5dWwyN2RpUVN5ZlI4QUFDZ29ZRzBHZ0FBd0dka3gvRHA0Yms2S1c4M1Q1WnQ3cmw4NHhxeDJyWnZWT1g2VGdCODFYTDQ5L0FORDA2Z0JiVjJtZUNuS0M0dTVuSzUxNjlmWDd4NE1XNmh1M3o1OHR6YzNQRHdjQ2FUaWZjWlAzNzg2ZE9uMTY1ZDI2SkZDOTNTdVN0WHJpUW1KdmJwMHdjSEtCczJiSmd6Wjg2c1diUHdjbndDZ1VDdnlsS3ZzUUNUeVdTeFdKbVptVjI3ZHAwK2ZYcFNVcEtYbDVlWGw5ZXJWNi93RGpLWmpNL25hKy9PbVRNSElaU1ltTmloUXdmY0FLRzR1Rml2NWJHVmxWVkJRY0hVcVZNdlhMaGdZbzIrQnE1VHAwNURodzdGVFFDcU5YNzhlQnlrMW5COXhldlhyejk4K0JBSHdUd2VEeWR4cnE2dW16ZHYxdGFUdm5yMUtpTWpnMEtoVk5VRmU4U0lFZmZ1M2J0Mjdkcml4WXVOcnJDbmgwNm43OXUzYi9iczJUdDI3UGpQZi80akZBckhqaDI3Wk1tU2FvL1ZhRFJDb1hENDhPR0xGeS9HaGVlNEk4MmVQWHNjSEJ4R2p4Nk5telZiV1ZrZFBYcDAvdno1Mmo0ZTlhdTh2UHphdFd1K3ZyNG1DdDRyS2lyS3lzcndiUzZYKytqUm80Q0FnS3AyYnRTb2tkRWU3alhYcVZPbnAwK2ZQbjc4dUZldlhxYjN6TTdPbmpadEdvVkMyYng1ODcxNzk5YXNXVU1ta3hjdFdtU2lCN2V6cy9PQkF3ZCsvUEhIS1ZPbW5EdDNUdTlaZi96NGNkcTBhVXdtOC9EaHcwYUQxQVVMRnZ6NDQ0L2FUU05IanZUMzk5ZGQzMi9TcEVsRys1aHJSVVJFcEtlbmp4MDcxdlJUcTNjLy9mUlRlbnE2MFUyN2R1MHkydmI2Nk5HamVFbGIzRGxIOThjck5qWTJaOCtlblRObnpxUkprMGFOR2tVbWs4K2NPZVB0N1gzeDRrVWZIeC9UTTVITDVWZXZYalc2bGlNMmJOaXduVHQzWm1abXBxYW1mdi85OTlyeDBhTkhFNGxFdFZyTjUvTnhRMm9pa2Zqamp6OVc5VlZOU2twU3FWVFYvcllBQUFBYUlFaXJBUUFBZkY1TXNsMFBqOVZwcGVmZmNhK2FleTdmckdhMmc3K3pHMUdESFFINEtwVlV2c1EzM0t5NmZMRUhUVTlQZi9mdW5ZV0Z4ZmJ0MjN2MDZJRVEycjkvLzZWTGwvcjE2NmViNDdEWjdLMWJ0MDZaTW1YcTFLbUhEeDl1MWFvVnJxWmN2WG8xazhuVXR2cnQzNy8vOCtmUGp4OC9IaDhmajNjSURRM1ZlMFJiMi85WkgzWGZ2bjM0aGtBZ01QeTl2MFFpS1MwdGZmbnlwZDc0elpzM2NUTEZack54cWFsMkRnNE9EaEVSRWVQSGp6OXg0c1M4ZWZPMEp6ZmRDNklCV3J4NGNXSmlZcld0YnhGQ2JkcTBhZG15SlpsTXh1OTd0Y1Jpc1Znc3hnbXlzN096bjU5ZnIxNjkrdmZ2cjF2bkd4a1ppUmQyd3oyc0RmWHMyZFBHeG9iTDVjYkh4OWRrWGNmYzNOenIxNjluWldYaFdrNENnVkJlWG43Ly92Mk9IVHRxTDdvWXhXQXdqaHc1b3AxR2NIQXd2bkg4K0hFM056ZmRiNEd0clMzK0pZR1dRcUg0bE0rVmJ0UHFaY3VXOGZsODdhOEtkT0VtMFZLcHRLeXNEQmNDYXpTYVZhdFdTYVZTdzk4NkdGVlJVY0huODAyL0RvWUdEaHdZRVJGeDZkSWxFMm0xUkNJNWUvWnNSRVNFU3FYYXYzKy91N3U3dTd1N1NDVGFzV1BIdlh2M0ZpeFlFQlFVaEJkc05OU3laY3ZWcTFmLzg4OC9EZzRPZXB1VVNxV2pvK09hTld1cUtueldYZVVWVjRLM2FORUNGOFVibHBQbjV1YnFOVnVYU0NSdjNyenAyTEZqVlpYcG44L2V2WHQxMzNkTXJWWUhCd2YvL1BQUHc0WU5NenlrVWFORytNYTFhOWVZVEtiZTMwa09oek56NXN4Mzc5NmRQMzhlMy8zOTk5KzF2MkF3SVQ0K25zZmoyZGpZR1A3aHhlenM3SUtDZ25DSEZ0MjB1cWlvQ0NmVWJEYmIyOXM3SUNCZ3hJZ1JKcHFHWDdwMGlVUWlWVnZvRFFBQURSQ2sxUUFBQUw0RVgvdFJqU3piWlBQdTVBa2VxelQ2L3hvQmRjTWcyN2l5dXpUaDlLU1RqWWNhQUh3RFpDb0IvcU5CSTdFNWRQMUY1ejRmSHgrZlNaTW1CUVlHQmdRRWFEU2FpSWlJaUlnSUx5K3ZkZXZXNmUzWnFWT25zTEF3SEFRdlhMaXdYYnQya3laTkVnZ0V1M2Z2ZG5WMTFlNjJjT0hDbmoxN2R1alFJU0lpb25uejVsdTNidFU5eWNxVkszRnpYa05XVmxhR3BhRDkrdlh6OGZIUlczbE1GNTFPeDRXQjE2OWYxMlk2MzMvL2ZWUlVsRktwL0gvczNYZEFWTWYrTnZCWmxsMTZGUkViUlVvRUc5aFFiRmdRaUtqRWFLeEIwUWdxZ3FpSlhjSGVFUlY3UXhMQmxpaEVCVVNzb0tnRWJGZ0FGVHU5TExnTFc5OC81djdPdTNjWEVkQzQ1dWI1L0xVN1oyYk83SEdUZS9QcytKMm9xQ2dlai9maXhZc2JOMjdRa2c3L0toMDZkSGp5NU1tSHJob2FHdElkMFBVWlFzTmxCZlJRTlhsVHBrejVhSWxiS2lRa0pDUWtwSTRPSEE3bnhvMGJkVTlTV2xxYW1abDU2OWF0NjlldloyZG5FMElzTFMxRFEwTzdkdTBhR1JrWkd4dDcvdng1ZFhYMURoMDZPRGc0ZlBQTk41YVdsbVptWm1abVpnbzdRQnU2Qno4akkrUDgrZlBsNWVVdlhyeGd5aTR6YWoxVlQ5Nk5HemN1WDc1Y1UxUHo1TW1UWHIxNkNZWENKVXVXWExwMDZkdHZ2MVhPaGJXMXRXL2Z2aDBSRVpHYm15dVZTanQxNmlRU2lVSkNRaElTRWdZTkdsVDNydWVaTTJkS3BWSXVsL3Znd1FPWlRGWnJRZUU2V0ZwYWVubDV4Y1hGNWVUa0tKeHp5T1B4TWpJeUxsMjZGQjhmWDFGUllXOXZ2Mzc5ZXVadk9VeWJOcTE5Ky9ZaElTRkJRVUdHaG9ZREJ3N3MxcTJibFpXVmxaV1ZucDZld2ptRVJrWkc5Qjl3bWpYSHhzYmV2WHVYRU9MczdIem16Qm02K1pjS0RnNVczcXd0bFVyOS9mMXBVZldzckN4Q2lMVzFOZjE3SG5sNWVWcGFXbS9mdm4zNDhHSHYzdi8xRStDOWUvZkVZdkZIOTR4L1hxOWZ2NjYxaUFwVENhU2twT1RaczJmS1Y1ODllMlpvYUNnUUNESXlNcnk5dmVsREtDZ29lUERnd2ZYcjF4TVRFNHVLaW95TmpTZFBudnorL2Z2WTJGZy9Qejk5ZmYwK2ZmcDA2TkRCeXNySzB0S3lkZXZXeWxVNFBEMDltUkxoSDZKUXRLUVJ1L1Z6Y25MT256L3Y3ZTB0L3o4VEFBQkFJYTBHQUlBdnhFalQyc2pNdWxPemlZWDhyRExCc3pKQmJva2dCOGwxZzNEWnVocHNReDJPaWJHV2piRzJuWW5XUi80Mks4RC9nQ3BoUG4yaHcyMzJzYjZmMmNLRkMrbUw3ZHUzNzlpeHc4SEI0Y0NCQTdxNnRWVE5EZ3dNNUhBNFc3WnNLU29xU2twS0tpMHREUWtKb2FjeU10VFYxZWtoWURSS3RyT3prNy9hME4yZGRmdisrKytaOHhqMzdOa2pmOG5HeGlZeE1aRm03aHdPeDhIQmdkWjVnUDhOOGZIeDY5YXRvM3M4YVptUkgzLzgwY3ZMaXg3aVJ3aFp2WHIxTDcvOGN2NzgrYVNrcFBUMDlNek1UR1pzYUdqb0o5Wi9xS21wT1hUb0VJdkZzck96bXp4NXNzSlZIeDhmNVZDMXVycWErWXBXVlZYUlBkcDZlbnBUcGt5NWZmdjJtVE5uWEYxZDE2NWRxM3l2bjM3NktTd3NiUHYyN1pxYW10N2UzZ01HRE9EeGVGbFpXWjA3ZC83UW1hS015c3JLdExRMCtsT1F0N2QzSTA3SURBZ0lPSC8rL09iTm0zZnYzazFic3JPekF3SUNYcjE2UlhkOGQralF3Y2ZIeDh2TFM2RkNkTy9ldmVQajQwK2RPblhzMkxIZmYvK2QvdG94WWNLRVJZc1cxVkV0bmN2bHBxYW1wcWFtMW5wMXhvd1p5ZzlXVFUyTnkrWG01ZVZKcFZJOVBiMkFnQUQ2N3dTWlRIYjE2bFdwVk1yaGNEcDE2c1Q4VzQ3S3lNaGdzVmhmT0syK2NlT0c4cStBREMwdHJZU0VoSVNFaEZxdk9qazVhV2xwY1RnY2YzLy82T2pvM2J0MzB3TXdPUnhPOSs3ZEZ5OWVQSERnUUxwL2ZNNmNPWW1KaVVsSlNSY3ZYbVIrVDlxMWE5ZEhmMFQ1bTRTRmhXbHBhYzJZTVVNbGR3Y0ErTXF4NlArYUFnQUF3TC9jNlNjVENaRVJRbHd0VmhwcWZ2QXZyZ0o4WWZsVm1XbHZ0aEJDekhRY2U3U2FvNUkxbEpXVmJkNjhlY0dDQmJWRzFZeGJ0MjUxNjlhTjdyTnpjbkpxOU8xV3JGaVJsNWQzOE9EQk92cDhkRy8xUDhXTjE1c0wzdDhsaFBSb09kdE10L0VQRGFqMzc5LzcrZm0xYXRYSzBkR3hSNDhlQ21mVEtSQ0x4VmxaV1E4ZlBzek96cTZwcVZtOWVqVXQzMUZXVnRhM2I5KzVjK2ZXV3VEWXc4UER6czV1MjdadDlWL1Z6cDA3dDI3ZGV1UEdEZVd6UUV0TFMzdjI3RGxyMXF3Wk0yWUloY0tTa2hJV2k5VzBhVk82NC9XdnYvN3ExS2xUL1U5RUxDc3IwOUxTcXFNcTlHZDArdlRwK2ZQbmg0U0UwRE5YQ1NITGxpM2o4WGhPVGs3OSt2V3p0TFQ4NkF3dlg3NU1TVW5KenM1ZXNHREJsMW56UjAyZE9yV3FxaW9tSnVaelRVai9mTjNkM1J2MGhXbVEvUHo4cEtTa0gzLzg4ZlhyMTRzWEwrN2F0V3UzYnQwY0hSMC85RWhGSWxGV1Z0Ymp4NCtMaW9vQ0ExVno0TWVSSTBkV3JGaXhmdjM2V2c5VEJRQUFwTlVBQUFCQWtGYkRWK3RyU0t2aDc0TzBHdjY1b3FPalMwdEwvZjM5UDFTQkdrQ1pTQ1RhczJlUGtaSFIrUEhqVmIwV0FJQ3ZGQ3FCQUFBQUFBQUFBRFFNczZzYW9QNDRITTdNbVROVnZRb0FnSythV2ozNkFBQUFBQUFBQUFBQUFBRDh2WkJXQXdBQUFBQUFBQUFBQUlEcUlhMEdBQUFBQUFBQUFBQUFBTlZEV2cwQUFBQUFBQUFBQUFBQXFvZTBHZ0FBQUFBQUFBQUFBQUJVRDJrMUFBQUFBQUFBQUFBQUFLZ2UwbW9BQUFBQUFBQUFBQUFBVUQyazFRQUFBQUFBQUFBQUFBQ2dla2lyQVFBQUFBQUFBQUFBQUVEMWtGWURBQUFBQUFBQUFBQUFnT29oclFZQUFBQUFBQUFBQUFBQTFVTmFEUUFBQUFBQUFBQUFBQUNxaDdRYUFBQUFBQUFBQUFBQUFGUVBhVFVBQUFBQUFBQUFBQUFBcUI3U2FnQUFBQUFBQUFBQUFBQlFQYVRWQUFBQUFBQUFBQUFBQUtCNlNLc0JBQUFBQUFBQUFBQUFRUFdRVmdNQUFBQUFBQUFBQUFDQTZpR3RCZ0FBQUFBQUFBQUFBQURWUTFvTkFBQUFBQUFBQUFBQUFLcUh0Qm9BQUFBQUFBQUFBQUFBVkE5cE5RQUFBQUFBQUFBQUFBQ29IdEpxQUFBQUFBQUFBQUFBQUZBOXBOVUFBQUFBQUFBQUFBQUFvSHBJcXdFQUFBQUFBQUFBQUFCQTlaQldBd0FBQUFBQUFBQUFBSURxSWEwR0FBQUFBQUFBQUFBQUFOVkRXZzBBQUFBQUFBQUFBQUFBcW9lMEdnQUFBQUFBQUFBQUFBQlVEMmsxQUFBQUFBQUFBQUFBQUtnZTBtb0FBQUFBQUFBQUFBQUFVRDJrMVFBQUFBQUFBQUFBQUFDZ2VraXJBUUFBQUFBQUFBQUFBRUQxa0ZZREFBQUFBQUFBQUFBQWdPb2hyUVlBQUFBQUFBQUFBQUFBMVVOYURRQUFBQUFBQUFBQUFBQ3FoN1FhQUFBQUFBQUFBQUFBQUZRUGFUVUFBQUFBQUFBQUFBQUFxQjdTYWdBQUFBQUFBQUFBQUFCUVBhVFZBQUFBQUFBQUFBQUFBS0I2U0tzQkFBQUFBQUFBQUFBQVFQV1FWZ01BQUFBQUFBQUFBQUNBNmlHdEJnQUFBQUFBQUFBQUFBRFZRMW9OQUFBQUFBQUFBQUFBQUtxSHRCb0FBQUFBQUFBQUFBQUFWQTlwTlFBQUFBQUFBQUFBQUFDb0h0SnFBQUFBQUFBQUFBQUFBRkE5cE5VQUFBQUFBQUFBQUFBQW9IcElxd0VBQUFBQUFBQUFBQUJBOVpCV0F3QUFBQUFBQUFBQUFJRHFJYTBHQUFBQUFBQUFBQUFBQU5WRFdnMEFBQUFBQUFBQUFBQUFxb2UwR2dBQUFBQUFBQUFBQUFCVUQyazFBQUFBQUFBQUFBQUFBS2dlMG1vQUFBQUFBQUFBQUFBQVVEMmsxUUFBQUFBQUFGK1VSQ0lwTFMwVkNvVzFYbjM4K1BIYnQyOGJQYmxZTEpiSlpKK3dPdmdxSkNRa1JFZEhLelJldW5RcE1qTHliN3FqV0N4V2FKSEpaQWNQSHN6TnpWVm8zTFZyVjkxZjBaY3ZYK2JrNUNnMEZoVVZQWDc4dUJFTHE2bXBPWGZ1bk1KU3o1NDlLNVZLR3pFYkFBQjg1ZFJWdlFBQUFBQUFBSUF2YmZQbXpiR3hzYWRQbnpZMk5xNjFRMDFOVGQrK2ZRY1BIcnh5NVVxRlN5NHVMbncrdi83M2NuZDNYNzkrdlh4TGRuYTJ0N2QzV0ZqWWtDRkRsUHVQR2pYSzNkMTkwNlpOdGM2MmJkdTJ1TGk0MDZkUDYrcnFLbDh0TFMzdDJiTm5jSER3OU9uVDY3OUMrQ3lrVXVtNmRldjRmUDdLbFN0WkxCWU5iZCsvZjEvM0tBME5qVFp0MmlpM256aHg0dEdqUitQR2paTnZqSTJOVFU1T25qUnBrbkovUHArZmxKUWszMkp2YjI5cWFwcVhsMWZIM1MwdExRME5EUWtoVjY1Y0NRME5QWERnZ1B4aVNrcEs5dS9mZi9qdzRSTW5UcGlhbXRMR1k4ZU9oWWVIbDVXVkxWcTA2RVBUaG9XRjVlVGtuRDE3VnI3eHlKRWpCdzRjdUgvL3ZuTC9kKy9lU1NRUzVYWkRRME5kWGQyTEZ5L09uajI3ckt4cy9Qanh0SDNMbGkzNzkrL1gwOVByMjdkdkhaOE9BQUQraVpCV0F3QUFBQUNBYW5EWTJ2U0ZTQ3I0d3JmbThYZ0ZCUVcxQm1TVVRDWXJMeSt2ckt4VXZyUi8vMzdsZ1dscGFaczJiVnEvZnIyMXRiWENKUU1EQStiMTdkdTNqWXlNUG1YbEtTa3B6WnMzcnpXcXBzditsTW5sWldWbCtmcjZmdmZkZHdzWExsUytldTNhdGJObnoyWmtaQlFWRlVtbDBpWk5tclJxMWNyVjFYWG8wS0ZObXpiOTVaZGY0dUxpaGcwYnRuSGp4bG9uUDNQbXpOeTVjMjFzYkJRQ3pWb1ZGaGJ1MmJQbjh1WExCUVVGZW5wNnZYdjNEZzRPYnRteUpiMmFuNS9mcjErL0Q0MVZVMU43OU9pUlFpT2Z6OSs4ZWZQTm16ZlBuRG56MGJ2WG41cWFta2drT25IaWhMcTZlbWhvS0NGaytmTGxLU2twZFkrcTUwUDRxTkxTMG5uejVzbTN6Sm8xeTliV2R1Yk1tWFdNQ2c4UDkvVDBKSVJZV0Zqd2VMenAwNmVmUEhsU1QwK1BYalV4TWRtNmRhdXZyMjlLU3NxSUVTTUlJYTlmdjk2d1lVUDM3dDNsNzNYMzd0M1UxRlQ1YVo4K2ZWcGFXcnB6NTA3NXhyLysra3Npa1NnMGR1L2V2V3ZYcnQ3ZTN1WGw1Y3JMVzdwMDZZUUpFenc5UFpPVGsxZXZYbTFwYWRtclY2K1VsSlQ5Ky9lUEhUdFdQcXJldkhuejBhTkg5Ky9mMzZsVHAzby9Nd0FBK0JvaHJRWUFBQUFBQU5YUTVwalFGd0pSeVplNUkxUHJnS2E2RW9sRXVmb0JSWXNNeUdReXBvTzZ1cnBBSU1qTHkyT3hXT3JxaXY4bHBhYW1SZ2hoczluS2w5Ni9mNStkblcxblowY0lXYnQyYllzV0xRSUNBdVE3N04rLy8vbno1L0tMdkh2Mzd1TEZpNW1XenAwN2YvLzk5NFNRdDIvZjNyMTcxOVBUTXpZMmxoREM1WEpwMUtpd2JMcXg5MU5VVmxZR0J3YzNiZHAwOXV6WkNwY0tDZ3ArL3Zublc3ZHUwYmQwWis2N2QrL2V2SGx6OCtaTkxwYzdZY0tFWWNPR3hjWEZKU2NuVjFkWGEycHFLczlQWStMaHc0ZC9kQ1c1dWJrK1BqNGxKU1ZHUmthT2pvNnZYcjJLaTR1N2V2VnFkSFEwL1dGQVhWM2R5c3BLZWFCQUlNalB6N2V3c0pCdnJLbXArZU9QUDNidDJsVlFVR0JqWTlQQXAvSnhTNWN1TFNvcWlvbUowZFBUbXp0M0xpSEUxdFoyN2RxMXpKSnUzcnpwNE9EQTdGUGV0R2xUY1hFeEllUzMzMzVMVEV5VW4rckpreWZ2MzcvLzhjY2ZGWjZHVUNoVWFCdzBhTkRFaVJQcGEyYkR2cjI5UFNHa1M1Y3VodzRkVWxoa2FXbHBXRmpZbXpkdjJyZHYzNkZEQjlwb2FXbTVhdFdxNE9EZ3BVdVhob2VILy9MTEw4eE9iYWxVdW1MRmloVXJWdEF2cDBna3VuUG5UdGV1WGVuVi92MzdkK3ZXYmUvZXZmSzNFQXFGVXFsVW9WRWtFa2trRW9WR0RvZlR0V3ZYWDMvOVZTS1I3TjY5T3owOWZmLysvZlFTemNlcDVjdVhQM3YycktLaWduNTVuSjJkNWY4QklZVE1uRG56MnJWcndjSEJwMDZkb3Q5SkFBRDRoMEphRFFBQUFBQUFxcUd0L3ArMHVwQ2ZaZGRrNkJlNFk3dDI3ZVRmMXJFbmwwcElTRWhJU0tDdmI5MjY5Zno1ODlHalIydG9hTkJzV2g2TmlaY3NXYUtjRkl0RUlsMWQzWnMzYnhKQzNyeDU0K0xpb3R5aHBxYUdlU3VUeWFSU3FYeUxTQ1NpTDJoSUhSOGZIeDhmVDVOaVcxdmJrU05IeW84bGhFUkVST3pldlp0cFhMZHVuWWVIUjkyZlZFRllXTmpMbHkrUEhUdW1rRFcvZnYxNnpKZ3hSVVZGbHBhV0FRRUJycTZ1K3ZyNk5BVis4dVJKVWxJUzNVanU0dUxTcEVtVGtwS1NLMWV1dUx1N0sweGVYbDZla3BMQ1lyR0dEUnRXOXpKa010bnMyYk5MU2tyR2pSdTNjT0ZDTHBjcmtVaTJiTm15YjkrK0pVdVd4TVRFMFAyL3pKK1J2TkRRMEppWW1EbHo1akF0NGVIaFI0OGVMU3NyYTlxMGFZT2VSdjJwcWFsdDJMQmg3Tml4ang4L3BuOXEydHJhVENLY2w1Y1hFUkVSRmhiR3RCZ1lHTkMwK205aWJHeXM4SDJMalkxZHMyYU5VQ2hjdUhDaGo0K1AvRGZaMDlQendvVUxxYW1wcjE2OUdqRmlSTGR1M2VRSHJscTF5c3JLaXFuRndXalZxcFdMaTR0Q3haTGc0R0RsU2lEaDRlRUhEaHk0YytlTzhqcnBiem42K3ZwYVdsbzBaMmM4ZS9hTUJ0TmNMdmZYWDMvOTlkZGZDU0hWMWRVK1BqNkVrQWtUSnRCMFhrTkRZOTI2ZGNPSEQ5KzBhZE9xVmFzYTliUUFBT0NyZ0xRYUFBQUFBQUJVbzZuT2Y3TGpZdjdEU3VFYlBXN0x2L3VPczJiTm9pOHVYcng0Ly83OXFWT25hbXRyMTlwVElwRkVSRVRZMmRreG01ZVozSGJmdm4xTm1qU3BxcXBpT3B1YW10NjllemM0T1BpMzMzN1QwTkNRcjJyZHZIbnpRNGNPblRwMWl0YXNLQzh2ajR5TXBJbmJnZ1VMYUF4Mzd0eTVGaTFhTUVNU0V4T2RuSnlVNjFZTGhjTG82T2dSSTBZd2UzVnBDV3lCUU9EbTVrWjNDbGRVVkVSSFJ6czdPOU04dExTMDlOaXhZM1VVUEtsVlFVSEJ5Wk1uZS9YcTVlam9LTjh1RW9tbVQ1OWVWRlRVdDIvZnJWdTN5ajg2RFEyTmpoMDdkdXpZa2I1bHM5bERoZ3lKaW9vNmQrNmNjbHFkbUpnb0VvbDY5T2hoWm1aVzkwclMwOU96czdNdExTMFhMMTVNTjYyejJlelpzMmRmdW5RcEl5UGo0Y09IRGc0T3RRNTg4ZUxGaVJNbm5KeWNCZzhlekRRbUpTV0p4ZUlaTTJZTUdqUklmdC91NTZXdHJYM28wQ0VEQXdNMm0wMWJaREpaWEZ3Y0xRTk5QeFRkc04rL2YzOW0xSVFKRXlaTW1DQS96NVFwVXg0OWVrUy9Lb3pnNE9EazVHU0Z4bnA2OCtaTlNFakl0V3ZYWEYxZFEwTkRtemR2cnR4bjJiSmxZckc0U1pNbXJWdTM3dG16SjlQKzRzV0xtcG9hYjIvdkgzNzQ0VVB6MzdsemgvbUxDUFFibUo2ZUx0L0J3c0ppMnJScDhvMU9UazVzTnZ2MjdkdjB6TWJuS1A4ZVlRQUFJQUJKUkVGVXo1OExCQUw2a3d4OWJ2ZnYzemN4TWFHL2lCQkNpb3VMSHp4NDRPam95R3hPNTNBNHpHeHQyN1lkTUdEQXFWT25waytmemhTS0FRQ0FmeHlrMVFBQUFBQUFvQm82SE5PbTJnNUYvSWVFa1BTM3UvdFpoS3F4MkgvckhXZk1tRUZmRkJRVTNMOS9mK0xFaVIvYVpsdGRYUjBSRVdGdGJjME1rYmQvLzM3NWFzamZmZmRkczJiTjZPczllL2JrNXVZeWwrZ09VSXFlTHpkanhneUJRTEIzNzE0dkx5KzYxNXNKNCtwMjRzU0p3c0xDV2svWTgvVDBwRHRNSHp4NEVCMGQ3ZTd1VGxQRjdPenNZOGVPMVdkeWVWRlJVVUtoME0vUFQza0IyZG5aclZxMUNnOFAvMURLenhnNmRHaFVWTlRseTVmNWZMNUNaN3JsMXR2Yis2TXJlZkxrQ2MwMDVldXJzTm5zL3YzNzUrYm1wcWFtZmlpdERnOFBGNHZGd2NIQjhvMkxGaTNxMUttVHJxN3UwNmRQUDNyclQ2RndkS2RVS2cwSkNXRjJ2cDg4ZVpMK2VxR3cwLyt6S0N3c1ZQNTBVcW4weUpFallXRmhPam82VzdkdXJXT2p2WHlOOVVPSERqRlZSSVJDSWYxdUs5UVZPWGp3SUZOUXhkL2Z2OWJhMDNXNGRldVdnWUhCOGVQSGFkV1JtcG9hbVV4R254VjlYR2ZQbm0zWnN1V2VQWHRvUzFKUzBzeVpNK2ZNbWVQczdGenJoRk9uVHIxNDhlTGh3NGZyT0FFU0FBQytja2lyQVFBQUFBQkFaV3lOaDlDMHVxTG14Y09pWSsxTng5VmprTXEwYk5seTRjS0ZGaFlXK3ZyNjhyVng1Y3RsS0YvcTE2OGZ6Ykt2WDcvZXRHblRHVE5tUEhyMGFPL2V2YjE3OXg0eVpNaTdkKzlldlhvbGZ4ZVpUTWJqOFJUT0J0VFMwdHEyYlZ1WExsMlNrNU9UazVOcFk5ZXVYUlZLOU5MQ3Zzd3BlWTF6NmRJbFBUMDloVUlRTkdZbGhQajUrZW5vNkh4MGtvNGRPMXBhV3VibDVWMjZkSWttNlZSQlFjR3RXN2MwTlRYZDNOdytPZ25kRlY1ZFhhM1FUa1BWWjgrZTFUcnEwYU5INTg2ZDY5YXRXNDhlUGVUYmUvWHE5ZEU3TmxwTVRNeWFOV3ZvNjYxYnR3NFlNSUM1eEdhemFmbUx2THc4ZDNmM2Rldld5VCtRRDltOWV6Y3RMeU52L2ZyMWRlK1VYN2R1M2JwMTYrUmJjbk56bHl4WmtwbVpPWHIwNko5Ly9yblduMFlxS2lxWVF1Uk5talRwM0xreklhU3FxcXFnb0dEOSt2VzFsa0cvZi8vK3I3Lyt5dFNvb2ZyMTY2ZGM2SndoazhtS2k0dnA3MFBIangrUGpvNm03Y3hSbkdQSGpqVXdNR0NLMk5qYjJ5OVlzRUJoeTNuZG5KeWNqSXlNcmx5NWdyUWFBT0NmQzJrMUFBQUFBQUNvaktsT0J5dkRRYy9MTHhCQ2Nzc1N5cXFmOTJnNWg4UFdVdlc2YXRlMGFWTzZ0ZG5EdzBPK1RrTHIxcTJOalkyam9xSmF0bXc1YU5BZ3VoR1ZhdE9tallXRlJjK2VQU1VTeWZuejUxMWRYUlhtaklpSW9DbXd2Q3RYcmx5NWNrVyt4Y2ZIcDFPblR1UEdqWnMxYTFaMWRUV1h5Mld6MlRLWlRDSHpmZmZ1SFNGRXZxNUlReFVVRkR4OStuVFFvRUZNSVF1S3grTmxaV1VwMUsrbzI5Q2hRN2R2MzM3dTNEbjVjRFkrUGw0bWt3MGFORWhYVi9lak05amEyaEpDMHRMU0tpb3FtRzIvTXBtTVBod2VqMWZyS0JwM1RwMDZ0WjdyL0N3NmR1dzRjK2JNb3FJaWVtQ2cvS1hpNG1MNkt3TDkwMkcyUHl0c09jL0p5Zm45OTk4YmRGTTNON2N1WGJySXQ4eWFOWXNXcWg0N2Rpd2g1UGJ0Mjc2K3ZpS1J5Tm5aMmRqWStPREJnOHFUK1BqNHZIbnpadWJNbWZSdGp4NDlEaDgrekZ6MTh2SlNQamlVcVNLdDBLaXZyMjl2YjMvbnpwMkNnZ0llajhmajhTb3JLNHVMaTErL2Z2M3UzYnUzYjk4S2hjTFkyTmkyYmR2VytuY2EzcjE3MTdadFc0WEc5Ky9mTStkUDBtL2d0V3ZYM3J4NVExdjY5Kzl2WkdURWRHYXhXRDE2OUlpUGozL3o1ZzJLZ1FBQS9FTWhyUVlBQUFBQUFGVnFienFtNFAxZHZxaUlFRklpZUhJMjExK1gyMXlYYTZiSGJjRm1jV29kb3FsdVpHbFkzOHowODhyTnphVW5ITXJyM3IyN2pvNk9vNk9qbTV2YndJRUQ1WGVEaXNYaXdzSkNVMU5Ub1ZBNGN1VEkzcjE3SzR6MTlQUWNOV3BVcmZkYXZIaXhyYTB0emNlYk5tMXFaR1NrcmExOTRjS0YzcjE3TDFxMGlNYVIyZG5aOGtQb0RsbjVFeG9iaXU3cFZxNndVVmhZU090VE15V0RxZm56NTkrNGNZTjVhMk5qdzBTaXc0WU4yNzU5KzlXclZ5c3JLNW50M24vKytTY2haUGp3NGZWWmpMT3pzNVdWMWZQbno2ZE5telovL253N083djgvUHp0MjdmZnZYdVgyWG10NE8zYnQwbEpTYmEydGg4OVF2UHphdGV1WGJ0MjdaUXJUUk5DdG0vZmZ2VG9VZVl0cy8yNVI0OGU4cFUzWHI5K0xkK05FQ0lRQ05oc05wZkxWYjRkUFlmVDF0WldJYTIyc0xDUXJ6WmVVbEtpcnE2dXJxNmVucDUrOCtaTkxTMHQrV25GWXJGSUpCbzFhbFRUcGsxcHVLLzh3OG5Ka3llVnp4UWxoRHg4K1BCRGorTDA2ZE14TVRFY0RrZFBUNC9MNWVibjU3dTR1TGk0dUppYW1zb1hvWmJuNHVMQzUvTUZBc0h4NDhkcG1SVG01TktLaW9vVksxYkl0MFJGUlRGTGF0dTJyWHhhVFhka3g4Zkg1K1RrSUswR0FQaUhRbG9OQUFBQUFBQ3F4R1p4KzdSZW5QNXVWNG5nQ1cycEVyNnJFcjdMSjVrZkdtS29ZZmxaMHVxS2lncUZIY1FNK2YzUjhuSnljaUlpSWthT0hFbmZscGFXWHJ4NGNjeVlNVG82T2p0MjdDZ3NMRHgxNmhRVHQ4bGtzdXJxNm1IRGhtM2N1RkZMUzB1aFNNS2xTNWNPSHo2Y25aMU55MFFvS3lnb3NMYTJWampxc0E0eW1Zd0d4L1Buei8vamp6OFVVcng2S2kwdFZhNjh6RHdRNWNkVlhsNWVVRkRBdkpXL3FibTV1YU9qNDUwN2Q1S1RrMm1WNnJ5OHZBY1BIcGlZbU1nWDVTZ3VMdDYrZmJ2OG5QcjYrblBuenFXMzI3WnQyK1RKa3pNeU1rYVBIazJ2NnVucFRaa3laZGV1WGJYdXpvNktpcEpJSk9QSGoyL0VaLytiQkFZR3lwY3ZaMmhyYThzZm1ObS9mMy81YjBKcGFXblBuajFIalJxMWZQbHk1YkdYTDEvMjkvZi9hUFZ3RHc4UFdxVjYxS2hSMnRyYWh3OGZycXlzN05xMTYvVHAwd01EQXc4ZVBMaCsvWG9kSFIxRFE4T2ZmLzZaZmljVlp2alFpWTd5cDR3cVdMQmd3Zno1ODJreWZ2UG1UUjhmbjNuejV0bmIyOWV4emlWTGxtUmxaZTNmdjMvNjlPbXRXN2VtamZQbno2ZC9VWUI1TExSdTliNTkrejVVdDVyNTZ0SURMUUVBNEo4SWFUVUFBQUFBQUtpWUZzZTRqL25pVjd6cmVlVVhTd1RaOVJqeGVkU25mTEF5TlRXMTFhdFgwOWQzN3R5NWVQRWlJU1EyTm5iUG5qMGNEbWYrL1BsMDE3Tk1KbHUwYUZGaVlxTDh1WWd5bWV5dnYvNDZjZUlFczh2WTBkRlJJQkJ3T0xYdklwZkpaR0t4bU5adWpvcUtJb1R3K1h4Q3lOV3JWOHZLeW95TmpXbUpZU29oSWFHd3NQRGJiNzlOVEV5Y08zZnUvdjM3Ry9IcHlzcktGRUpuaWhiSTV2UDVWVlZWOGpFeGN3SWV6U1VWUmcwYk51ek9uVHZuenAyamFUVTlYOUhMeTBzKzlhNm9xRkRZVTl5c1dUT2FWaE5DN096cy92enp6K2pvNkl5TURKRkk5TTAzMy96NDQ0L1hybDJqM1JSdXgrZnpUNTQ4cWFtcE9YVG8wRVo4OXM5T0twV3kyV3dURXhPaFVFaUxnVEFNREF5YU4yL2U2Sm5wMTZDZUJjb2ZQWHAwNzk0OStxV2wyOUk3ZE9oQWkyd29GeVJSRUJzYlcyc2xrUGo0ZUlWRExLbHQyN1lkT1hLRWVVdS92VDQrUHZJYnRCMGRIVHQxNmlRLzZ0dHZ2MzMyN0JtWHkvM3BwNStZS3ZCY0xyZnVqTHRXTksybVgyTUFBUGduUWxvTkFBQUFBQUJmaGRiNkxxMzFYZDZMQ25nMXIyc2tsVUl4VHlvVDE5cFRVNzB4dTRhVi9menp6eCtxbml5UlNGYXVYUG1oZ2ZmdjM2Y3Y2RUYvcjErL1hyeDRjVkJRa0pXVjFZSUZDMUpUVXlkTm1oUVJFWkdUazdOdjM3NTI3ZHJSemhzM2J2enp6eitabmNqZTN0NEJBUUhWMWRWMTdKNCtmLzQ4SGQ2L2YvKzB0RFNhWHhOQ1VsSlNidHk0WVdOanc2VFZFb2xrKy9idDJ0cmFJU0VoZG5aMjRlSGh1M2Z2SGpSb1VFT2ZDYzNORlU3UEk0UTBiOTdjeU1pb3JLenM5dTNiOVM5ZDdlbnB1WHIxNnRUVTFQTHlja05EUTVwVzArU2FZVzF0L2VUSmt6b21NVEl5Q2dnSWtHK2g1VXFVYXh5ZlAzKytzckxTeTh1clBrV3h2NENLaWdwYU9DVXNMSXorT01FWU9uVG9wazJiUG1WbWhiU2FibjZmTTJmT25EbHo1SHZLWkxKVnExYTFhTkhDeTh1TEVKS2NuTXpsY3J0MzcwNElxYXlzNUhBNHRWWWFZY1RIeDlkYUNZU20zc3A2OXV6SjFQcDQrZklsVGE2cnE2dDlmSHlZV3RWbVptYktKMlRHeDhmYjJkbVZsNWN6TFU1T1Rob2FHdlY0R1A5RklCRFFVMGtiT2hBQUFMNFNTS3NCQUFBQUFPQXJvc05wcHNOUjNEUDdOL0gyOXE3MXREZWFyMzBvclpaS3BmNysvbncrdjZhbXhzaklxRW1USmhZV0ZrZVBIclczdDMvKy9MbXZyKy91M2J1VGtwSUlJUUVCQVJ3T2g4ZmowZnp1OHVYTDFkWFZvMGVQdHJlM0R3ME43ZHUzcjdtNWVVVkZ4ZHExYTJVeVdVMU5EYk9ybEZxK2ZMbU5qUTB0YXRHcVZTdDZlR0JSVVZHdGRhdlhyVnYzOU9uVHVYUG5HaG9hK3Z2N1g3MTZkZnYyN1hSRGRJUFFyYW0wSG9nOEZvdmw2dXA2NnRTcHlNakkrcWZWeHNiR2ZmcjB1WHo1OHZuejV6dDA2UEQwNlZOYlc5dEdiSmlWSnhLSkxsMjZ4R2F6NWN1SlVHZk9uS0ViZFQ5bC9zK2lvcUxpd29VTFpXVmxkbloydE1YT3ptN1hybDMwOWZUcDB6OXhmcHJxeXBlOXJxNnVKb1JNbWpTSjFoeW5aVFFJSVZ1MmJFbFBUdzhQRDlmVTFPVHorV2ZPbkJrd1lBRGRULzMrL1hzZEhaMjZiN1J0MjdaYTIrbm1ibVhkdW5YcjFxMGJJZVR4NDhmNzl1Mnp0N2QvOU9pUnVibjV5Wk1uUTBKQ21EK2FuVHQzeW8rNmZmdDJibTR1SVVTaDJ2akFnUU9EZzRPWmpkSTVPVG5NYnhXVW5wNmVRbzMxRDVXeUFRQ0Fmd3FrMVFBQUFBQUFBUFgxelRmZlJFVkZPVHM3aDRlSEp5UWtKQ1FrRUVJT0hUcTBmLy8rMHRKU3FWVGFybDI3aFFzWDl1alJJeTB0TFNFaFllZk9uVEtaak0xbUwxdTJiUFBtelczYXRPRnl1Zkp4bTRHQndZZ1JJMmJObXBXZm4zL3c0RUg1OUhETm1qVXRXN1ljTVdMRVIxZjE2NisvWm1abWR1blNaZkxreWJSV3lkcTFhNGNQSDA2WDF5QjBMN0I4S1dyRzFLbFQvL3p6ejdTMHRHM2J0Z1VGQmRWendxRkRoMTYrZkRreE1mSDE2OWZLRzZzYklTb3Fxcmk0Mk1QRFF5R1JyS3FxU2t0TDA5RFFjSEZ4K2NSYk5CcmQrWjZkbmIxaHd3WU5EWTIzYjkrYW01dlRTeHdPcDFXclZzenJUN3pSdTNmdm1QSXNGSS9ISTRRTUhqeVlucnU0WU1FQ21VeTJiZHUyUFh2MmpCOC8zdFBUa3hBU0dSbko0L0dZb3Q1VlZWVWZyWHdkSHgvZm9Fb2dWRXBLU25Cd2NLOWV2Y2FNR1ROcDBxVDE2OWYvOGNjZnMyZlB2bnIxYW1ob3FNS3ZNb1NRaUlnSUZvc2xrOGtXTGx6SW5CdTVhdFVxUWtoNGVIaHljcko4Wi9saTM1MDdkNDZKaVpHL21wK2Z6M3lOQVFEZ253aHBOUUFBQUFBQVFIMnRYNy9lek15TUh2TDI3dDI3aVJNbkVrSisrdW1uc1dQSGNybmNiNzc1aGthb0lwR29TNWN1WGJwMHFhNnVMaW9xNHZQNTMzNzdiUjNKb0plWFYyQmc0TFJwMC9idDI2ZWM1WDFVZFhXMXBhWGwxcTFibVdEUjB0SnkzNzU5K3ZyNnc0Y1BiOUJVSFR0MjVISzV0Mi9mVnI1a2JXMjlhTkdpRlN0VzdOaXhJeXNyYThxVUtaMDdkMVpYVjVmSlpDOWV2S0JWUHBRTkdqUklXMXM3SXlPanJLeU14V0xSZWhUMWQrZk9uVFp0MnRETjZSS0o1Tml4WTVzM2I5YlIwYUduQXNxN2VmT21TQ1J5ZG5iKzlDb1EyZG5abHk1ZGNuSnlvaFV6NnUvRml4ZDBQM0xMbGkxZFhGeHljbktZR2Q2L2YzLzkrblhtOWFjc2o4L25wNlNrTkduU1JENnR6c3ZMVTBocDQrUGpjM0p5dkx5OEZpMWFSS3ZXN05tenAxZXZYc3lTZUR6ZVIvZFdYN2x5cGRaS0lBOGZQcXkxUDQvSDI3Qmh3NGtUSjF4ZFhUZHUzSmlabVVsUHkxeTJiSm0xdGZXcVZhdXlzckwyN2RzblB5UWhJU0V0TFczNDhPR3hzYkVXRmhhMHBqWWhoSlp6V2I1OCtieDU4MmpMalJzM1FrTkROMjdjMkxGalI5cWkvQS9MclZ1M05EVTEyN2R2WC9mbkFnQ0FyeGJTYWdBQUFBQUFnTWJRMGRGeGMzTWpoTmphMnZicDA2ZC8vLzVGUlVVS0cxRnJhbXJjM053K1ZFNkI0ZWJtdG1USmtwVXJWLzd4eHgvanhvMnJ6OTNGWW5GU1VwSzF0VFVoWk1xVUtUMTc5alF4TVpIdjBMMTdkNlpPU1AxcGFtcDI3dHo1NXMyYnROSzB3dFh4NDhkenVkeFZxMVpkdm56NTh1WEw2dXJxK3ZyNmxaV1ZUSjFyR3hzYjVRbmQzTnhpWTJPenNySjY5dXhwWm1iV29QV2NPSEhpekpremxwYVcrdnI2dWJtNXBhV2x1cnE2TzNic2FOMjZ0VUxQOVBSMFd1eTRvUjlaMmVuVHB3OGNPS0FRcXRaSFhGd2NJYVJ2Mzc0Yk4yNzA4L1BUMTlkbmpoUE15OHZ6OWZWbGVqS1piRDNSc2ZyNitpd1dLek16TXo4L1gvNzBUbG9sUTBkSGg5bStUWXVHKy92NzB3TW55OHZMQXdNRFdTeFdTRWdJMDZHc3JFeSs4blZOVFEwdCtpeVBPZTVTZ1ZRcXJiWGQzOTgvSXlOajh1VEpQLy84cy94Wm12VExZMkZoc1hmdlhvVXpQTXZLeW95TWpQejgvR0pqWTVVbmJOcTBLVk91aDFZQ2FkYXNtYVdsWmExM0x5OHZmL0RnZ1l1TFN5TUtYZ01Bd0ZjQ2FUVUFBQUFBQVB4TENRU0NEKzF5cFdmVzFVMWZYMy9DaEFueUxUTm16Smd4WTRaOFMvMHJaa3lZTUtGVHAwNU1pTW5uOC9sOHZ2SzJWcG9TRmhjWCsvcjZGaFVWMFJ4Y1RVMU5JYXIrRk1PSEQwOUxTNHVMaS9QeDhWRytPbXJVcVA3OSswZEhSMSs3ZHUzbHk1Y1ZGUlU2T2pwMmRuYWRPM2YyOHZLcTljVElZY09HMFNDeUVXVkErdlRwazUyZG5aZVg5K3paTXpNenMyKy8vWGJxMUttMVJ0NlBIeittRzhBYmVndGxHUmtadXJxNlBYcjBhT2hBUHo4L0N3dUxlZlBtblQ5Ly91N2R1NEdCZ2JUb0I1dk5idCsrZlZSVUZOT1QvcW9oRW9sWUxGWjlaall6TTd0dzRVSk5UWTFNSmpNek0vUDM5MWM0ZVRJMU5iVkRodzdNYkRLWlRFMU5qVWJWeGNYRi92Nyt1Ym01WVdGaEZoWVd0TU83ZCs5eWNuSkdqaHhKM3o1NThtVHUzTGtTaWVUZXZYc0hEaHdZUDM3ODBLRkRPM1hxMUtkUG4xcFhXRnhjL1BEaFErWGZESll1WGZyeTVVc1BEdy82bHNWaXFhbXBNVFAwN3QyN2QrL2VDa05Hamh4cFpHUkVkMUsvZS9lTytZbUZ6K2MzTkhUKzg4OC9aVEpaUS84K0FRQUFmRldRVmdNQUFBQUF3TDhVM1JsZGY5ZXVYU3NzTEN3dkw0K0lpTGh4NDBaQlFZR1BqMDlKU1ltdHJXMTRlRGdocEtTa1JHRTdjMlZscGZ6MjFicDE2TkJoMnJScEdob2FYQzczeVpNbkVvbEVlYXZ5cTFldmFKMWZiVzN0RDUwRHlhRGxweFcydUg3VXNHSERkdXpZY2VEQWdURmp4bkM1WE9VT0ppWW1RVUZCOVEvaWUvZnUvZVRKa3dhdGdlSGg0Y0ZFbjNVN2RPaFFQZWUwdHJhdVl6MDFOVFZaV1ZsdWJtNjFmdmE2T1RrNU9UazVQWDc4ZU9IQ2hjYkd4ai8rK0NOdFg3OStQZFBuK1BIamVYbDVPam82SXBIbyt2WHJUSm5tdXExZHUxYStYck9DdTNmdlBuLytmTnk0Y2ZmdjM3OS8vMzUrZnI1TUpxTmZ2TFMwdFBuejUrZm41eTlac2tRa0VrMmFOTW5RMEpERDRWeS9mbDBzRnRQQ0xQZnUzUnMvZm55VEprMk9IajE2Nzk2OStmUG43OW16eDluWnVYWHIxbGxaV1d3MlcxMWRYVTFOamMxbXkyUXlvVkFvRW9sRUlwRlFLRXhOVFRVd01HQitvWW1Qajc5OCtUSWhaTW1TSmN6YWRIUjBGSDdVVWZnMWlNUGhlSGg0MEhyVHk1Y3ZsKzgyY09EQStqd2Naczc5Ky9lYm01czN0Tm9NQUFCOFZaQldBd0FBQUFEQXYxUkFRTUNINnZhS3hlS3dzRENGeHJDd3NFZVBIcG1ZbUZ5NWNzWE16TXpCd2NIRXhNVEV4S1J0MjdhMHc1RWpSNktqbytXSFNLVlNkM2YzK2krcHRMVDA3dDI3dEdpdnU3czdyWXN0NzlTcFU3VGd4dmJ0Mjl1MGFWTnJyWStnb0NDYVU5UEtDY3FSZDkzVTFkVm56NTQ5ZCs3Y0kwZU95QmV2K0pkNDhPQ0JVQ2djUEhod28yZFFVMVBUME5EWXNXT0hnWUdCOHRXaW9xS0RCdy9TOHhpYk4yOCtmZnIwVDFzdm9WV2tOVFUxdmJ5OGJ0MjZSUU5mQ3dzTCtoR1NrNVBMeThzM2JkbzBkT2pRdExTMFI0OGVDWVZDTlRXMUZpMWFMRml3b0Z1M2JvU1F0bTNiV2xsWmhZV0ZOVy9ldkhuejV1M2J0Ly8xMTErdlg3OSs2OWF0eXNwS2lVUlN4NjBEQXdPWjF6WTJOdlg4dHQrNmRldkdqUnZLN1N0V3JLQkY0UWtoaXhjdmJ0QkRPSExrU0g1K2ZsaFlXRU4vbmdFQWdLOEswbW9BQUFBQUFQaVhHanQyTEZNU1YwRk5UYzNCZ3djVnRrVWZPblJJUjBlSDFuYW9WVkJRVUtNcmdWREhqeCtuWlJ3K1ZDQWlJQ0NncHFabStmTGxkWnlQWjJwcSt1elpNemFiYlc5djcrbnAyZEMwbXA3NmVQMzY5YkN3TUdkblp3Y0hoNFlPLzBmTHlNamdjcmw5K3ZScDlBeDJkbllKQ1FuS1ZiK3BnSUNBZ0lBQW1VeEdpM1Y4d2tyL3Y3Rmp4em82T2hvYkd3OGVQSmpXNzJhK3V2UG16UnMzYnB5VmxSVWhwRWVQSGpkdjNsUWV6dVZ5ang4L3pweFkyTEpseXdVTEZzaDNFSXZGWXJGWUtwV3lXQ3dXaThWbXMrbFdhNFY1YkcxdEZiNy9kVkJJcTAxTVRNNmRPOWU4ZVhQbU1OSWpSNDdVK3dHUWh3OGZob1dGZmYvOTkwT0dES24vS0FBQStBcXg2Qys2QUFBQThDOTMrc2xFUW1TRUVGZUxsWWFhRnFwZURzQi81RmRscHIzWlFnZ3gwM0hzMFdxT3FwY0Q4QzlTWFYyOWUvZnVWcTFhTWFXTkFiNWFKMDZjZVBQbXpiUnAwNWpNSFFBQS9xR3d0eG9BQUFBQUFBQVVhV3BxQmdjSHEzb1ZBUFV5YXRRb1ZTOEJBQUErajgvejE0NEFBQUFBQUFBQUFBQUFBRDRGMG1vQUFBQUFBQUFBQUFBQVVEMmsxUUFBQUFBQUFBQUFBQUNnZWtpckFRQUFBQUFBQUFBQUFFRDFrRllEQUFBQUFBQUFBQUFBZ09vaHJRWUFBQUFBQUFBQUFBQUExVU5hRFFBQUFBQUFBQUFBQUFDcWg3UWFBQUFBQUFBQUFBQUFBRlFQYVRVQUFBQUFBQUFBQUFBQXFCN1NhZ0FBQUFBQUFBQUFBQUJRUGFUVkFBQUFBQUFBQUFBQUFLQjZTS3NCQUFBQUFBQUFBQUFBUVBXUVZnTUFBQUFBQUFBQUFBQ0E2aUd0QmdBQUFBQUFBQUFBQUFEVlExb05BQUFBQUFBQUFBQUFBS3FIdEJvQUFBQUFBQUFBQUFBQVZBOXBOUUFBQUh3dExseTRFQjhmTDk5U1ZGUVVFeFB6NHNXTE9rWUpCSUtpb2lLSlJDTGYrT3JWcTNyZXRLYW1KaWtwNmZIang0MWFjcjFVVlZVRkJ3Zi8vdnZ2OWV5Zmw1ZTNaY3NXcVZUYXVOdkpaTEw3OSs4M2Jpd2hwS3lzN01LRkM0MGVEZ0FBQUFBQTBHaElxd0VBQU9CcmNlREFnZDI3ZDh1M3ZIanhJalEwOU1HREIzV00rdjMzMzN2Mzd2M3UzVHVtSlNNalk5Q2dRYkd4c2ZXNTZhdFhyMmJPbkhuMjdObFBXUGhIQ0lYQytQajR1aitGdktTa3BOMjdkMGRGUlgyb2cwd20rK1dYWDZLam8ydTltcENRTUhMa3lQRHc4TWF0ZHNtU0piTm16YXI3RndJQUFBQUFBSUMvZzdxcUZ3QUFBQUJmQlJaaHlZaU1FQ0tSQ3I3TUhlL2N1Vk5VVkNUZlVsRlJVVjFkblpTVXhMUThmZnFVRUhMLy9uMHVseXZmczN2Mzdpd1c2KzdkdTQ2T2pzb3ovL0hISDNwNmVvTUdEYXJQTWdvS0NnZ2hKaVltRFZyOFgzLzlsWitmcjl6dTRPQmdaV1hWb0ttVStmcjZuamx6NXVUSmt4TW1URkJYcitYL3JWVlVWT1RsNWNYRnhWMjVjbVhkdW5WR1JrYk1KWkZJRkI0ZWJtaG8rT09QUDM3MFJudytYeWFUS1RUNitma2xKeWVIaDRldldyVktlWWlPams2alBoTUFBQUFBQU1ESElhMEdBQUFBUWdoaHNkUmtNaWtoUkNBdSt6SjMzTHQzYjNKeXNuTDd6Smt6RlZvT0hUcDA2TkFoK1phVEowOEtCSUtmZnZycDZOR2pDcDE1UE43WnMyY0hEeDVjV1ZsWldWbXBQTCtob2FHbXBpYnpscWJWK3ZyNjc5Ky9yOCt5MWRUVXRMUzBEaDgrbkppWXFIeDE0Y0tGOVUrckpSSkpseTVkYXIwa0VvblliSGJYcmwyVkw1MDhlZExHeHViSWtTTnIxcXlKaVlrWk1XTEU3dDI3di9ubUczbzFNakl5THk5djllclZUWm8wb1MyM2I5L1cxOWRuT3NoemRuWVdDb1cxTHVEY3VYUG56cDFUYnMvS3lxbzFRQWNBQUFBQUFQaDArSThOQUFBQUlJUVExdi9WQnlzUlBHbWwzL01MM0hISmtpWEJ3Y0h5TGZQbXphdXVydDYyYlJ2VDh2RGh3L256NTgrYk42OVBuejd5UGMzTnpSTVNFZ2doVmxaV1dWbFo4cGRPbkRqQjUvTlBuejU5K3ZUcFd1OGJHUm5acytmLy80QjBpL1NDQlFzV0xGaFFuMlZiV1ZrbEpDUk1uanpaMDlOVHZ2M1JvMGQ3OXV6UjF0YXV6eVI4UHAvTlpyUFpiSUZBMEw1OSsyN2R1dFZuRkdWZ1lFQUk0WEs1b2FHaDF0YlcwZEhScHFhbTlOS3JWNjkyN05qaDdPdzhjdVJJNWtaQlFVSEd4c2EvLy82N2ZFYlA2TktseStEQmcrdC9kemFiWGYvT0FBQUFBQUFBRFlLMEdnQUFBQWdoUkkybExwRUpDU0d2S3E2M054M0xabW44M1hkczBhSUZmZkgyN2R2bHk1Y0hCQVM0dXJyVzFOVFkyZG5SOW1QSGpwbWFtdnI0K1BUczJaTnBaRHg1OG9RUTR1cnFLaGFMQ1NGRGhneGhzVmhIang2TmpJejA4UER3OWZYOTVaZGZtalZyOXZQUFA4Zkd4a1pIUng4K2ZQajI3ZHNSRVJFS2dYSmhZU0VoWk55NGNUUUYvaWhhZHNQUjBiRmR1M1ljRG9kcHAxVk4yclJwNCt2cm01bVpxVHp3K1BIanAwNmRvaS9HalJzM2I5NjhFU05HRUVLNmRldFd6NkJjMlk4Ly9qaDY5R2hhSmtVcWxTNWN1SkRENGF4YnQ0N3BvSzJ0SFJvYUdoUVV0RzdkdXREUVVFSklTVW5Kc21YTEFnSUNIQndjQ0NIZmZQUE5wRW1UR25kM0FBQUFBQUNBend0cE5RQUFBQkJDaUJyclA4R3JTQ3E0Vi9DYms5bVVMM2JyOWV2WHA2YW1CZ2NIeTIrMVRrOVBYN1pzMmVqUm8xZXNXRkhycVB2Mzc5dmIyNDhjT1RJOVBUMCtQbjdxMUttR2hvWUpDUW1GaFlXQmdZRTJOamFscGFWdWJtNk9qbzRKQ1FuNit2bzlldlI0L3Z5NWN1Vmx1cmQ2N3R5NXVycTY5Vjl6ZG5hMnY3Ly9oZzBibUczUnRNUzJqWTFOejU0OW1TQ2VFZ3FGY1hGeGxwYVd0TXAyeTVZdG16ZHZmdlRvVVpwV04wSk1USXlhbXRybzBhUHBKbXZhdUdYTGx0dTNiNGVGaFNuYzNkM2RmY2lRSVRFeE1hNnVycTZ1cmdZR0JwbVptVWVPSEZtOWVqWHRJSkZJRkFxSTEwcEhSMGRQVDY5eEN3WUFBQUFBQUtnUHBOVUFBQUNnNkVYRkZSMk9xVjJUb1YvZ1hwY3VYVXBJU0ZpNGNLRzl2WDFsWldWcWFxcTd1enVMeGRxK2ZUc2hwTEt5VW42bk1EVjkrblIxZGZYTXpNeWdvS0FKRXlZUVF1TGo0NzI5dlRVME5EdzlQVDA5UFcxc2JGNjllbFZWVldWdmIwOHJVOU1BVnlBUUtLZlZCUVVGT2pvNkRZcXFhZUxNWnJQbnpac1hGeGRITTl3blQ1N1kyTmdZR2hyNitma3BkQzR0TFkyTGkrdmV2WHRJU0FodEdUcDA2T2JObTNOemM1bUhNSHYyN1ByY2Q5NjhlYU5IajQ2TGk4dkl5TGgyN2RxcVZhc01EUTFGSXRIZXZYdjM3dDNyNk9qWXBFbVR5NWN2Q3dTQ21wb2FnVURBNS9NRkFvR1dsaFloSkNRazVNeVpNM3A2ZWtPSERqMSsvUGppeFl2cG5LOWV2WEozZC8vb3JXZk9uQmtZR05pZ3B3UUFBQUFBQU5BZ1NLc0JBQUNnRmcrTFQxUUszN1kxK1U2SFkvcjMzYVd3c0hEUm9rVURCdzZjT0hFaUlXVGx5cFd4c2JGSGpoeVJTcVZwYVdtYW1wclhybDJUNzE5ZFhTMFNpWHg5ZlcvY3VDRVdpM3YwNkNGLzlkYXRXeXdXNjVkZmZpR0UwRm9jZEMvenMyZlAyclJwUTRzNDArSVk4cU5LU2tyWWJEWU54ei9LdzhQRDF0YVdSdDVyMXF6eDhmRlpzV0xGeG8wYnk4dkw3OTI3OThNUFB4QkN4R0p4VEV5TXA2ZE5sRy9MQUFBZ0FFbEVRVlNuaVluSmgrWnhjM1BidkhuemxTdFg2TnRXclZxTkdUTkdvVTlNVEV6TGxpMzc5dTByMzJocmE4dG1zNk9pb2padDJoUVpHWG52M3IwZE8zWklKQkphN1B2T25UdjBTVEk0SEk2T2pvNjJ0cmFscFdWZVh0N216WnREUTBNOVBUMGpJeVBQbno5UCt6UnQyalFzTE94RFM0MlBqMDlLU3RMWDEvL1FnWkFBQUFBQUFBQ2ZDOUpxQUFBQStDOXFMSTZNaUFraHIzaXByM2lweGxxMk9oeFRMVTRUdGY4N2hsR0JvYWFWbWE1VEkyNGtFQWdDQWdMVTFkVm56NTc5OHVYTG16ZHZ4c2JHenBvMXEzMzc5c09IRHpjd01FaElTREEyTnBZZnNtTEZpaU5Iam5BNEhEczdPMmRuNTQ0ZE84cGZIVEprU0w5Ky9lZ3U2WXNYTDVxYm03ZHUzVm9rRWoxLy90ekR3NFB1MUNhRUtHeWpGb3ZGUEI0dklpS2lQbXZ1MEtFRFRhc0pJZDI3ZDU4NGNXSmtaT1NBQVFQNGZMNUVJaGs0Y0NEZFpMMTY5ZXIwOVBTdFc3ZCthQjRySzZ2ZmYvKzliZHUyWVdGaExCYkwxdFpXdVhSMVhGeWNnNE5EclNXdE9Sek93b1VMTzNUb3NHL2Z2dGF0V3hzYUdzNmNPVk5EUTRPKzF0ZlgxOVhWMWRmWDE5SFJZZXFFMENMWE1URXhZOGVPN2RTcDA4YU5Hd2NNR0xCMDZWS2F2QThaTWtUNUxzWEZ4Y3VYTDA5S1N1cmR1L2ZxMWF2TnpNenE4NGcrNnE5M3V3V2lrdnIzRjBxcWlFeEdDS21XbEgrV0JRQUFBQUFBd0ZjTGFUVUFBQUQ4bHg0dFo5OHRqT1NML2xQSXVGU1FVeXJJcWFPL3BZRnI0OUxxZ29LQ2UvZnVFVUs4dkx4b3krREJnNmRQbjc1dTNicTh2THlRa0JDRnFKb2VKRWdJVVZkWGQzQndpSXFLa3IrVW1KaDQvZnIxbVRObk9qazVsWmVYWDd4NGtSWUplZkRnUVUxTkRjMjEzNzkvcjZtcHlXYXo1UWNtSnlmVGFldTJmLy8rblR0MzZ1dnJ5emZPbmozNzZ0V3JJU0VoVmxaV2hvYUd6czdPaEpCMjdkcjk4TU1QeDQ0ZE8zLysvT0RCZ3o4MFlmdjI3YXVxcXVqSHFkOERVK1RsNWZYdHQ5K3FxYWtSUXVwVG95TWtKT1Q1OCtmZmZQTU5JV1RZc0dFOEhrOHFsY3JIMmZKaVkyUFhyRmtqRkFwRFEwUEhqaDNidUJYVzZrM2xiYWxNMUxBeExCWWhSQ0FxL1l6TEFBQUFBQUNBcnhEU2FnQUFBUGd2QnBxdEIxcXR5U3UvL0x3c3VVcVUvL0VCTEZiamJtUnBhYmwxNjFaZFhWMlJTTFJnd1FKemMvUDE2OWUvZS9jdU9qcTZTNWN1UFh2MkhEZHUzTXFWSzYydHJaa2hZckZZL2x4QnNWaWNtcHBLSzFwczJMQ0JWbkFtaE96WnMwY2tFbzBhTllvUWN2MzZkVGFiN2VUa1JBaXBxcXBTcms5TmF6cC9WSFYxTlNGRUlhM1cxTlJjdDI3ZG1ERmo3dHk1TTJuU0pHWmhjK2JNU1V4TVhMTm1UZCsrZlRVMU5XdWRNRDQrZnYzNjlmSWZwMi9mdnIxNjlWcTdkbTA5SHlCZEVwMmZ6K2RmdW5TcDd2N3QyclZ6YzNPamU4eWpvcUlpSXlQRlluR3RCYnZ2M2JzM2I5NDhKeWVualJzM3RtN2R1cDdyQVFBQUFBQUErRVJJcXdFQUFFQVJtNlZoYmVSdWJlUmVYdjJjTHlxcWtmQ0VraXFaclBZTnlJYWFWbzIra1llSEI0L0g4L0h4TVRFeDJidDNyN2EydHJhMmRrSkNBb3ZGRWdxRlQ1OCs5Zlgxalk2T2J0V3FGZTB2RkFwcEhZejgvUHhkdTNZbEppYVdsWlhSU3l0WHJ2VDI5dVp5dWZmdjM0K0tpcG80Y2FLVmxSVWg1Tnk1YzkyNmRhTzFxbms4WGtOUFUyVFFLaUlLYVRVaHBGT25UdDI3ZDA5TFN6TTEvZjhGdmcwTkRhZE5tN1p1M2JxOWUvY0dCUVVwRENrdkwvZjM5Nzl6NTQ2R2hvYjhuRFUxTlRSdFp6eDgrRkQra0Vrakl5Ti9mMy9tN2VYTGwwTkNRdGF1WFR0Z3dJRFMwdEk1YytiVS9SR1dMbDFxYVduNStQRmpIeCtmaW9vS1YxZlh5NWN2SzV3NVNkSE41bVBIanYwN291cVdldDBhV2dtRUozeERDTkZVVjl4ckR3QUFBQUFBLzJPUVZnTUFBTUFIR1dwYWZVb1kvVkVGQlFWK2ZuNDhIaTg2T2xvb0ZONitmZnZGaXhmZTN0NjBPRVpFUklTdnIrK1VLVk5pWW1Kb1ZSQ2hVS2ltcHNabXMwdEtTbzRlUFdwdWJqNXg0a1NCUUxCbnp4NFhGeGN1bDF0VVZEUnIxaXhUVTFPYUVWKzllalUzTjVjNWVMQ3lzcEttMVJrWkdiLy8vbnM5Rjltc1diT2dvQ0FlajBkamFJV3I2ZW5wYVdscGhKQnQyN2IxNzkrZkh1ZElDQmsvZnZ6TGx5Ky8vLzU3NVFsMWRIUWVQMzQ4YXRRb1YxZlhnSUNBcGsyYmZ1aldlWGw1YjkrK1pkNmFtNXZMcDlWcGFXbmw1ZVh5UzVvOWUzYXRkM3p6NXMzbzBhUHBhMk5qWXpNenM1MDdkNnFwcVYyK2ZGbjVFLzNkdWpTZjFxRCsrVldaYVcrMkVFSzAxTC8wVWdFQUFBQUE0QXREV2cwQUFBQ3FJWlBKeG84Zi8rclZLMzE5ZlRjM043cXQyTmpZZU9USWtiUkR0MjdkVnExYU5YLysvRC8vL0pNbXpnS0JnQmErc0xhMmpveU03TkdqQjR2Rit1MjMzMmovMHRMU0tWT21sSlNVSER4NFVGdGJXeXFWYnQyNjFkVFVkTml3WWJRRGo4ZWpSd1crZnYzNjdObXo5VnlualkxTlVGQlFhV21wd3FHRnRCRDI0c1dMRFEwTjE2NWRHeEFRTUcvZXZLTkhqOUtvbmN2bGhvU0UxRG9oaDhNNWUvWnNxMWF0VHB3NFFUUG9EOTM2MjIrLzNiUnAwNGV1WHJ0MnpkalkyTkhSa1duUjFkV3ROZnQrLy80OTg5clUxUFQwNmROcWFtckhqaDJqbjY0ZXp3QUFBQUFBQU9CTFFGb05BQUFBcXNGaXNicDA2V0p1YnQ2bVRSdHJhMnRMUzB0emMvUG16WnZMOS9IMjlyYXhzV25mdmoxOXk2VFZtcHFhUFh2MlZKZ3dJU0VoTnpkM3g0NGRYYnAwSVlUczNMbnp3WU1Ib2FHaFRPWG84dkp5NW94QkpzS3VwNUtTRWlNakk0WEdaY3VXNWVYbGJkNjhlY0NBQVpNblQ5Ni9mLy91M2J0bnpwejUwZGxvYlpPYk4yK3FxNnMzTGkvT3pjMTkvZnIxeUpFajZTbUxEVUtIcEtXbHNWZ3NXMXZiUnR3ZEFBQUFBQURnNzRDMEdnQUFBRlNHSGpNb3I3S3lzcUtpZ2lsVVRRaGhvbW9hR2RkUmVIcmN1SEh0MjdmdjJMRWpJZVRTcFVzN2R1eHdjWEVaTTJZTXZTb1VDaXNxS2d3TURCcXhUckZZbkorZlQ1TnVSbmg0K0prelp3WVBIdXpsNVVVSUNRd012SERod3M2ZE93Y01HT0RnNFBEUk9XdHFhcTVkdTlhK2Zmc1BIY05ZdCtUa1pFTElnQUVER2pHV250Q1ltcHBxYjI5ZnowTW1BUUFBQUFBQXZnQ2sxUUFBQUtBYVVxbjA1Zi9KeTh0Nzl1elowNmRQOC9QelI0OGV2V0xGQ3VYK3VibTVUNTgrN2Rldlh4MXowcWc2SlNVbEtDaW9XYk5tNjlldlo3Rlk5RkpxYXFwTUptdmNWdUxZMkZnK255K2ZtMGRFUk96YXRjdmUzbjcxNnRXMFJWTlRjL1hxMVNrcEtjcDdwWE55Y2dnaENrSDU2ZE9ueTh2TDNkemNHckVldXBGY1EwUER4Y1ZGdnBISDQrWG41eXQzTGk0dVZtZzVkZXBVUlVYRjlPblRhNTJjeitjVFF0aHNkdVBXQmdBQUFBQUEwRGhJcXdFQUFFQTErSHkrcDZlblZDb2xoQmdaR2RuWjJRMGVQTmpHeHNiWjJabDJpSXlNdkhMbGlvNk9qcGFXbGxBb1RFbEprY2xrMzMzM1hkM1RIamx5WlBYcTFZYUdocEdSa2VmT25jdk16TlRYMTYrcHFUbC8vcnltcHVaSDArSFRwMCtmUG4xYVgxOWZTMHRMUzB0TEpwTzllUEVpTFMxTlRVMk5LYWhkWGw0ZUZSVmxiVzE5OE9CQmZYMTlabXpYcmwyN2R1M0tMUDdjdVhQYTJ0b3NGdXZPblR1RUVDY25KNlluajhmYnVYTW5sOHNkTVdMRTRzV0xhUkZ0Z1VCdzd0eTVDeGN1MEQ0S2J5a2pJNk5MbHk3bDVlVTlmUGl3WDc5K0NqdWp0MjdkdW5YcjFvOCsrWXFLaW9pSUNBNkhNMlRJRUtZeEppWW1MUzFOWDE5ZlhWMzkrdlhyaEpEV3JWdC9kQ29BQUFBQUFJRFBDR2sxQUFBQXFJYXVydTdTcFV2TnpNd2NIQnpvNFljSzlQVDBhR3hLRHkwME56ZWZOR21TaDRkSEhYTldWRlRzMnJYTHlzcHExNjVkNXVibWFtcHFDUWtKZEp1d3RiWDEvUG56RmVwaUt6TTJOdjdycjc5RUlwRk1KcU10NnVycTdkcTFtekZqUnR1MmJXbUxvYUhoaGcwYjdPM3RqWTJOUHpTUG9hSGh2WHYzNkNSbVptWitmbjd5dThLdlg3K2VuNTgvZGVwVVkyUGpYcjE2S1ZmRS9oQWFUOGZHeGhKQ1hGMWRGYTZPSERteWQrL2V5cU5LU2twV3Jsekp2QzBvS0hqLy9yMmZuNStwcVNuVEtKUEo2TE1paE9qbzZQajQrSFRxMUttZXF3SUFBQUFBQVBnc1dNeC9pUUVBQU1DL1dYeHVZSTJrZ2hEaVliMU5VOTFRMWN2NUx4S0pSRTFOamFucG9lQzMzMzVidVhKbGNuSXlyWGFkblozZG9rVUwrZkxXSXBGSVRVMnRvWFV0SkJJSnphdzFOVFUvZE90UGNlVElrZSsvLzc1eFJhc0xDd3Vqb3FMR2poM2JzbVZMMnZMNjlldUJBd2N1WGJwMHdvUUp5djN6OHZMYzNkM2xyOTYrZmJ0ang0NGFHaG9LUFdVeW1WUXEvYXBxZ09SWFphYTkyVUlJTWROeDdORnFqcXFYQXdBQUFBQUFmeU9rMVFBQUFFQys4clFhL3MyUVZnTUFBQUFBL0h1b3FYb0JBQUFBQUFBQUFBQUFBQUJJcXdFQUFBQUFBQUFBQUFEZ0s0QzBHZ0FBQUFBQUFBQUFBQUJVRDJrMUFBQUFBQUFBQUFBQUFLZ2UwbW9BQUFBQUFBQUFBQUFBVUQyazFRQUFBQUFBQUFBQUFBQ2dla2lyQVFBQUFBQUFBQUFBQUVEMWtGWURBQUFBQUFBQUFBQUFnT29oclFZQUFBQUFBQUFBQUFBQTFVTmFEUUFBQUFBQUFBQUFBQUNxaDdRYUFBQUFBQUFBQUFBQUFGUVBhVFVBQUFBQUFBQUFBQUFBcUI3U2FnQUFBQUFBQUFBQUFBQlFQYVRWQUFBQUFBQUFBQUFBQUtCNlNLc0JBQUFBQUFBQUFBQUFRUFdRVmdNQUFBQUFBQUFBQUFDQTZpR3RCZ0FBQUFBQUFBQUFBQURWUTFvTkFBQUFBQUR3NVVpbDB0V3JWMSs5ZWxYNVVuVjE5ZHUzYitzelNVWkd4dEtsUy9QeTh2NkdCZjRQeXN2THk4dkxrMHFsbjJ2Q3YvNzY2NDgvL3JoNDhXS0RScFdXbHU3Y3VUTTNONWRwK2VPUFAwNmVQUG01VmdVQUFQQS9RRjNWQ3dBQUFBQUFBUGdYa1VxbFVWRlIrdnI2ZmZ2MnBTMTVlWG5wNmVrcEtTbFhybHpSMDlQNzg4OC9EUXdNNnA3azdObXpKMCtlbkR0M3JrSjdmbjUrWm1hbVFxT0JnWUdMaTh0bi9SRC9NQnMyYkVoT1RyNTU4NmFob2VHbnozYng0c1hBd0VDeFdHeHJhK3ZvNkdoc2JGelBnY1hGeFZ1M2JyV3dzTEN4c2FFdHAwNmRFb3ZGSTBlT3JHUFVpaFVyNHVMaTB0UFRsUy9kdlh0M3dvUUphOWV1OWZMeWF0UkhBUUFBK09vZ3JRWUFBQUFBQUZDWndNREE4K2ZQRTBJNEhFNlhMbDJjbloxdjNyeXBFSUFhR1JsWlcxdkx0MXk3ZHExYnQyN0syV3RtWm1ad2NMQkNZOXUyYldOall4dTZzS3lzTEY5ZjMrKysrMjdod29WTW8wd21TMGhJT0hYcTFJTUhEOHJMeTlYVjFVMU1USnljbkVKQ1F2VDE5Wmx1ZCs3Y2lZNk9UazlQTHl3c2xNbGtCZ1lHOXZiMlAvLzhzNzI5UGUzZzZPZ29FQWlZL3BxYW11Ym01dTd1N3BNblQ5YlcxbWJhNzkrL1AzTGtTSE56ODZTa3BJYXVYMTVPVG82Wm1kbG5pYXFUazVPRGc0TmJ0R2poNStjWEdobzZjZUxFeU1qSUprMmFmUHJNSHlLUlNHcHFhbXE5SkpQSmhFS2hSQ0twOVdwK2Z2Nm9VYU02ZCs2OGRldld2Mjk1QUFBQW54ZlNhZ0FBQUFBQUFKWGg4L2xXVmxZaElTRk9UazZhbXBxUEhqM3k5dlpXNk9QdTdyNXQyN2JWcTFlZk9IR0N0Z2dFZ3Rldlh6czZPc3AzNjkrLy8rREJnd2tobXpadGNuQndvSk9QR1RPbS9wdC9HWldWbGNIQndVMmJOcDA5ZXpiVFdGMWRQWFBtekd2WHJoRkMxTlhWall5TXlzckszcng1OCtiTm04REFRQ2F0M3JadDI0NGRPK2hyWTJOalBwOWZVbEtTa3BMaTd1N09wTlZVeTVZdDJXeTJSQ0lwS2lyS3pzN096czVPU0VpSWpvNldENzQvblVBZ2VQWHFWYjkrL1JUYW56OS9Qbm55Wk9YK1ZsWldCdzhlVkc2WHlXUTdkdXpZdm4yN2xaWFY0Y09IbXpWclptQmdNSGZ1M08rKysyN2p4bzNPenM3S1E0UkNZVlZWRmZPV3grTVJRcXFxcWtwTFMybUxTQ1NTU3FYTVcwcGZYMTlkL1RQOHA3cVptZG1pUll1Q2c0TVBIVHJrNit2NzZSTUNBQUI4QVVpckFRQUFBQUFBdm9UYnQyL2Z1M2VQVmsvT3lNZzRjT0JBeDQ0ZENTSE5talhyMmJPbmZFOWZYOTlPblRyUjEydldyS0V2ZXZmdWJXUmtSTXRIRkJZVyt2djdLOHpmcGswYm1VeEdDR25ldkRuZGkwMExUWHovL2ZjTlhXcFlXTmpMbHkrUEhUdW1xYW5KTk83YXRldmF0V3VHaG9iTGx5OTNjM09qUWZPclY2K09IajNLZEx0Ky9mcU9IVHRZTE5hY09YUEdqaDJycDZkSEsyQ2NQWHZXMU5SVTRTN1IwZEZtWm1ZMENFNU1USncvZjM1T1RzNmhRNGRtelpyVjBBVXJrOGxrZkQ2ZkVQTG8wU09aVE5hbVRadjM3OS9UU3l3V1MxdGJXeVFTdlgzN3RrT0hEcGFXbHN5b2xKU1Vnb0lDNWRsZXZud1pHaHFhbXByYXAwK2ZEUnMyMEI4QUJnOGVmT0RBZ1ZtelprMmNPSEhTcEVuVHAwOVhLT0ZDTjJJclRMVnMyYkpseTViSnR5ajg2Wjg4ZWJKRGh3N1BuajBUaThXRWtQTHljcGxNbHAyZFRYOGtNRGMzTHk0dXBqMXB6TTNqOGZMejg1bmh1cnE2dXJxNjlMV25wK2ZaczJjM2Jkcms1dWJXcWxXcnhqNUxBQUNBTHdkcE5RQUFBQUFBd0pkdzQ4WU5adFB1clZ1M01qTXphOTNiU3dqcDFLbVRwNmNuZmMyVWNlalhyMSsvZnYxZXZIZ1JFUkV4YXRTb0dUTm1LQStNajQrWGYzdjY5T2ttVFpyUURkZjFWMUJRY1BMa3lWNjllaW5zM1U1TVRDU0VMRml3d01QRGc3YXcyV3hMUzhzRkN4WW85UEgyOXZiejgyTWFUVXhNSms2Y1dNY2RXU3lXaDRkSGRuYjJqaDA3YnQ2ODJhRFZmc2liTjI4R0Roekl2RDE0OENEejhMbGM3djM3OStscmIyL3ZDUk1tTU4xKytPRUhKdFNtcXF1ckR4NDh1SHYzYnJGWVBHZk9IRDgvUHhhTHhWenQzcjM3NmRPbkZ5OWVmT2pRb1ZPblR2bjcrLy93d3c5TVdFd0ZCQVRRVUw2d3NIRDc5dTJqUjQ5dTM3NDl2WFRnd0FHWlRQYlRUei9SdHc4ZlBveUppYUd2SjAyYUpKK2JEeDA2bEJEU3BFbVR5TWhJK3BxeGF0V3FWYXRXTVc5bnpab2wvOTJZTVdOR1VsTFNuajE3VnE1YzJhZ0hDUUFBOEVVaHJRWUFBQUFBQVBnU2dvS0Nnb0tDeEdKeHUzYnRwazJiRmhnWVNBaVpNbVZLZ3liWnRtMmJSQ0p4ZEhSazhsYksxTlMwV2JObThpMHZYcnhJUzBzTENBamdjcmtOdWtYVS8yUHZQdU9pdVBxL2p3OGRLU29vTnV3dGlpV0lHbEZqN0MwUmEreG83TDBnS29yZ0ZkRVlWQlFMMXRnTHRsaFFWSXpkRUJXd29RUkZrUWdxQ2haRTZsTDNmbkN1ZTY3OTd5NklKZG1ZZk42UFpzNmNtVGxiNUpWODUrenY3TmlSbloydEdqY0xZcXB2NGRXZmMzSnkzdHFuSUpVclZ4YXJVQmJlTFQ0K2Z1UEdqVmV1WEhuMjdKbTV1WG05ZXZVOFBUMVY1MGNMbHBhV2t5Wk5raVRwNU1tVER4NDhHRDkrdklHQmdWaWc4dm56NTBVWlQxcGEycDQ5ZTdadDIvYnk1VXM3TzdzLy92aGozYnAxNjlhdDA5cTVUWnMyOSsvZlg3eDRzWitmM3pmZmZETjI3TmhLbFNxSlF4MDdkaFFsVU83ZnYrL241OWVzV2JOdnZ2bEdIQW9NRE16TnplM1hyNS9ZRFFvS2t0TnFYMS9mN094czhYamcxYXRYR3pkdUZNWE55NVVyNSt2cksvcnMyN2N2TkRTMGZ2MzZxbzg5UHZ2c005V0IyZG5adFdqUjR0Q2hROU9tVFh1UG1qQUFBUHpGU0tzQkFBQUE0Tk1RR1JsNS9QaHhrV0NxSFpvMGFaS0l2MlY3OXV3eE5qWWVOR2pRdTk3bC9QbnpscGFXVFpzMlZXdDNjSEI0L1BqeHhvMGJtelZycHJvV29scWZnd2NQQmdRRURCZ3dRRE5CTGx4WVdKaFlFN0tRUG5mdTNIRjJkazVQVDY5WnM2YWpvK1BUcDArRGc0TWZQWHFrZWE4U0pVcUlOeVF3TUxCYXRXcHlSWTZMRnkrYW1KZ1VaVHdUSjA0TUNRa3BYYnEwbDVkWHYzNzlkdXpZSWE5MmVPN2N1ZkR3OEtsVHA0b0VYSktrRmkxYTFLcFZ5OS9mZjh1V0xhZFBuM1oxZFgybjE2NnBTWk1ta2lROWVmSWtNVEhSMk5pNFJZc1c4aUVSZG1kbFpZbnAwakV4TWExYnQxYWIwSzJxWGJ0Mmx5OWZ2blRwa3Rxa2JBQUEvb1pJcXdFQUFBRGdFNUNXbHVicTZpb3FVKy9hdFVzMW5lemR1N2RhWjRWQ2Nmanc0VTZkT3BVdVhmcWQ3cEtZbUJnVEU5T2hRd2M1aDVWTm1qVHA0c1dMMTY5Zi8rYWJiNlpQbi83MTExL3I2K3VyOWVuUm84ZStmZnR1Mzc3ZHMyZlBzV1BIZnZmZGR3WGwybXFqM2I1OSs4R0RCMDFOVFF1cWppS3NXYk1tUFQxOTNMaHg4dktQZi96eFJ5SHA4OU9uVCtQaTR2cjM3eSszUEg3ODJOSFI4YTFEa2lScCt2VHAxNjVkR3pSb2tLaktQV3pZTVBsUVFrSkNlSGo0aUJFalZPdDZpNW55Z3djUGZ2VG8wY2VheFN3cXF5aVZ5bm56NWsyZVBMbFVxVkx5b2FDZ29OVFVWTEdXNDRrVEorUUoycHBFMGsxYURRRDRKSkJXQXdBQUFNQi9wZWNrcG1ROXljcEx6YzVOeVZmbWF1MWphbWhWdFdUYkQ3eVJxTzFnYTJ0YjlGUG16cDBiR3h0Ym8wYU5tSmlZMnJWcnF5M29weVkxTmJWWXNXS25UcDI2ZE9sU3k1WXRpMzZYdTNmdml2SVJtb2NxVjY1ODRNQUJEdytQME5EUTZkT25yMXUzYnRLa1NYSjliY0hJeUdqNzl1MkxGeS9ldTNmdmloVXJ0bS9mUG1MRWlLRkRoNnFsdXNLZ1FZTU1EQXh5YzNNVEV4UHo4dkpxMXF5NWVQRmlVUStrSUtLVXM0T0RnOXhTdlhyMVF2cGZ1WEpGa2lRNW5vNlBqMDlPVGxhcmxWR1FhdFdxdlhyMVNseEJ6ZE9uVHlWSit2WFhYNDJNakRTUEZ2N1J2Sk1EQnc2WW1wcG1aMmVmT25YcXhvMGJPM2JzRUZWV2xFcmwxcTFiTzNic0dCUVU5TlZYWC9uNysvZnQyMWUxb0xhcUdqVnFHQnNiUjBkSGY2eFJBUUR3NXlHdEJnQUFBQURwU2NxVmg4bG5YMlhlZjJ2UGtpWlYzenV0VGtwS0VyTmxSWGxpZDNmM0lwNllscFoyOWVyVlZxMWF0VzdkK29jZmZqaDgrTERxaEdJeDRWcVZqWTNOM3IxNysvYnQ2K0xpRWhnWUtGYjVLK0lJSlVrcWFHcHdwVXFWZHV6WWNlN2N1ZFdyVjBkR1JycTR1T3pldmR2SHgwZjErbVptWmw1ZVhnTUhEbHl6WnMycFU2ZVdMVnUyZCs5ZUh4K2Z4bzBicTEwdFBqNWUzblowZE55NGNlTmJTMnczYU5BZ0lpSml5WklseFlzWGI5U28wVnRmenBVclYvVDE5ZVV5R3VIaDRXcGhkeUdlUEhreWJ0eTRRanFvbFY2Uk9UZzR5T1dueFFNQXNYTGpreWRQSkVsNitQRGh0V3ZYeEtHVWxKVDgvSHg1OStIRGg2clhDUWtKZWZqd1lmdjI3WC85OWRmMTY5Y1BHVEprN05peDI3ZHZOelUxUFhIaVJHeHNyS3VyYTFCUVVQdjI3WDE4Zkg3NTVSZDU5VXROMXRiV3IxNjlLc3FyQmdCQXQwaXJBUUFBQVB5cjVTdHpyei9iRUo4YSttZmZhUEhpeGR1MmJST3JDTFp1M1hyMjdOblZxMWNQRGc0dXlya1dGaFpyMXF5cFZLblNpUk1uSkVsYXNXS0Y2bEhOdEZxU0pMRWNuN096OC9MbHl4Y3ZYbHpFUWI1Ky9WcVNKQ3NycTBMNnRHdlhybDI3ZG1mUG5sMjhlSEZZV05qQWdRT1BIRGxTdkhoeDFUNTE2dFR4OC9PTGlvcGF0R2pSbFN0WGhnMGJ0blBuVG50N2U5VStGeTlldExHeHVYdjM3dHk1YzBOQ1F0emMzTlJlbDZiSmt5ZEhSRVJFUkVRTUdEREEzdDUrNk5DaFhidDIxU3hJSWdzSkNhbFhyNTY4NnVPcFU2ZE1UVTAvLy96em9yd1YxYXRYRisrMnBuWHIxZ1VHQmg0NWNrVHIzT3BpeFlxcDdxbzlrL0R6OC9QejgxTnRHVHg0c05hN3JGKy8vb3N2dmhDMVhCbzJiTGhreVpJcFU2WjRlWGt0V0xCZzFhcFYzYnQzRjVPNGpZMk5lL1Rvc1hMbHlvNGRPMnJXYnhHc3JLelVvbkFBQVA2ZVNLc0JBQUFBL0t2OTl0ZzdLZk4vUlJLS20xUzBOSzVvWmxUYVFFLzcveTZaR2hhVzVCYkN5TWlvVjY5ZVBYdjJIREprU0lNR0RRb3ZZYUZKTldPOWVQR2lhcm1KdW5YcmFqMmxhZE9telpzM1AzbnlwSmVYbDlaYUhGb0hLVWxTVGs3T1czdTJiOSsrV2JObWd3Y1Bqb3FLMnJoeDQvVHAwelg3MUtsVFordldyWjZlbmdjT0hQRDI5dDYzYjU5YUJ3TURnL3IxNjIvZXZMbGJ0MjVpbW5EaHRaV3RyYTMzNzk5Ly9QanhuVHQzaG9lSGg0ZUg3OWl4WThPR0RYSWVyVXFoVUZoWldVVkVSS3hldlhyaXhJa3BLU2tYTDE1czI3YXRXcHBjRUJNVGt4bzFhbWc5WkdscEtVbFMxYXBWaS9LdUxsaXdvRXFWS21KdTladzVjeVpNbUNCWEp2bnh4eC96OHZMbXpwMHJkcTlldlNvSDJkZXVYYnR5NWNyaXhZdHYzcndwV2pwMzd1emg0ZkhsbDE5dTNMang4ZVBIbXpadGtxZExEeDgrM04vZi82ZWZmaG8vZnJ6V01XUm1aaGJ4VlFNQW9GdWsxUUFBQUFEK3ZYNS9zVWVPcXN1WU42aFR1cGUxYWMwLzZWNnVycTZTSk9YbWFpK0gvU2RwM3J6NWxTdFhIajkrWEt0V3JhTDBGelZBUkQyUXQ3S3dzQmc4ZVBEY3VYUGxXaGFhOVBUMFJvOGVmZURBZ2R1M2IyZGxaV2xkRWRIYTJ0clQwM1BhdEdtTEZpMXEwNmFOeUlJTG9xK3Y3K1RrNU9Ua2RPUEdEWGQzOS9EdzhIWHIxbW10cVdKcWFycDM3OTdaczJmNytmbEZSRVJVclZvMU16T3paOCtlUlhscHFnSURBMFdoYXRtZE8zY2tTZHF5Wll2YVhHWW5KNmNLRlNxb25kNmdRUVB4T0VITVdLOVpzMmF6WnMzRW9lTEZpK2ZtNXNxNzh0dXVWQ3E5dmIydHJhMjdkT2tpcDlXU0pBMGRPalE2T25ydDJyVzlldldxVkttU25GWlhxRkRCeWNscHpabzFiZHUyclZPbmp1WkxlUDM2OWJ1dXR3a0FnRTZRVmdNQUFBRDRsMHJLakg2UUZDUzI2OW4wcjJYOWpRNEg4K3JWcTRDQUFMbkNzaXczTjFkejlieldyVnVyN29ycUlscUpLaGxhUzRWb1ZhWk1HWGt4UXpYcDZlbm01dVpxalNKZ2xRdGlhTzBqcW92bzZla1pHaGI0ZjZCZmYvMzFybDI3cmwrL3ZucjE2aUtXODNad2NKZzllL2E0Y2VOdTNicFZVQjl6Yy9OVnExYXRXYk5HekZtMnM3TnIwNlpOVVM2dWF2LysvV0ZoWVdwems0c1ZLL2JUVHovSnUzbDVlZG5aMmZiMjlwcHA5WHQ0OCtiTnZYdjNKazJhcERaM1c2RlF1TG01R1JzYnU3aTRxSjNpNHVKeTh1UkpGeGVYdlh2M3FzMDB6OGpJZVBQbWpkYVZNd0VBK0xzaHJRWUFBQUR3TDNYL1ZhRFlLRjJzanE2aTZ1enM3TlRVMVBuejV4ODhlTkRVMUZTazFjbkp5VGR1M0xDMHRJeUppWG55NU1tWFgzNnBkcGFMaTR2cUpHVXZMeS9WbzRtSmlTOWZ2aXhWcWxSY1hKeTRiTVdLRllzNG5vWU5HeG9iRzErOWVsWHpVTisrZlh2Mzd0MjVjK2RLbFNxSmlQekNoUXViTm0yU0pFbU9nRDA4UEd4c2JIcjI3Rm0zYmwwUmxOKzllM2ZldkhtU0pMVnExYXFncXNyQ25EbHordlRwczNQbnptKy8vYmFnbWVEYnRtMXpjbklxVmFxVTJMMTc5NjZvMEYzSVpmWDA5SVlOR3hZWUdCZ2JHL3ZvMGFQejU4KzNiZnZPaTJSV3JsejU5T25UaFhRNGN1U0ltNXZidTE2MklDVkxsaHcwYU5EUW9VUFYybWZQbm4zbnpoM3hKcXNkS2wrKy9KZ3hZMWF0V2pWdTNMaHQyN2FweHR4aFlXR2lMTXpIR2g0QUFIOGUwbW9BQUFBQS8wWlplVzhTMHNQRjl1ZmwxR1BCdjBaeWNuSlVWRlJLU2twY1hOemd3WU8vKys0N01WWDU1Y3VYSXVFVmEraDE3OTVkN2NSZXZYcXAxcTJlUDMrKzZ0SFEwRkJSZFVTWU5HbVNtWmxaRVlka2FtcnE0T0FRR2hxYW5KeXNOa1gzK2ZQblBqNCtQajQreFlzWE56TXpTMHBLeXM3T2xpU3BaY3VXenM3T29rOTJkdmFPSFR0MjdOaGhhbXBxWldXVmtwS1NucDR1U1pLdHJhMWNuYmtnOWV2WDc5bXpaMEJBd0lJRkMzYnMyS0cxejk2OWUzMThmT3pzN0t5c3JPTGo0eDg4ZUdCaFlURnUzTGhDTHF0UUtNYVBIeDhiR3p0bzBLQVRKMDZNSHo5KzZ0U3BjbjNuUC83NDQvTGx5M0xudExRMHpabnNPakY3OW15MTFTTXZYTGdRRkJUazZPZ292OXRxeHZhVVJxRUFBQ0FBU1VSQlZJd1pjLzc4K2JpNHVCY3ZYb2duQ3NLVksxY2tTZEtjdGc4QXdOOFFhVFVBQUFDQWY2T1hHWGZGUmdtVEtwYkdSWjE2L09GRTNXbzVFaTFSb2tTM2J0MG1UNTZzV2pDNmF0V3E4K2ZQMTlQVE16TXpzN2UzTDN4bWRINSt2bEtwVk0xWTdlM3QwOVBUMDlMU2loY3YzcTVkdTY1ZHU3N1RDSHYwNkJFU0VuTDA2RkcxdWIyclY2OE9DQWk0ZmZ0MmZIeDhSa1pHeVpJbDdlenNuSnljdW5Yckp1ZXFNMmZPckZ5NTh0V3JWK1BpNGhJVEV5MHRMUnMxYXRTdVhidEJnd1paV0ZpODlkYlRwMDgvZGVwVWFHam9pUk1udnY3NmE4ME9JMGFNT0hqd1lHeHM3UDM3OTh1WEx6OTQ4T0NSSTBmYTJ0b1dkTUhYcjE5UG16WXRMQ3hzMUtoUk0yZk9kSFoySGpseTVJb1ZLeDQvZmp4czJEQkprdno5L2YzOS9WVlBxVm56SXhjdWYvTGtpYkd4c2RnUW9YOU1USXc0bEptWm1aZVhKKysrZVBGQ1Brc3RxaFlUMkwvLy92dE9uVHBwSGhLTWpJeVdMVnVXbHBhbUdsVm5aV1dkT0hHaWF0V3FxcXQwQWdEd3QwVmFEUUFBQU9EZktDMzd2NldaeTFzNi9EVjN2SEhqUm1ob2FHeHNyRmhlVHhSOENBd01WQ3VJTEVtU29hRmgvLzc5MzNyQlhidDJaV2RueDhYRktaVksxVFgwS2xldTNMdDM3L2NlWi9mdTNkZXNXYk41OCtZQkF3YUltRlZ3ZEhSMGRIUXMvTnhxMWFyTm5qMzdyYmNJRHcvWDJsNm1UQm5WUlFVYk5HaHc3OTQ5MVE3OSt2WHIxNjlmRVY2RUpFbFNTRWlJbTV0YlltSml2Mzc5WnM2Y0tVbFNqUm8xOXU3ZE8zNzgrRzdkdW9rK3c0Y1A3OUtsaTN5S2g0ZUgxa3VscEtSczNyeTVrSHRGUmtZV2RHalNwRW1xdTRzV0xWcTBhSkZxaTlaY1hxdEJnd1lWM3FGS2xTcHFMUWNQSG56Ky9MbTN0M2RCR1RjQUFIOHJwTlVBQUFBQS9vM1NzaFBFaHJsUm1iL21qbS9ldkZteFlvVWtTUlVyVnV6VXFaTm8xSXlxaXk0ME5QVFVxVk9HaG9iTm16ZDNjbkw2V09NME5EU2NObTNhOU9uVC9mMzlodzhmL3JFdSt4Zkx5TWlZT25WcVJrYkdmLzd6bjhHREI4dnQ1Y3FWTzNUb2tKNmVYblIwdEw2K2Z1WEtsZTN0N2VXajllclZVeWdVbWxkTFRrNFc2elFXSkM4dnI2QkRibTV1UlZ4NjhkYXRXMXUzYmkxS3p5SktTVW5ac0dGRHJWcTFOSXZKQUFEdzkwUmFEUUFBQU9EZktEc3ZUV3dZNlJlMXB2TUgrdkxMTDRPRGd3ME5EVVhSai9mVHFWT25PblhxaUtvYWZuNStlWGw1K3ZyNkg3M1VjcmR1M1M1ZnZ1enI2OXVzV1RNN083dVBlL0cvaHBtWjJROC8vRkMrZlBuNjlldXJIUkp2VjYxYXRjUWlqYXFXTEZtaTlXb2Zzc3BpaXhZdDZ0YXQrNDdEL3pqKzg1Ly92SG56WnZQbXpZYUcvTDgvQU9EVG9LZFVLblU5QmdBQW9IdEJEeVpuNWIyUkpLbExqVldtaGlXTGNBYndWMGhJdXhrU3YxeVNwSExtOW80VlhZdHdCbEJVVjU0c1MweS9KVW1TbysyMGNoYU5kRDJjdngyRlFyRisvZnFLRlN0KysrMjN1aDZMamlrVUNxVlMrU0d6NEhVaVBqNSt6NTQ5VFpzMmJkMjZ0YTdIQWdCQVVmRjhGUUFBQUFDZ3p0VFUxTVhGUmRlaitGc3dOVFhWOVJEZWg2MnQ3WXdaTTNROUNnQUEzZzNMTEFBQUFBQUFBQUFBZEkrMEdnQUFBQUFBQUFDZ2U2VFZBQUFBQUFBQUFBRGRJNjBHQUFBQUFBQUFBT2dlYVRVQUFBQUFBQUFBUVBkSXF3RUFBQUFBQUFBQXVrZGFEUUFBQUFBQUFBRFFQZEpxQUFBQUFBQUFBSUR1a1ZZREFBQUFBQUFBQUhTUHRCb0FBQUFBQUFBQW9IdWsxUUFBQUFBQUFBQUEzU090QmdBQUFBQUFBQURvSG1rMUFBQUFBQUFBQUVEM1NLc0JBQUFBQUFBQUFMcEhXZzBBQUFBQUFBQUEwRDNTYWdBQUFBQUFBQUNBN3BGV0F3QUFBQUFBQUFCMGo3UWFBQUFBQUFBQUFLQjdwTlVBQUFBQUFBQUFBTjBqclFZQUFBQUFBQUFBNkI1cE5RQUFBQUFBQUFCQTkwaXJBUUFBQUFBQUFBQzZSMW9OQUFBQUFBQUFBTkE5MG1vQUFBQUFBQUFBZ082UlZnTUFBQUFBQUFBQWRJKzBHZ0FBQUFBQUFBQ2dlNlRWQUFBQUFBQUFBQURkSTYwR0FBQUFBQUFBQU9nZWFUVUFBQUFBQUFBQVFQZElxd0VBQUFBQUFBQUF1a2RhRFFBQUFBQUFBQURRUGRKcUFBQUFBQUFBQUlEdWtWWURBQUFBQUFBQUFIU1B0Qm9BQUFBQUFBQUFvSHVrMVFBQUFBQUFBQUFBM1NPdEJnQUFBQUFBQUFEb0htazFBQUFBQUFBQUFFRDNTS3NCQUFBQUFBQUFBTHBIV2cwQUFBQUFBQUFBMEQzU2FnQUFBQUFBQUFDQTdwRldBd0FBQUFBQUFBQjBqN1FhQUFBQUFBQUFBS0I3cE5VQUFBQUFBQUFBQU4wanJRWUFBQUFBQUFBQTZCNXBOUUFBQUFBQUFBQkE5MGlyQVFBQUFBQUFBQUM2UjFvTkFBQUFBQUFBQU5BOTBtb0FBQUFBQUFBQWdPNlJWZ01BQUFBQUFBQUFkSSswR2dBQUFBQUFBQUNnZTZUVkFBQUFBQUFBQUFEZEk2MEdBQUFBQUFBQUFPZ2VhVFVBQUFBQUFBQUFRUGRJcXdFQUFBQUFBQUFBdWtkYURRQUFBQUQ0cTZXbHBlbDZDQUFBNEcrSHRCb0FBQURRN3Q2OWUwbEpTVm9QNWVYbGhZYUdKaVFrRkhSdWNuSnlSa1pHUVVlZlBYc1dHeHY3MWdHRWg0Y1hwWnZXNGVYbjU2dTIvUHJycjJ2WHJuMzE2dFY3WEUxMjVjcVYzYnQzRjdGemJHeHNYRnljV21OV1ZsWkNRa0ptWnVhSERPTWZJems1K2YxT2ZQbnlwZXJuKytyVnE4MmJOeXVWU3JWdXYvMzJXMTVlM29lTlVic2JOMjdzM3IyN2tHLzRXODJhTld2eTVNbUY5M242OU9tRUNSUE9uVHYzM25kNUp6ZHUzTGg4K2JMYVA1eWlTMDlQLzVBM0JBQUFDSWE2SGdBQUFBRHdOelY0OEdBWEZ4ZG5aMmZOUXdxRll1alFvWFBuenRWNjlQSGp4OTI3ZCsvUm84ZThlZk8wWHRuYjIvdisvZnNuVDU0czVPNXBhV2t1TGk2dlhyMEtDZ3FxV0xGaTBZZWRsNWMzWmNvVUV4T1R4WXNYR3hrWmljWlRwMDc5L1BQUG5UcDFLbFdxVk5FdnBXYkxsaTIvL2ZaYmd3WU5HalJvOE5iT0V5ZE9ORFEwUEhMa2lHcGpXRmpZcUZHakZpOWUzTE5uejN2Mzd0V3VYVnRQVCsrOXgvTkpDdzRPSGp0MnJLdXI2NmhSbzk3cHhDZFBudlR1M2J0SGp4NGVIaDZpNWZEaHd6NCtQb2FHaHQ5OTk1M2M3ZlRwMDVNbVRlcmR1N2UzdC9mSEhydTBZOGVPOCtmUE96azVpVjJGUXFGUUtMS3lzakl6TTlQVDA1OC9mNTZRa1BEaXhZdkV4TVRuejU4M2JkcDB6Smd4YWxlb1hyMTZRRURBcVZPbk9uWHFWTkJkMHRMU3pwNDkrOFVYWDZnMlRwMDY5YzZkTzI4ZFlZa1NKUTRjT0ZEMFY2UlVLajA4UEF3TkRRTURBNHQrbGt5aFVQVHExYXR1M2JvclY2N1UydUg4K2ZQWHIxOS8xOHMyYXRTb2ZmdjI3ekdlZjU1WnMyWUZCQVFzV0xDZ1g3OSt1aDRMQU9EUFJWb05BQUNBdnk4akF6T3hrWlAvMTAxYTNMMTd0NE9EUTUwNmRlU1dYYnQyTlduUzVQYnQyM0pMVGs2T0pFazNiOTQwTmphV0cwdVdMQ21pdDBxVktqazZPdTdaczhmSnlhbHg0OGJ2TjR6dnYvLysyYk5udzRjUEYxRjEzNzU5bzZLaUN1cGNzMmJOdzRjUGkyMERBNE5hdFdxdFc3Y3VMUzF0MWFwVnBxYW1raVJsWjJkTGtpU0gxKzg5cEc3ZHVoMDRjS0FvYWJWV3VibTVraVRwNmVuZHZYdTNiOSsrelpzMzkvSHhLVm15NUllTTZoTzFldlZxZlgxOU9hdmR1SEZqSVRQZkowK2ViRzV1THJZclZxellybDI3SFR0MjFLaFJZOENBQVpJa0RSOCtQQ2dveU5mWHQzWHIxbFdyVmhYUFN6dzlQYTJ0cmQ4NmY3a1FrWkdSdzRjUDc5V3JsN3U3dTJwN1Nrckt1WFBudW5idGFtbHA2ZXpzZlBYcTFZS3VVS0pFQ1d0cmEzbmtxb1lQSDM3bzBLSDkrL2VycGRWWldWbnA2ZWtsU3BRd01ERFFlczFuejU3VnFWTkhNLzVXZGZUbzBhTkhqeGJoSmY3UDVjdVgvL2pqRHk4dkw2MUgwOUxTRWhNVDFSckxsU3NudnpSVFU5TnZ2dmxtN2RxMUJ3OGU3Tk9uajlicjc5aXg0NTJHSkVuU29FR0RDaytyWTJOajE2eFpjL255NVpTVWxBb1ZLamc1T1kwWk0wYjFqNUltQndlSDlQUjB0Y2J4NDhlN3VMaTg2L0ErbHVqbzZHN2R1clZwMDJiRGhnMUZQMnZac21WNzkrN2R0R25UNTU5Ly9tZU9EZ0R3VnlPdEJnQUF3TitYbVZGcHNaR1I4MEVsTE41SlFFQkFkSFQwOTk5L0wzYVRrcElXTGx6NC9mZmZyMTI3VnU0anFpNzgrdXV2cWxGZHpabzE1ZWh0OXV6WjkrL2ZmLzc4K2Z1TllmUG16Y2VPSFd2VXFKR3JxNnRvNmRDaFEvMzY5UXZxWDZaTUdkVmRGeGVYM056Y2pSczNqaGd4NHFlZmZyS3dzTWpLeWhLWldsSHVIaG9hT25ic1dLMkhGQXJGa1NOSDFHWk1TNUprWldWMS92eDVNYk83b0p4UlR2bjE5ZlhyMUtrellzU0lEUnMyOU8zYmQ5MjZkVFZyMWl6S3dQNHhnb09EdzhQRFI0NGNXYmx5WmRGeTRzU0podzhmYXZiTXljbkp6YzBkTjI2Y2F1TzhlZk1pSWlKV3JsenA1T1JrYm01dVlHQXdkKzdjVWFOR1JVZEhpN1RhMDlNelBUMTkyN1p0RlNwVWVMOFJwcWFtdXJpNDJOallUSnMyVGUzUW9VT0hzckt5dnYzMlcvRVVwRUtGQ21QR2pDbFdySmlabVptWm1kbW9VYU82ZHUwNlo4NGNLeXNyUThQLy9mOW1YRnhjY0hDdzZuVmF0R2hSc1dMRlhidDJ5UzJmZi81NWRIUzB1N3Q3WUdCZzdkcTFDeHBiZG5aMmFtcHFJWU1YMzNZMXJxNnVJU0VoOHU3R2pSdGRYVjNsREZvOFIvSDI5bDYwYUpIcVdTWW1KcUdob2NIQndacGg3b1FKRTFUL1FSa2FHbHBhV3NiRXhLaEdydnI2K3FOSGo1WWthZWJNbVZyajRJQ0FnUG56NXk5WnNxUkRodzZhUnd0L3ZQVDc3NzhQR1RJa0l5T2phdFdxVmFwVWlZaUk4UFB6dTNidDJxWk5tMVRmZVZVNU9UbnA2ZW1tcHFacVA5ZjRrSjljZkxpOWUvZEtrdFMvZi85M09tdlNwRW5pY3psOCtQQy84NGtYQVB4VGtWWURBQURnNzh2VXdGcFAwbGRLK1ptNXI5S3lFeTJNeS80Rk4vMzY2NjgzYk5nZ2wxa0lDZ295TVRGeGNuSVM4MWlGOVBSMEJ3ZUhxVk9ucWxVQ2VmRGd3ZG16WjhWMjM3NTlIejE2dEdIRGhvNGRPNjVZc2VLWFgzNVJ1OUZubjMwbWI5ZXNXZlA0OGVOaSs4Q0JBMHVXTEtsUW9jS2FOV3ZrYVpJRnhjY0ZtVEZqUms1T1RrcEtTckZpeFVScFk1RXBGMzdXNjlldnJheXM4dkx5TWpNek8zYnNXUFFLSkdabVpwSWtUWjgrUFRzNzI4L1ByNkJ1b295eW9hR2hucDZlcTZ0cnBVcVY1cytmLytEQmczOWJXcjE2OWVveVpjcE1tREJCYnBHbnhxdVpOMi9lbmoxN1RFeE14SU1UK1Z2VW9rVUxFeE1UMVJuRVk4YU1lZm55NVo0OWUwVHNhMmhvR0IwZEhSMGRMUjVtdkd0QkNWOWYzMGVQSHUzYnQwL3RDVWR1YnU3MjdkdnIxNi9mdEdsVDBXSmpZek53NEVDNWc1bVpXYkZpeFd4c2JOUXVHQk1UVTlBWDQ4MmJOMklpOXJoeDQwcVVLUEhXc1VWRlJXM2V2TG1RRHZIeDhWcnZZbU5qMDZ0WHI1Y3ZYMjdjdURFbkoyZlVxRkZpbHZFdnYveHk0OGFORVNOR2xDMWJOam82K3NDQkE4T0dEU3RmdnJ6NHJrcVM1T2pvNk8vdkwwbVNoNGVIdGJYMTlPblRKVW02ZHUzYXVuWHJ4TVh6OC9Qejh2S01qSXpVQ3JzYkdocUt0TnJZMk5qSXlPamd3WU5kdW5TeHNMQ1FPNGc4MnRqWVdIVUcrcjE3OTI3ZnZ0MjNiOTlDWG1OdWJ1NzA2ZE16TWpMYzNkMkhEUnNtSnRRN096dGZ1WExsd0lFRHFuK3MxTjRFTWIxNjY5YXRoVno4cjZSUUtJNGVQVnF1WExuV3JWdS8wNGttSmlhTEZpM3EwYVBIMHFWTGYvamhoejl0Z0FDQXZ4cHBOUUFBQVA2KzlQVDBTcHZWZlpFUktVblN3K1F6RGNvTS9ndHUycUZEQjI5djcwdVhMb25kM2J0MzkralJ3OXpjZk4yNmRXby9WRiswYU5IU3BVdmwzZDI3ZHo5OCtORFgxMWZ0Z21MK2JObXlaZVhKbGY3Ky9na0pDU0x6RXJzS2hVSnM3OXExNjRjZmZyQ3hzZG02ZFd1cFVxVWlJaUxlcWV4R2RuYTJtTDhzU2RLVUtWT1VTcVc0OHF0WHI4ek56WE55Y3VTanFnd05EVTFNVE02ZVBUdGx5aFE1Tk8vVHAwL2J0bTJMZm10UkMyWFhybDIzYjk5dTJMQ2gxZzdpN25JRTM3ZHYzOWF0VzZ0TkRQL0hDd2dJQ0E4UDkvWDFGYW1sVXFrY01XSkVnd1lONUhuMHFzUTdKakxOK1BqNGdpcWhhL1hiYjcrSmpTKysrT0tkMHVyRXhNUURCdzYwYk5uUzN0NWU3ZER4NDhlZlBuM3E1dVpXMExsbVptWmFwemEzYTljdU5EUjB3NFlOSFRwMHFGR2podHdlRmhZMlpNaVFZY09HaVhvamh3NGRldXZ3N08zdEowNmNXRWlIUTRjT2FVMy9xMVNwTW16WXNQdjM3Mi9jdUZGOC9jUUFmSHg4bkp5Y1pzMmFKWExuaHc4ZmhvU0ViTisrWFo2eGEyVmwxYVJKazZTa3BMaTR1TUdEQnpkcDBrU1NwQ1pObXNoejNxZE9uWHJod29WRGh3NVZyMTY5b0ZHRmhvWjZlSGljT1hObTdkcTErdnI2QlhWVEtCVFRwMCtQam82MnRiVnQwYUpGUWQxT25Ub1ZHeHY3eFJkZmlLaGFGQ0J5ZFhWMWMzUGJzMmRQUVdtMVdOanpyVSt0L2tvblRweElTVWtaT25Sb0liL0pLRWlkT25YYXRXdDMrUERoOGVQSDI5cmEvamtEQkFEODFVaXJBUUFBOExkV3RXUmJrVmJIdkQ1bGErbG9YYXhHRVU3NklCVXJWaHcwYUpBSWROTFMwajc3N0RNeGdicDkrL1p5M1liczdPelpzMmM3T1RsOStlV1g4b2tWS2xTb1c3ZHU1ODZkNVphcFU2ZGV2bnk1VWFOR1FVRkJscGFXdlh2M0Z1MFhMbHhJVDA5WDNZMkppWkVrNmVUSmt3c1dMQ2hidHV6V3JWdXJWcTE2OU9oUlVVQmcvUGp4UlJ5OHQ3ZTMydXhPVlE0T0RscmJCd3dZNE9YbFpXOXZyMVFxOSs3ZCs5VlhYeFh4ZG1wR2pCaXhlL2Z1OWV2WHkxVlRRa0pDNU14VUZLaVZKQ2t3TVBEbXpadXFKN1p1M1ZxZXEvdlBscENRc0hEaHd0YXRXMy96elRlaTVjaVJJNWN2WHk2bzltNXVicTZlbnA1cVlRZDNkL2Z1M2JzWC9ZNkZUOUhWYXNlT0hkbloyWnExb2JPeXNsYXNXQ0ZKVWlHUE1jek56YldtMWVLMUJ3WUdybGl4b2tlUEhwTW5UN2ExdFUxTVRIUnpjNnRVcWRMVXFWT0xQcnlMRnkrcWZYL1VaR1JrRkRINnZIcjE2dGl4WTZ0WHIvNzk5OS9mdkhuVDNkMTk4ZUxGUGo0K0F3WU1jSFoyM3JCaGcyb0dldkxrU2FWUzJhNWRPN1dMYk5pdzRlVEprMTVlWGlLcVRraEljSE56bXpsenB0cHpKa2RIeDhHREIvdjcreTlmdmx4K1VxWEp4OGNuT2pwNjZOQ2hoVVRWa2lTSjMzQ29mUk02ZCs0OFo4NmNxS2lvcEtRa2EydHJ6Yk5ldjM3OTFyUjY4K2JOUzVZc0dUNTgrTWlSSTVjc1dSSWNISnlibTl1eVpVdDNkL2R5NWNyRng4Y3ZXN2JzeXBVckdSa1pkbloyMDZkUEY5bTlUS0ZRaUVKR1Q1NDhzYlMwN05TcGs2dXJhNDhlUFo0K2ZmckxMNytJU2pXcTl1M2JwNit2THdyTHlJS0NnbmJzMkJFVkZhV3ZyKy9nNERCejVzeUNSanQ2OU9oejU4NXQzNzU5enB3NWhid29BTUFuaExRYUFBQUFmMnUybGw5RUdkdW1ac2RMa2pMczZjcVdsZHdzall0YW51Szl5VVdyTFN3c3hGenBseTlmdm43OXVuVHAvOWJSRmhPV3pjM041UmJ4Ky8xR2pSckpFNGV2WExseTVzd1pFZkVVOGI2T2pvNE9EZzYrdnI3bHk1ZFBUazcyOXZZMk56ZnYxcTFiMFVmZXJGa3p6WksxeWNuSlI0OGVyVm16cG1iKzlmcjE2OERBUUhGS3FWS2xXclJvRVJnWTJMSmxTM0hVeDhkSEZFQjRxMzM3OW4zMjJXZTJ0clpmZmZYVitmUG5uejU5S3RwdjNMZ2g1ckdxQ2dvS1VtdXhzckw2bDZUVm5wNmVTcVZTWHMwdkl5TkRmTndGVlhySnpzNFdaVUJrWm1abVdvUElnaFF5amJjZzU4K2Z0N1MwMVB4RXRtL2ZMbit5QlRFM04wOUxTOU42cUZ5NWNrZU9IUG41NTU5WHJseDU3Tml4ZnYzNmhZYUdabVptN3Q2OVcxU1NLVVJzYkt3b0krUHQ3VjNFVnlHZUFFbVNWTFZxVmEzaDlZRURCN3k4dkVxVktyVjI3Vm9qSTZPVWxKU0hEeCttcHFaKzl0bG42OWV2SHo1OGVNK2VQVDA4UEhyMDZLR25weWUrNUMxYnRsUXJqN056NTA1ZlgxOTNkM2Q1T25PSkVpVmV2WG8xZWZMa1E0Y09xWDFTczJmUGpvaUkrT21ubit6dDdiWE9kZzhJQ05pMWExZmp4bzNGUk85QzNMbHpSNUlrdFI4eG1KcWFWcTllL2Y3OSt6RXhNVnEvSktJU1NGSG1WcWVrcFBUdjM5L1EwTEJ5NWNwUlVWRW5UNTZNaW9yYXVISGp3SUVEOC9QenExV3JGaDBkTGNxbkhEbHlwRnExYXVLc2pJeU00Y09IaDRlSEd4b2ExcXRYTHlzcmEvLysvWkdSa2FJc3VLWjc5KzZGaDRlM2JkdFcxRjBSbGl4WklpcTkxS3haMDhMQzR0cTFhNE1HRFZKZDlsWlZvMGFOckt5c0xsNjhTRm9OQVA4WXBOVUFBQUQ0dTJ0U1lkejUyTG1TSkNseWt5L0VlalVzTzdoUzhaYjZlb1d0UC9iZVVsTlQ1WG1qcWFtcFBqNCtZakxwdEduVDVzK2ZyOVo1NTg2ZE8zZnVWRzM1N2JmZlJNWGVsSlFVRHc4UE96dTdJVU9HaUVNWkdSbS8vdnFyMkg3NThtVm1acWJxcnRnb1diTGs3dDI3UlRUbTZlbVpsSlQwNDQ4L1ZxcFVTUTQzQzJGZ1lPRHA2ZG1sUzVjdVhicW9IVHAyN05qUm8wZDc5T2loT1ZzMklpSWlNREJRWHN5dGZmdjJ3Y0hCdi8vK3U5aDFjSEFRRWFIc3paczNodzRkYXRteXBkb2llSExOaEw1OSs0YUVoTnk5ZTFmc1RwZ3dRYlU2ODRvVks5YXRXemR6NXN4Um8wYTk5Ulg5OC96ODg4L0J3Y0hkdTNlL2RldFdhR2lvUXFFSUN3dExURXowOC9NVDVjVTE1ZVhseWM4L1pERXhNWnBsMERWWlcxc1hWQkdpRUltSmlURXhNUjA2ZEZCTGVPUGk0bFFYR3BXOWZQbFNkYVhFdExTMGxKUVUxUlpSWFVjOHN6RXdNQmd3WUVDM2J0Mm1UcDBxSG9SMDdkcFZOYWtzeU5DaFExTlNVdDcxdFFqbno1L1h6R2ZuejU4ZkdSbFpwMDZkdkx3ODFSVU9SNDRjS1RiYXRtMzcrUEhqV2JObXZYNzlldmp3NGIvOTlsdFVWTlNrU1pQQ3c4UEZjNnp5NWN2LytPT1BCdzRjNk5DaFErWEtsVStlUEtsUUtESXpNN095c3VyV3JSc1lHT2pxNnJwbHl4YlZwd1hHeHNaTGx5N3QzcjM3bkRsempoNDlXcmJzL3luRUh4SVM0dUhoWVd0cnUyclZxb0tXU1pROWZ2eFlraVROdDY1OCtmTDM3OTkvOGVLRjFyTkVKUkEvUHo4L1B6OVRVOU5LbFNxMWJkdDIrUERobXRIMm9VT0hoZzhmN3VibXBxZW45OGNmZnd3YU5DZzJOclovLy82MWF0VmF2MzY5bVpuWm16ZHZSbzBhZGZ2MjdkMjdkOHRWL3Bjdlh4NGVIbDZyVmkxNVducDBkUFNFQ1JNS1dtOVdySytvK2kyOWNPSEM1czJiemN6TTFxeFpJNTZ1SlNjbno1bzE2OEtGQzFxdm9LZW41K2pvR0JRVUZCOGZUekVRQVBobklLMEdBQURBMzEwSmt5cDFTdldNZWhVZ1NWS2VNdXRtd3BhSTUzdEttOVVwWm1odFltQlowRmxWUzdZek5TejVydmN5TlRVVmt6Y2ZQSGl3WXNXSzd0MjdpN0lZclZxMTZ0bXo1MXRQRjFORWxVcmwzTGx6NCtQalY2eFlJVWQrVDU4K0ZldXR5VlIzNVdVR1JWUzlmZnYyMDZkUGQrellzVStmUGdVdHdaZVZsWldmbnkrbm5JYUdocDZlbmxwSGRlM2FOVkh0Vit0RnhIcGxZcmRyMTY0dFc3Wjg4dVNKR0VuNzl1M1Zab0RHeE1RY09uU29TNWN1L2ZyMTAzcXZObTNhbkQ5LzN0cmFXck4rdDNnVEpFbTZmUG55UjArclgyVGN2dmxzeXp1ZG9zaE5sWlJLU1pKaWs4OGxLeDRXL1VSVFE2dXFKZCt0b3JjZ1pyWWVQWHIwNk5HalJrWkdCZ1lHQ29XaVE0Y09uVHAxS3VpVTdPeHMrVmxDL2ZyMWI5MjZaV1JrZE9yVXFaVXJWNXFZbUJSZS9yaEdqUm9EQmd5UUM1RVhrWGpTWUdkbnA5cW9WQ3JGclBBQkF3YUloRkVXSHgrL1lNRUN0WXVvdFZTdlhsMytoY0dUSjArV0xsMzYyMisvMWF0WHIzVHAwa0ZCUWRldVhYTnhjZW5kdTNjaEwwZCt0Sk9ZbUtoVUtvdnlRc3FVS1ZQSUJiLzY2cXRLbFNvdFdyVG83dDI3WWczU2UvZnUrZm41VFowNnRWYXRXbUpHZHNXS0ZUZHMyREJ3NEVDbFVpbWVXcTFldlhyMTZ0WGlaeEEvL3ZpaitJZDU1c3laTTJmT2lNdWFtcHFhbVptWm1KalkydHBldVhKbDdkcTFreVpOVXIxdmxTcFZac3lZOGNNUFB4dzllbFQxTDRCU3FWeTZkS21GaGNYR2pSdFZmN0doVlZaV2xpaG9ycnBnb3lEK0lHUmtaR2c5VWFsVTJ0blptWnFhNXVUa3hNZkhpM1U0RHg4K3ZHUEhEcldLMnpZMk5pNHVMdUxQVWZYcTFmdjE2N2RodzRiWHIxOS8vLzMzNHE5Y2lSSWxSb3dZNGVMaWN2djJiWEZLYW1ycS92Mzd4YWN2QjhlMWF0WHk5dlllUEZqTGtnT1ptWm1CZ1lIbHlwVlRMVDBrZm9veFpzd1krWWNnSlV1V1hMcDBhYWRPblpLU2tyUytxTHAxNndZRkJZbEszNFcvYndDQVR3SnBOUUFBQUQ0QmRVcjMwdGMzdXZ2aWtGTEtreVFwTno4eklhMnd3cldTSkpXemFQUWVhYldSa1ZISGpoMUZvaXBKMG1lZmZTWjJ4Y1JZMVRVVjFaUXBVeVl3TUZCcysvajRuRHg1VWx4azgrYk55NVl0a3lTcFdyVnE4a1JzVDAvUGh3OGZ5a1UyUEQwOVJVQXNuRDE3ZHRHaVJTSTdGaTFpT3FlYTc3NzdMaVFrUk9zaFZmbjUrYWRQbjdhMHRHelVxTkdEQnc4Q0F3T25UcDBxcDNqWjJkbXF5eDZXTEZteVpNbVNEeDQ4RU5OZ2kveTIvWStob2FHMXRiVlNxY3pKeWRHY0gzcnYzajFSTERnbEphVjQ4ZUx2Y2YyQ0pHWEVaT1JxRDdNS282Y25TVkpDV25oQytxMmluMVRTdE5yN3BkWDkrL2R2Mzc2OWxaV1ZoWVdGZ1lIQmtDRkRvcUtpL3ZPZi94UnlTbloydHZ6cDZPbnBtWnFheW9kV3IxNHR4M3luVHAyNmMrZk9sQ2xUNUUrMmQrL2U0bEdFNXRUc3dvbE1VRzJ5YlhaMjlwMDdkK2JPbmF0WjVhTkJnd2JidDIrWGQzLzQ0WWRUcDA3SjRiSWc0dEhnNE9DalI0K0tnc3ZqeDQrZk1HR0NzYkh4aVJNbkZpNWM2T0hoc1hQbnpzTGZDcUZ6NTg2NXVibXFYNjJzckN5bFVxbjZ6dVRuNTJkbFpWMjVjcVdRa2lsdDJyUVJxNTdLeGR6TnpjMGxTV3JjdUhHelpzM2ticUxQL3YzN0l5SWlKRWxhdFdxVmc0UERva1dMWHI1OGFXdHJ1M1BuemtlUEhwVXZYNzVLbFNyWjJkbUdob2EydHJZS2hlTFJvMGNWSzFaY3VuU3AxZ29uenM3T0ZTdFdWS3Y5cmFlbnQyblRwcWRQbjZvdVFWa1F1YkNHWmh3djh1V0NZdnErZmZ1cTFqRVBDd3ViUDM5K2RIVDByRm16ZnY3NVo5V2VUWm8wVVMxQkkwWlZvMFlOMWVHSkFpQ2lGcllrU1RkdjNsUW9GTFZyMTI3VXFKSGFwY3pOemRQVDA5VUdjK0xFaWRUVTFHSERoc21qemNqSXVISGpoaVJKQXdjT1ZPMXBhV25wNE9BZ1B4SlFJejVsOGNnQkFQQVBRRm9OQUFDQVQ0SmViV3VuOGhZT01VbS9QRTY1a3FmVXZvemIvemxCNzUzTDljb1VDb1dJbmk5Y3VQRDA2Vk0zTnpjUmlpVW5KM3Q2ZXFyVkVSYWxObUpqWThYMjh1WExOMi9lTE5LWnNtWExMbCsrM05qWVdLbFVHaGdZaUNJaFlpNnp2cjYrNnE1OHFVdVhMcm02dXVibjU3LzM0TlZjdW5UcDVjdVgzYnQzRjNOeTE2OWYvK1RKazhXTEY0dThUNlRWY3RLWGxaVzFkZXZXOWV2WHl5bm5nd2NQZXZYcTVlWGxKYThKK1ZicDZlbXpaczJLaTR0VEt6V2JscFlXSFIxdGIyOGZIaDUrOXV6WlhyMTZmYXpYK0ttd3RMUzB0UHp2cndHMmJkdDI5ZXBWc2FobUlhZms1T1JvZnQ4MEhUNTgrT3JWcXlKYS9VQmFGK0l6TVRGWnVIQmhseTVkdG0zYnB0WmZYMTlmNUx4Q3BVcVYwdExTbEVxbDJyVGZXYk5taVpvek5XdlcvUGJiYjhYS3BTTHhuRFZyMXRXclZ3OGNPRkRFci8yTUdUT0dEUnNtNzA2WU1DRTFOVlcxSnMvcDA2ZlZaalJyZGViTUdkV0tHWC84OFlja1NlZk9uUk1iUXNXS0ZWdTFhclZtelJwSFI4ZVFrSkNTSlV2YTJOakkvMTRhTjI0OGR1eFlaMmRuUjBmSGhRc1hYcjU4K2ZqeDQxRlJVZjM3OTkrM2I1OGM4aW1RUGdBQUlBQkpSRUZVdnF1dE5TcGN2MzVkZm41ejdOaXh5TWhJMFg3aXhBblZibDkrK2FXam82UGF1Zkl2S2hRS2hXcE1MeVlzeXoveWVLc3Z2dmhpMDZaTkhUcDB1SDM3ZG14c3JPb1NpR1hLbEZIdEtaNHRxWDFYeGEzRkxHKzVPRW1WS2xVMGIxU2lSQW5OdEZwemZjWDQrUGo4L0h6eHpFeXRzMmFMVEtUVmNtZ09BUGpVa1ZZREFBRGdrMkZwYkd0ZmJrU0Rzb05mWlVabjViN0p5a3ZKemNzc3FQTjdUS3lXQlFVRmxTcFZTcWxVS2hRS1VVUlZEcis2ZCs5ZW9rUUp0ZjUzNzk0VmFmV1pNMmZXcjEvZnFWT24yclZycjE2OXVtdlhyZ2tKQ1NkUG5pemlzbmluVDUrZU5tMWE4ZUxGbloyZE4yM2E5TjdqVjdWMTYxWkpra1RoamdrVEpxU2twR3pkdWpVM045ZlgxOWZBd0VCRVNDTDh1bjM3OXBRcFU1NDlleWJpVWZFeTgvUHpzN096MVJaSk8zbnlwR3FpWjI5dkx4Zkxqb3VMbXpoeFluUjB0T2JVN09EZzRMeTh2SkVqUjY1Y3VYTHYzcjBmTjYyMk5xdGg5dVlkMWg2VUpFbVJsNXF2ekpFa3FaeUZmVW5UYWtVLzBkVHc3WXZVRlM0Mk5uYjU4dVd0VzdmdTE2L2Y1Y3VYNCtMaTFDYVR5alJYV2RUcWp6LytVSTBhUDRRb1BDSkhrRExOZXVoYWlXb01zYkd4OWV2WFYyMmZNbVZLdlhyMXVuZnYvdU9QUDY1ZXZWcE9xM2Z0MnZYTEw3OWN1M1p0M0xoeHRyYTJJdkVzbksrdnJ5akhJV1JrWkNpVnlpWk5tc2d0bW9QWHl0L2YvK2JOLy9NVGpXTEZpdTNidDArMXBXM2J0cTFhdFpvNGNXS3RXclcwRmdGWExkVlNFSzFyamFvcWFOYXd5SjAxMDJwOWZYMXJhK3VrcEtURXhFUzFkRGd4TVZFOE15aDhTTEp5NWNyWjJkbmR1blhyMGFOSHFsOGhNVWRiamRaR21aakxyelVvMTF4bE1Tb3E2dGF0VyszYnQxZGRoRlpjUVMxL0wrZ0tNaEhRRjFUNUhRRHd5U0d0QmdBQXdDZkdRTStrakZuOUluUjhUN201dVQvOTlOT2dRWVA4L1B5NmRPblNva1dMbFN0WFZxaFFRUnh0M2JxMTVpazVPVG1sU3BXU0pLbGh3NFlkT25UdzlmV1Z3Nm54NDhjUEhUclUzZDM5M3IxN0d6WnNFSTEvL1BISG16ZHZWSGZGUmw1ZVhxbFNwYlp2MzM3cjFqc1VwaWhFV0ZqWXBVdVg3T3pzbWpadEtscG16NTZkbXBwNjRNQ0JNbVhLZUhoNGlKWHJSRHlVbFpXVmtwSXlZOGFNckt3c1B6Ky9Rb3JuWHIxNlZmeGdYOGpLeWhKUjVwa3paOXpkM2RQVDA3Mjh2TlRXbjVRazZjaVJJNGFHaGkxYXRIanc0TUhLbFN0djNMZ2hGMkg0Y0RabURUdlZXUEZPcDF4NXNpd3gvWllvY1Y3T29sRVJ6dmc0Y25Oelo4MmFaV3BxdW5EaFFqR1hOakF3c0ZPblR1SXJwRVp6OHF5bXg0OGZ4OGJHTm03YytNQ0JBNm96VmQrUGVMSlNVSTNndDZwWHI1NGtTWGZ1M0ZGTHF5dFhyang4K0hEeGlyVG03MFV2T2p4NTh1UkJnd2JKdTY2dXJxbXBxYXB4OElVTEYxeGRYZDk2SGZFZ1IvYm8wYU1qUjQ3MDZ0V3JZc1dLYWozNzllc24vM2hDVlc1dWJsWldsbWJ4YURXalI0Lys3cnZ2dEI0S0NBaVlQMy8ra2lWTFZGZDZWRlZRSVpmYXRXdUw1VXhWMDJxRlFoRVRFMk5pWWxLVWNpS3FyNktnalBpZGlPZGJxa1dONUZGcHJ2b29xcCtybGI4WEU2Z1RFeE5WQytBSWhUekcwRnE3QmdEdzZTS3RCZ0FBQVA2UC9mdjNQMzM2dEdmUG5uNStmbUkrOHYzNzkrVlVhUDc4K1pxVCtINysrZWVvcUNqeDgzay9Qeisxb3JHaVRrSlNVdEs2ZGV0RWkxZ2dVWFZYTEhIV3NXTkhlM3Y3Y3VYS2ZaUzBPaXNyYS83OCtaSWt6Wnc1VTdWOS92ejVKaVltUTRjT0ZkVTU1R21KRFJzMi9PV1hYMnhzYkdiT25HbG1abFpJV2oxMzdsek5WUmJEd3NJbVRweG9hV201YWRPbUZpMWFxS1hWc2JHeEZ5NWM2TkdqaDRXRnhiZmZmcnRodzRhbFM1ZnUzcjM3dzEvbUoyZlpzbVhoNGVGcjE2NFZwV0RHakJsejhPREJMVnUycUgxTWdrS2hlR3VCN3kxYnRvZ3FDblBuenYzd3RGcVVnQkJUZE4rVlVxbXNVYU5HeVpJbHIxNjlLbjlEMUpMSGx5OWZGbExWb1NoMjc5NTkrdlJwZVRjMk5qWTNOMWRFNFlKWXpWSlRYbDVlZW5xNlFxRVF1L241K1dKYXJoQVRFN042OWVxR0RSdktWVkQwOWZVTG43RXJhaVcvZFZGRUl5T2pndVpmaTNaalkyUFZhaXBGMGJwMTY1Q1FrTURBUU5VNTcyZk9uTW5PenU3UW9VUFJvK2RIang3ZHZYdlh3TUJBclc3UGUyalFvSUdvWHExV1ZDUXdNRkJ0WWN5TWpJekF3TUR5NWN1cnJxOG9ubGlJT2VQSGp4OVgvZTNGdzRjUEMvbVRtSkNRb0ZtNkJBRHc2U0t0QmdBQUFQNG5NelBUejg5dndJQUJxdVUrZkh4OGpJeU1kdTNhSlVvUGEvN1VYVFdLMHJxK1dlM2F0WXNYTC83RER6K0kzU2xUcHR5L2YxK3N4Q2lXeXhPQmk0R0JnZXJ2NGorUXQ3ZDNkSFMwbUI2dTJtNWdZQ0JYMUJWcHRTaW1iR0ppSXZMVHNMQ3d1blhydnV2dG1qWnRPbkRnUUdkbjU1bzFhMm9lOWZIeEVaTk1SYTQwYU5DZ0xWdTI3TisvWHpQMS9tYzdlL2JzbGkxYnZ2dnV1L2J0MjR1Vzh1WEx0Mm5UWnZmdTNhTkdqVktyRmkyK2tJVUhwcGN1WGRxN2QyK2RPblhxMUtsejlPaFJ6UTVuenB6NTVaZGZKazZjV01SU0lRMGJOalEyTnI1NjllcTd2Q3dwS3l0cjkrN2QxNjlmWDcxNmRkdTJiYytlUFN2UENuZHljaG82ZE9qZ3dZTkZYaHdURTlPOGVmT0NybU5vYUZpc1dMR0NGZ2tVdnZ6eXkzYnQyc203NjlldlQwOVBIejkrdk54eTY5WXQrVkdRcWpObnpxaE81My93NElHVGs1TmFuekZqeHNqYmxTdFhWbzNGTlQxOCtGQ1NwRUxlMkczYnRqVnAwa1J0bXZsSDBhdFhyelZyMXB3NWN5WWdJS0JuejU2aUNJL3F2ekx4aEd6cDBxVjJkblp5M1pVOWUvWTBiOTVjSHZEdDI3ZmQzZDN6OC9QNzkrLy80YXVlMXE1ZFcxU2w5L1QwWEwxNnRYZ21FUjRldm16Wk1nTURnN3k4UExubjhlUEgwOUxTUm80Y3FmWkI2K25wOWU3ZGU5T21UYjYrdnZYcTFhdGR1N1lrU1M5ZXZIQnpjeXVrQ0VsWVdKaXBxZW1mOFNZREFIU0N0Qm9BQUFENG4vajQrS3lzckxGang2bzJxb2JSNDhhTjAzcGk0V3ZsRmI3bVcxRldoSHRYUC8zMDA1NDllOHFWSytmbDVWVklOMUhmUUhWeWFFUkVSRUpDUW84ZVBkNzFqbnA2ZXZQbXpkTjY2T1RKazJmT25PbmV2YnNjWkk4Wk0rYlFvVVBlM3Q0Tkd6Yjg4RW1kbjRvWEwxNjR1N3NiR0Joa1pHU01IejgrTVRFeE1USHgxYXRYWXVicDl1M2IxWlpKek0vUGYvMzZ0ZWFzMjVZdFd3WUVCRlNxVk9udzRjUHo1czB6TWpKYXVIQ2gybVQyWmN1V2ljcytmdno0Nk5HalgzLzlkUkhUYWxOVFV3Y0hoOURRME9UazVMZE9nczdQejlmVDB6dHk1TWlLRlN1ZVBuMHE1dm4yN3QzNzhPSERCdzhlSER4NGNINSsvdVBIaitYSnpzSEJ3YW1wcWZiMjlnVmRzSHYzN3QyN2Q5ZDY2Tm16WjNsNWViNit2cVZMbDFZdCsyQm1acVpVS212VnFpVzNsQzlmdmw2OWVxbXBxWm1abWFvRlJ1enQ3VWVOR3ZYczJUTlJnNlZDaFFxcTlhL3YzYnZuNStjM2RlcFUrVkthNy95elo4OWlZbUxFTXg1SmtrSkRReTBzTEVTb3F0V0pFeWNpSXlORmlQeHhXVmxaTFZpd1lOcTBhYk5temRxNGNXT0pFaVZ1Mzc2ZGs1UGo0dUlpdjczNzl1MDdlUERnd1lNSHUzWHJKajdLTTJmT3pKczNyM3IxNmpZMk5zK2VQWHYwNkpFa1NjMmFOWE4zZC84b28xcXdZTUhnd1lPdlhyM2FwazJiQmcwYXBLU2tSRVZGalJneDR1VEprMCtmUHBXejZYMzc5aGtZR1BUcDAwZnpDaE1tVEFnT0RyNTM3MTZQSGozcTFhdG5iR3o4KysrLzE2MWJ0M1BuenNlT0hkUHNuNXljL1B2dnY3ZG8wYUlvNWQwQkFKOEUwbW9BQUFEZ2YycldyTGxnd1lKQ1NxQmV1blJKczB6dG9rV0x6cDA3OStlUDduK1VTbVZDUW9MV0thaEtwWExObWpWK2ZuNFdGaGJyMTY4dkpIQzhlL2Z1aFFzWFRFeE1WR2REYjl1MlRaS2tncXJvdm9mbzZHaFBUOCt5WmN0NmVIaklqVlpXVm9zV0xSbzNidHlZTVdPMmJObWlkVHIyUDQraG9XRnFhbXFwVXFYdTM3OWZ2bno1cGsyYmx2bi9mSDE5Zi92dHQ2bFRwNnJPSVEwTEM4dk96dFlzbzJ4bVpwYVFrREJ2M3J6dzhIQkxTMHNmSDUvNjlldnI2K3VMSlRGRjJZMXExZjY3YnFRbytDdnZGa1dQSGoxQ1FrS09IajBxeXNVVUpEczcrOUdqUjIvZXZIRnpjN096cy9QMDlJeU1qTXpPenY3aWl5OWF0V3ExWXNVS1IwZEhFeE9Udkx3OGNmYzNiOTU0ZTN1Ym1KZ1VsRWVyRVk5UzVKOHlEQmt5NU9YTGw1cmRzckt5bEVwbHQyN2ROQThaR2hwZXUzWk5iSnVhbWxwYlczZnMyREV4TVRFbUpxWlVxVklXRmhZZE8zYVVPNHRzdW5IanhzMmFOU3RvU0xObXpSSWJqbzZPeWNuSmUvZnVkWEp5VXF2eUlUNUJNWlU0S1NucGl5KytLTXFMZlE5ZmYvMjF0YlgxdW5YcklpSWluajU5MnJCaHcySERoblhxMUVudTBMeDU4KzNidDlldFcxZWVOOTJyVjYrMHRMU1ltSmlIRHg5YVdGZzBiZHJVeWNucDIyKy8xVndUOWYzVXJsMTcvLzc5SzFhc0NBa0p1WDM3ZHRXcVZSY3NXTkN2WDcrQWdBQkprc1JmenJ0MzcwWkVSSFRvMEVIckV6NXpjL09kTzNldVhidjI1TW1UVVZGUlpjcVVHVHAwNk1TSkV3dDZFaWJLakx6SDB6VUF3TjhXYVRVQUFBRHdmM3p6elRlRkhEVXlNdEtzQ1p1Y25HeG8rS2YvcDNWb2FPaml4WXZOemMzTnpNeWVQSGtTR3h1ckdmSytmUG55UC8vNXo5bXpaeTB0TGRldVhhdFcwR1BJa0NGcGFXa2xTcFF3TVRGNTgrYk43ZHUzOC9MeXhvOGZMdy8rMXExYkowNmNzTE96YTlpd1llZk9uUk1URThYODNBVUxGdno0NDQ4aUNsZmRsWFhzMkZIckJOS0hEeCtPR2pVcUxTM056ODlQTFRkdjI3YnRxRkdqTm0zYU5Ianc0QVVMRnFpbWJQOVVWbFpXRVJFUldyOHFhOWFzS1ZHaXhJQUJBMHFXTEZtOGVIRVRFNU5YcjE1ZHVuUkpraVM1WnNpVEowK3VYYnQyOWVyVnMyZlB2bjc5V3BLa3JsMjd6cGd4UThUWm9xNzY5T25UR3pkdUxGLzJ4WXNYQnc4ZUxGT21UT1hLbFlzK3p1N2R1NjlaczJiejVzMERCZ3dvYUpVLzhZVjg4K2FObFpYVjlPblQrL1RwRXhRVXRHYk5tc2pJeUZXclZubDVlZlh0MjNmQWdBR2ZmZmFaSkVsMTY5Wjk4ZUxGdUhIalltTmo1OHlaSXdyT2FQWGt5Uk5QVDA4TEN3czlQYjJRa0JCSmt1clhyNStmbi8vOCtYTlJpa2VUaDRkSFdscmF5cFVydFI1TlNFZ29YYnEwb2FIaG1qVnJSRXZac21XOXZMeUNnNE92WExtaTJqTW1Ka2FzMEJnWEY2ZmEzcXBWcS9MbHk0dnR4WXNYaStyTTJkblpZOGVPTlRJeW1qSmxpdG9kUlFIbEhUdDJoSVdGUFg3OFdKU2svNU00T2pvNk9qb1dkTlRlM2w2OGg3SnUzYnBwamZWVmpSdzVjdVRJa1dxTmJkdTJ2WGZ2bmxwajFhcFZOUnVyVmF1bTlsbWtwS1FrSlNWWldGaUl2d0Q3OXUyVEpLbC8vLzRGRGFCRWlSTHU3dTVxMDcwWEwxNjhlUEZpdFo3WjJkbWJObTJxWExueVcxOFVBT0FUUWxvTkFBQUF2RE9sVWpseDRrUmpZMk1qSTZPVWxKU0xGeSsyYmR2Mno3NXBtVEpsSWlNanhiYSt2bjdObWpVMXEzek1uRG56OHVYTHRyYTI2OWV2MXl4UVVMcDA2YXRYcjRyRVdWOWYzOWJXZHNDQUFkOTk5NTNjSVNBZ0lEOC9mOXEwYWZJMHpDS09UV3N4aE56YzNKRWpSeVlrSkhoN2Uyc3RWVHhqeG96YzNOeHQyN1k5ZmZxMGlEZjYxQlgwVkVNVVkxRW9GQmN1WEJBdGVucDZOV3JVR0QxNnRGellZY3VXTGY3Ky91S2JNR0xFaUQ1OStxZytybkIyZHI1ejU4NmxTNWRPblRvbE40cUo4N05uenk2OEVyVG1JS2RObXpaOStuUi9mMy9WMVF2VnRHclZ5c1BEbzFPblRxTFkramZmZkhQdTNMbGp4NDZ0VzdmT3hjVmx6NTQ5WGw1ZTE2OWY3OU9uVDlXcVZTTWpJeDg5ZWpSMDZGRFY3NXVtTW1YSzNMeDVVeXlFV0taTW1YSGp4dG5aMmIxNDhhSjE2OWFGajdtUURpZE9uS2hSbzRaYTQ5NjllOFhEQUZYRmloWGJzMmVQV3VPcVZhdktseTl2Ym03ZXVYUG5ldlhxaVVzTkhEZ3dNVEZ4MjdadG1yL0RLRisrdkxPejg4OC8vM3o2OUdsSFI4Zk9uVHNYUHZKL3ZNT0hENHU2OXZyNitoa1pHVWVQSHJXMXRmM3l5eTgvL01yKy92NEpDUW0rdnI0ZmEyNDRBT0R2Z0xRYUFBQUFlR2Q2ZW5wR1JrYlIwZEZpMGNMT25UdTd1Ym45MlRldFZxMWFWRlNVVXFsVUtwWDYrdnBhbHgzejl2Yis2YWVmcGsyYkpoWk9WTE44K2ZMbHk1Zm41T1RrNXVZYUdSbHBKcWZ1N3U3VnExZi82cXV2Q3FuUVhYU0dob2F6WnMxS1NrcnEzYnUzMWc1NmVucnU3dTdObXpkdjA2Yk5COTdybitISWtTTktwVEk3T3pzL1A5L0V4RVF0WWg0L2Zuemx5cFVkSFIwLysrd3p6VS9md3NKaTFhcFZIMnNrM2JwMXUzejVzcSt2YjdObXplenM3QXJxcGxZcVpQNzgrUzlldkJDTlZhcFUyYkpsaTN5b1hyMTZnWUdCbW91SUxseTRVRlNSRm95TmpXL2R1cVhXeDhiR1JuTU83d2VTcDFvWGtZMk5qZXJiNitQalkyWm1waHBWcXhhNm1UdDM3dHk1Y3ovU1NEOGxodzhmcmxhdG12eDhSYWxVSGp0MnpOZlhWNUtrRVNOR2lNSWQ2ZW5wbzBlUGZxZkhKMXJkdVhQSDE5ZTNUNTgraGY4YUJnRHd5ZEVURXlzQUFNQy9YTkNEeVZsNWJ5Uko2bEpqbGFuaFc1YlZBb0IvZ0N0UGxpV20zNUlreWRGMldqbUxScm9lenQrT1FxRll2MzU5eFlvVnYvMzIyNktmcFZRcXRUNUh3Yi9CakJrekFnTURyYTJ0eGF6L0J3OGVKQ1VsaWQ5OGpCbzE2dVBlNitlZmY0NlBqeDgzYnB4bWFTWUF3Q2VOdWRVQUFBQUFBSFdtcHFZdUxpN3ZlaFpSOWIvWmlCRWp6TXpNcmw2OUdoa1ptWk9UVTdwMGFTY25KMmRuWjNtMjlVZlV0Mi9majM1TkFNRGZBV2sxQUFBQUFBRDRVSFoyZHZQbno5ZjFLQUFBbjdZUHJSVUZBQUFBQUFBQUFNQ0hJNjBHQUFBQUFBQUFBT2dlYVRVQUFBQUFBQUFBUVBkSXF3RUFBQUFBQUFBQXVrZGFEUUFBQUFBQUFBRFFQZEpxQUFBQUFBQUFBSUR1a1ZZREFBQUFBQUFBQUhTUHRCb0FBQUFBQUFBQW9IdWsxUUFBQUFBQUFBQUEzU090QmdBQUFBQUFBQURvSG1rMUFBQUFBQUFBQUVEM1NLc0JBQUFBQUFBQUFMcEhXZzBBQUFBQUFBQUEwRDNTYWdBQUFBQUFBQUNBN3BGV0F3QUFBQUFBQUFCMGo3UWFBQUFBQUFBQUFLQjdwTlVBQUFBQUFBQUFBTjBqclFZQUFBQUFBQUFBNkI1cE5RQUFBQUFBQUFCQTkwaXJBUUFBQUFBQUFBQzZSMW9OQUFBQUFBQUFBTkE5MG1vQUFBQUFBQUFBZ082UlZnTUFBQUFBQUFBQWRJKzBHZ0FBQUFBQUFBQ2dlNlRWQUFBQUFBQUFBQURkSTYwR0FBQUFBQUFBQU9nZWFUVUFBQUFBQUFBQVFQZElxd0VBQUFBQUFBQUF1a2RhRFFBQUFBQUFBQURRUGRKcUFBQUFBQUFBQUlEdWtWWURBQUFBQUFBQUFIU1B0Qm9BQUFBQUFBQUFvSHVrMVFBQUFBQUFBQUFBM1NPdEJnQUFBQUFBQUFEb0htazFBQUFBQUFBQUFFRDNTS3NCQUFBQUFBQUFBTHBIV2cwQUFBQUFBQUFBMEQzU2FnQUFBQUFBQUFDQTdwRldBd0FBQUFBQUFBQjBqN1FhQUFBQUFBQUFBS0I3cE5VQUFBQUFBQUFBQU4wanJRWUFBQUFBQUFBQTZCNXBOUUFBQUFBQUFBQkE5MGlyQVFBQUFBQUFBQUM2UjFvTkFBQUFBQUFBQU5BOTBtb0FBQUFBQUFBQWdPNlJWZ01BQUFBQUFBQUFkSSswR2dBQUFBQUFBQUNnZTZUVkFBQUFBQUFBQUFEZEk2MEdBQUFBQUFBQUFPZ2VhVFVBQUFBQUFBQUFRUGRJcXdFQUFBQUFBQUFBdWtkYURRQUFBQUFBQUFEUVBkSnFBQUFBQUFBQUFJRHVrVllEQUFBQXdOK0xRcUh3OC9PTGlJZ292TnV6Wjg5Q1EwT1ZTdVY3M09MMTY5ZHIxNjY5ZS9ldVdudEVSTVRhdFd1VGs1UGY0NXBGRVJjWE4ydldySHYzN24zZ2RYYnYzbjNqeGcyMXh1UEhqNTgvZi82ZHJoTWZIeDhhR3BxYm0vdUI0L2x3Q29YaTExOS9mZlhxVlVFZGxpOWYvdDEzM3hYbFVuRnhjYjE3OTM3WHQrSzl2WDc5ZXMrZVBlSGg0WC9ON1FBQS8yeUd1aDRBQUFBQUFQeGJyRnUzVGw5ZmYrellzV0wzMkxGalVWRlI4bEZEUTBNWEZ4ZXhFUlFVRkJ3Y3ZHL2ZQajA5UGEyWHlzM05kWEZ4dVgzNzl2NzkreHMwYVBDdUkwbEtTbHE1Y21YcDBxWHIxcTJyMm43cjFxMlZLMWQrL2ZYWEpVdVdmUGZYOTNZSER4NE1DQWhvM3J4NUVRUHhDaFVxVktwVVNiTjk1Y3FWenM3T0RnNE9xbzI3ZHUwcVc3WnMyN1p0QzdwYVlHRGc1NTkvWHJseVpibmx5SkVqSzFldURBc0xLMUdpaE54NDZOQ2hsaTFibGkxYnRzZ3Y2eTAwbndvWUdSblZyRmxUdGVYNTgrZWpSNDlldlhwMXg0NGR0VjRrSkNURTFOVDA0Y09IYjk2ODBUeHFhbXBhcDA0ZHNaMlZsUlVaR2ZuNjlXdjVhRVpHUnRHZmFwaWFtaG9ZR0tqZU56VTFWZDQxTkRSVWU0ZVhMRmx5Nk5DaGdRTUgydHZiRi9FV0FBQVVoTFFhQUFBQXdMK1JrWUdaMk1qSnovekxicHFZbUxoMzcxNDdPN3RXclZwSmtuVG16SmxMbHk1VnExWk54TWVKaVlseVdqMW56aHdQRDQ5SGp4NVZxVkpGNjZWV3Jsd1pIaDdlckZtemhJU0VoSVFFdGFOTm16WlZpNXVqb3FKaVltTGszZWZQbjB1UzlQdnZ2NXVibTZ0Mmk0eU1sQ1RwNHNXTFlrT29VYU9HbklSK2lMUzB0SDM3OXBtYW12N3d3dzlGUEdYa3lKSGp4NDgvZlBpd2w1ZVhhbnRtWnViNjllczNiOTZzMnFoUUtQVDE5ZFV5MCtYTGw0dDBOVGs1K2NjZmY4ek96bDY0Y0dHWExsMjAzaTR2TDIvaHdvWCsvdjVkdW5SWnVYTGx1NzlFU2J5SHc0Y1A3OVdybDd1N3UzaXUwTE5uVDdVK0ZTcFVFSE9mNTgyYkZ4Y1h0M1hyMXZ6OC9FS3VxVkFvSWlNang0MGI1K1BqYy9ic1djME9OV3ZXUEg3OGVFR250MmpSSWpPenFOL3pGU3RXZE8zYVZkNzE5dlpXZmFaU3JGZ3gxV25Vb2FHaGh3NGRLbGFzMko0OWU3cDA2ZUxvNktoMnRZU0VoTDU5K3pvNE9MejMrd2tBK0ZjaHJRWUFBQUR3YjJSbVZGcHNaT1lVV0h2aG81c3hZOGI1OCtmZDNOd0NBd05MbHk0dFNWTGp4bzNYcjE4djV2TisvLzMzcDArZm5qbHpwdWljbjUvZm8wY1BzWDM5K25YVjZhNEJBUUUvL2ZTVHlBcERRME0xYitUdjc5K2tTUlBWbG1QSGptM2N1Rkd0Mjc1OSsvYnQyNmQ1K284Ly9xaTZPM3IwNkRwMTZnUUhCeTlkdXZTZFh1KzRjZU5VYzg5dDI3YWxwNmVmT0hGQ2RYWnpVVFJ2M256VnFsV3FMZE9tVFd2YnRtMzM3dDFWR3hjdlhteHRiVDE2OUdqVnhucjE2b21Oa2lWTEhqaHdZTXFVS1ZPblRoMHpab3lycTZ2YXZQWG56NTlQbno0OUxDeXNkKy9lMzMvLy9UdU5VSmFhbXVyaTRtSmpZek50MmpUVjlwRWpSOHB2eGRhdFcyL2V2Q20ycjEyN0ppYVA1K1hsRlhMWmtKQ1FuSnljSmsyYVZLaFFvWExseXRuWjJmNysvaFVxVk9qY3ViUG9VS1pNbWR6YzNLeXNMRE16TTYxWHFGNjl1bVpvcmlZNk9qb3dNRkN6dlUyYk51SUJnNmVuNTVNblQrVDJoSVNFYWRPbTJkalkrUHY3ang0OWVzYU1HZnYyN2JPMXRWVTl0MXk1Y25QbXpIRnhjZG02ZGV2dzRjTUxId0FBQUtUVkFBQUFBUDZOekF6L20xWS96NGlzWGNycHI3bXBoWVdGbDVmWCtQSGpyMSsvTG5KR3RjQzBYcjE2WGw1ZVNxVlNicy9MeXpNd01ORFgvOSthUTVjdVhmTHc4S2hXcmRycTFhdE5UVTFWVDc5NTg2YWJtMXVOR2pWcTFhcWxkdXV4WThjNk96dkx1NDhlUFJveVpNak1tVE83ZGV1bTJ1M1FvVU1yVjY3MDkvZXZXTEdpM0NqbVg2ZW5wOGY5UC9idVBCQ3E5dThmK0xGR1JZaEszWlpLa2hLdHBJWFNRb1ZLaTdRcDdhbG8wVjVLSlNWTFNTaExoSkprcVNpS1Z1MHJrWEpYdHBCbEVJYkIvUDY0dnMvNW5XZUdTY3VkKy9uMmZ2MDFjODZaTStmTW5Cbm1mVDduYzMzNjlGMzcrL1hyVi9wMmJtN3VxVk9uNXM2ZGEybHBXVk5UODgzSFRwZ3c0Y2lSSStSMnQyN2R1blhyeHB3N1lNQ0FvVU9IamhrelpzMmFOVnBhV2l0WHJxUW82dHExYS9MeThtUEdqR2xwblQxNjlBZ05EYlczdDQrTmpWMjRjS0dDZ2dKejdyRmp4MTY5ZXJWLy8vNVpzMlo5MTI0eXVibTU1ZVRra0JKeTV2VHUzYnZURFZzNmQrNU1ibFJWVmIxLy8xNVhWemNyS3lzbko0ZjBJcy9LeWlKekpTUWs2RmoveG8wYklpSWkydHJhcEhnNU1EQ1FvcWhkdTNhTkd6ZXVxYW1KSEI0eE1URU9EZzdOVmw1VEZLV3NyRXhhMEhBNEhERXhNZWFzdExRMFVWRlJEUTJOK1BqNFp0UHFkdTNhS1NnbzFOZlhQM255Wk02Y09XUmlaV1hsNnRXckt5c3JBd0lDVkZSVTNOM2Q1ODJiWjJOakV4b2FTdThnWVdKaWN1WEtGVmRYMXdrVEpqQ1BLd0FBQUg1SXF3RUFBQUFBNEUrazBPRS9KYmNsTlcrcTZ2T2x4SHQ4NnhHL2hxR2hZVXhNakxxNk9za05tVEUweVRUZnZIa2pMQ3k4WmNzV2lxSStmUGl3Wk1tU2t5ZFAwdUYxY25MeXVuWHJPblhxZE9yVUtaNkd6dS9ldlhOeWN1clJvMGRBUUFDekN6TWhKU1VsSlNWRjM2MnVycVlvU2xwYXVsdTNialUxTmNYRnhkMjZkWk9Ra0pDV2xxWW9TbDVlbmljZHBpaksyTmk0cFFZYTM5VFUxTFJ6NTg1MjdkcXRYcjE2K3ZUcGd1dUlDZjVkWURwejVneTVrWldWeGVGd2J0KytUVkVVT1FGQWJoTURCdzZVa1pHcHI2OG5uVStJclZ1M0ZoY1gxOVhWNWVYbFZWWldrb3k0cXFyS3hzYkcyTmhZVlZXVkxoK1dsSlRrQ1Y0Rkt5b3Fpb3lNSERseVpDczdPRDkvL3B6TDVaNDllL2JzMmJOa3lvRURCK2k1MnRyYUVSRVI1RGhKU2twU1VWR1JsSlFrR2JldnIrL28wYVBIalJ0My9mcDFGeGVYaXhjdnRyTFB1Sk9UVTNaMmRrQkFBSDNnTlRRME9EZzRWRlpXdGhSejAxSlRVNzkrL1VyYXFwU1hseTlac2lRakk4UER3MlA0OE9Ia1JNdXhZOGRXclZvMWUvWnNIeDhmbnZNbHExZXZUa3hNOVBYMWRYSnlhczEyQWdEQUh3dHBOUUFBQUFBQS9JazZpSFZSYUsvNXBlWU5SVkZQQ253TVZCeUZoVVJhOGJoZmdFVFZwUFM0dXJvNkppYUdvaWk2Ri9EQWdRTTNiZG8wWThhTVBuMzZrSTRjZElGdGVIajQvdjM3R3hvYWhnNGR5bDhEZSs3Y3VZcUtpdkhqeDBkR1JwSXBjbkp5bHBhV3pXNERxVEpXVlZVbHhkcTJ0cmJCd2NHNnVyb1RKMDdVME5EZ2o2cC8wc21USng4OGVMQnUzVHBtNzJ6QmVCcEtDSEQzN3QxSGp4NDFPK3ZVcVZQRGhnM0x6czRXM0FTRDdyakN3OGpJeU52YnU1V2JRVkZVY0hCd2ZYMzk4dVhMK1djVkZCUzhmdjJhM0M0dC9VL3ptZXZYcjh2S3loNCtmSmhVdXpzNU9kbmEybXByYTVPNTVNd0JLYXd1S3l1VGs1TWpkdzhkT2xSYlc3dDc5MjZLb2pRMU5ZdUxpMzE4ZkxadTNkcWFMZXpldmZ2WnMyZFBuank1WnMwYU1pVWtKQ1E3TzN2djNyM3QyclVUL05pa3BDUVpHWm5CZ3dkblpXV3RXN2N1TnpmWDFkV1ZlUUpqekpneHg0OGZ0N2UzdDdTMDNMUnBrNldsSlgyV1JWTlRVMTlmUHlvcXl0N2VudDRSQUFBQWZraXJBUUFBQUFEZ0Q5VlhmdHFYbkRjVVJWWFVmWHBXNkRkVWNkVnYzb0NhbXBxTWpBelNJcGt1TjU0eVpVcDRlSGhpWXFLY25OeWJOMjhPSFRwRU9oRWZQbnpZMzkrZnhIOHBLU25NQ21JT2g5UFEwQ0FwS1NrcEtYbjE2bFV5a2MxbTkrN2RtMDZyeThySzZGazBNbnJlMjdkdktZcEtURXg4OSs0ZGN6ck56TXlNVGs1L1RGVlZsWW1KU1dWbDVkS2xTNys1Y0VOREE0ZkRlZjc4ZVVzdG1Ibk1taldMWnd4R0hzckt5cVIxQnRPMWE5Zk9uVHYzMTE5LzVlWGw3ZHk1VTBsSlNWeGNuR2VaNzgxVms1T1RwYVNraGcwYnhqL0wzOStmT1NaazkrN2RHeG9hRWhNVHg0MGJSMXFYa0U3V0F3Y081TzlrY3VFMkVEQ0lBQUFnQUVsRVFWVENCWEtqb2FIQnpjMHRNakp5N2RxMUlpSWlhV2xwNWVYbDJ0cmFvYUdoOCtiTmE4MFdMbG15NU9IRGgxNWVYc09HRFJzK2ZIaEpTY21KRXlkNjkrNzl6ZVluWkdzTkRRM3YzTG16ZnYxNmNYRnhYMS9mVWFORzhTdzJidHk0b0tDZ2RldldPVG82a3E3V3pGbjM3OSsvZCsrZXFlbHZhcndEQUFEL0Z5R3RCZ0FBQUFDQVA1UzhwRVl2bWZGL3M1SW9pc3FyVEszbGxBM29ZaWtyMGZzZmVqb3pNelBTbTVnZU5URTNOM2ZWcWxXMnRyWVVSWDM4K1BIRml4ZDM3OTZOajQvdjNyMTdmbjYrbTV2YjhPSERFeElTRWhJU3JLMnR6Y3pNTWpNekRRME5EeHc0Y09yVUtWMWRYWHJObXpkdlRreE1wS3V6aVFVTEZwU1ZsZEYzOC9QekJUZGhDQWtKYVduV3FGR2pmakt0ZG5Cd3FLbXBrWkNRMkxadEd6MHhJU0hoMDZkUHBKa3kwZERRSUNvcTZ1UGo0Kzd1TGlySyszTzFvS0JnOHVUSlBCTnJhMnZ6OC9OSmZUcFQzNzU5NlFFa08zVG9vSyt2VDg4cUtpcHlkWFZOU0Vod2NYRXBLQ2p3OVBUMDkvZXZyYTAxTlRXZE5XdFczNzU5ZjJ3Zmk0cUtzck96eDQ4Znp4d1BrN1FtNzkrL3Y1bVptYTZ1N3RhdFcyVmxaYmRzMlNJbUp2YjI3ZHZxNm1vakl5T3lXRjFkSFVWUi9JbDVabWJtM2J0M3lXMHVsM3ZwMGlXS29vNGZQMzc4K0hIbVltNXVib2FHaHQvY1NDRWhJUmNYRnpNenM0MGJOOGJFeExpNnVsWlZWWGw0ZVBCc003K0hEeCtXbDVlUEdqV3FWNjllQXdZTUdEVnFGRGx1bStYbDVaV1ltTGhreVJMbVJQSVdJSzBHQUFEQmtGWURBQUFBQU1DZnEzK1hPWVhWTDJzNFh5aUtLcTE5ZSt2VFh1bDJmMG1KLzlWZVRGNUVxUG1mU3hLaXNxb3lZMy9ndVJ3ZEhkbHNkbkp5Y25Cd01KZkxMU3NyS3k4djc5bXpKNW1ycXFxcXFxcWFsSlJVWGw1T1VkVGZmLy85NmRPbnNXUEhraENUdytGb2Ftb0dCQVRFeDhmenI3bTR1TGhyMTY2Q24zM0FnQUV2WDc3a21aaVZsVFYzN3R4ZXZYcGxaV1gxN2RzM0p5Y25NaktTZnh5OGIvYUkrQ1poWWVHS2lnb1RFNVB4NDhldlc3ZE9WbGFXb3FpTEZ5OFdGUldSdFByang0OGVIaDdQbno4bkx3NTVDTTlLbXBxYWFtdHJseTlmM216eE1wTy92eitMeGVLZlhsaFlHQm9hR2h3YzNLdFhyd3NYTG1ob2FKQkdIK2ZPbmJ0Ly8vN0ZpeGZOek14MGRIUm16NTQ5WmNvVW5tRVN2eWtqSTRPMHZPQ1pMaUlpRWhVVlJXNjNiOTllV2xxNlg3OSs1TzZ0VzdjNmR1eElicE1PMnZ6bDVENCtQaElTRW5wNmVubDVlV0ppWWx1MmJNbk96bFpRVUJBWEZ4Y1ZGZFhSMFZGUVVQRHc4RWhLU2hveVpFaEwyOFljdDFOV1Z2YklrU1BXMXRhazhmVGt5WlA1UzZUNXFhaW9TRWhJSkNVbG1acWFob2FHWm1Sa2tOYm56VkpUVStOZlorL2V2Y1hGeGVuNmZRQUFnR1loclFZQUFBQUFnRCtYaUZDNzBVbzdubncrV1ZyN2xreXByTXVyck1zVDhCQ1pkcW8vbGxZUEhqeVlvcWhQbno2UnU2U0w4WUVEQjNiczJFRXZjKzNhdGZIang1UGlXWDkvLzFZMlRYNy8vcjJXbHBiZ1pZU0VoSGppVnc2SHMydlhMZ1VGaGVYTGwyL2F0SWwwYjlpeFkwZFlXTmczSzIxL1FJOGVQZmJ2MysvazVKU1NraElkSFYxZVh2N3c0Y001YytaUUZIWG56cDJWSzFkcWFXbTV1TGlvcUtqdzU5Uk1HaG9hL0wweWVNVEd4akxUNnBxYW10dTNiOGZIeHljbUpuYnExTW5lM243Ky9QbWtkbHRNVEV4U1VySjkrL1l6WnN5WU1XUEcrL2Z2SXlJaW5KMmREeDA2TkgzNmRDc3JLOUxhdXpWSUpUdC84NURjM0Z3SEI0ZnQyN2Z6dkVkUlVWSG56cDJqNzVJTjNyVnJGL050V3JCZ3dlM2J0NjJ0clV0S1NzallqM1FEYmw5Zlh6YzN0MmZQbm5YbzBHSHQyclVPRGc3WHIxOXZhZHNhR3h1WnRlcDZlbnJMbGkzejgvUHIwS0VEczlwZGdMLysrc3ZhMnRySHh5Y2pJNlBmL3lBTloySmpZM3YyN0VtZlFpZ29LR2dwNkplVGs2TjdkZ01BQURRTGFUVUFBQUFBQVB6UkpNWGtSaXZ2eUsyOC81RjFzN1EyNjdjOWIxSlNrckt5c3BTVVZMZHUzU1pObXZUeDQwZHZiMjlTVnZ4TjZlbnBkSjlyRm90VlVsTFN2bjM3Ky9mdk01ZXBxS2dRdkpJREJ3NWtabWFlT0hHQ1BLbVVsTlRPblR2WHIxOS81TWlSVmc3Wjk3ME1EQXgwZFhWemNuSnUzYnAxK1BEaHVycTYyTmpZOHZKeVEwTkRmMzkvUFQwOXNwaVltQmgvd0VyYnNHSERoZzBidnZsY0dob2E5TzFMbHk3dDI3ZFBUVTF0OCtiTmMrYk1ZZFl2RHhvMGFNdVdMZlFVTlRXMTdkdTNyMSsvL3VMRmk0R0JnWEZ4Y1RkdjNwU1VsR3pOM3BHaWVGSTJ6bFJiVy92czJiT3FxaXB5dDZTa2hQUWNiMnBxa3BLU29oY3JLaW9pL1VBVUZCVG9pUklTRW5QbnpsMnlaQWtaaWJFbGd2dHJOelkyY2pnY25oNGpwREtheldaLy92eTVTNWN1cmRuQkJRc1duRHAxS2lFaFFWNWVmdnYyN1lzWEw5YlgxeGNXRm5aMmRoNDdkaXlkVm50NmVsNjVjdVhDaFF0MENUbE5WbGIydzRjUHJYa3VBQUQ0WXlHdEJnQUFBQUFBb0pTazlaV2s5YXM1UlpWMWVYV05WZlVObFUzY2htYVhsQkRsalNOL0FKdk5Ua3BLTWpNemUvejRzYnE2dXJtNStaTW5UN3k5dmN2S3loNCtmRWhHUG14c2JLVGJNWnVabWRHZEhDaUtjbkZ4NFZuaGxTdFhybHk1d2pOUlRVMnRwUTN3OHZJS0R3KzNzYkVaUDM1OFltSWltV2hzYkx4a3laS0FnSUJPblRxdFd2VXJ4NXhrczlsdjM3NU5UMDkvOU9qUnZYdjNxcXFxakkyTjE2eFo4Lzc5KytUa1pDY25wOHJLU2gwZG5URmp4b3dkTzVaVTV0YlgxemZiZ1dUdDJyVjBydDBTYjI5dlpnM3Z2SG56OVBUMGV2ZHVwaU81ajQ5UFptYm0zTGx6bVJNN2RPaXdjT0ZDS3l1cnZMeThWa2JWZE1qTzRYQUVML2IwNmRObHk1WlJGSFhqeG8yWk0yZlMwODNOelFzTEMxVlVWUHo4L0pqTEd4a1pNWXZOZzRPRDA5UFRTUmNYaXFMMjdObERDdUY1bWtRemthQzhRNGNPOUpTYk4yK0dob1lPR1RMa3paczNtemR2dm5UcEVuTnVTK1RsNVFjT0hIai8vdjAxYTlhOGVQSGk4dVhMK3ZyNjR1TGlJMGFNdUgzN05vZkRFUk1UNDNBNHljbkpNakl5NnVycS9HdW9yYTF0L2VzSkFBQi9KcVRWQUFBQUFBQUEvOUZCckdzSHNXODBnUDRsUWtKQ3lzdkxaODZjK2ZqeFkrYjBuSnljUFh2MmtOQ3pvYUdCM0tZb2F1clVxY3p1SEFjUEhpUnRKZGhzOXJKbHl6cDE2blQ0OEdFdWw4dk1ITGR0MjhabXM1dDk5cE1uVHg0L2ZuelVxRkViTjI3a21iVjU4K1lQSHo1NGVIaFFGUFVMQSt2MDlQUkZpeFlKQ1FrTkhEaHcrZkxsa3lkUDd0R2pSMlJrNU11WEx3OGZQdHpZMlBqNDhlTnIxNjZGaG9ZK2ZmcDA2dFNwcEgwSHMvU1lWbGRYVjFOVEkvanA2TUp6SWlFaG9hVnFjZklTNmVqb05EdTNaOCtlWkZURDFpQUZ6c3lSTFp0bFlHQ3diOTgraXFLWU5kUzV1Ym1abVpscWFtcDM3OTR0S1NtUmw1ZW5aL0gwUlhuMzd0MmpSNDhvaXZyNjlTdEZVVStlUENHbk1Td3NMRnA2eHBLU0VtYlJkMUZSMGJadDJ4UVVGTHk4dks1ZHUrYm82TGgvLzM1bloyZlNZcHMwdVc1cFZhcXFxaWtwS2VMaTRtUEhqazFLU3RxN2Q2K1ltTmpvMGFOdjNMang5T2xUUFQyOSsvZnZWMVJVTEY2OHVObG1NdVhsNWN4ZEF3QUE0SWUwR2dBQUFBQUE0SGZMemMwMU16UHIwNmNQejNRZEhaMFhMMTdRZmF2SmJhWkpreWE5ZlBsU1hGeWNoSmhIamh4aHNWZ09EZzd1N3U0c0ZvdXV4YVlvS2p3OG5MUzB2bkhqeHV6WnMwbFl5ZUZ3OXV6WmMvSGlSVjFkM1dQSGp2Rkhpc0xDd3U3dTd1dlhyL2Z3OEhqNzl1M0Jnd2Y1eC8zN0FVT0dETGw4K2ZMZHUzZU5qSXdVRlJYSnhKU1VGTklYUWtSRVJFOVBUMFpHUmtGQlllSENoV1N2V1N4VzE2NWRHeG9hZVBxQkJBVUZoWVNFMEhjYkd4dnI2K3Q1S25icjYrdVpyNjJhbXRyeTVjdjV0eW85UFQwcEtZbWlLRWxKeVFVTEZ2QXZ3Ti9XUXdEU1Q0TTA5QkJBUWtLaVc3ZHVQQk5EUWtKRVJVVTlQVDNOemMyRGc0TUZ0RHB4Y25JaU4wamY2aXRYcnRDbktKanZQaE41a2NrNG5QWDE5WFoyZGhVVkZVRkJRWEp5Y25QbnprMUpTWW1LaWpJd01EQTJOaWJkUXVycjY3bGM3ckpseTJ4c2JFYU1HTUd6dHRyYVdvcWlKa3lZRUJNVGMrL2VQVU5EUTVMMVAzandRRTlQNytyVnE4em0ya3cxTlRVVkZSWDhvMUFDQUFBd0lhMEdBQUFBQUFENDNYYnQya1UzTWo1MTZsUlFVRkFyTzFZTEN3dlRROWhkdVhJbElDQmcyTEJoTTJiTWlJMk41Vm1TSkkrZlBuMXljM05UVTFNek1qTDYrUEhqbGkxYlhyeDRNV2JNbUZXclZnVUVCSkFsczdPenlhQi9wR2lYOUlhV2taR0ppWWw1L2ZyMTl1M2JqWXlNZm42WDI3VnJGeE1UNCtycWFtOXZ2MkRCZ3NyS3l0VFVWRk5UVTRxaVNrdEx2Ynk4enA4L1AyellNRk5UVXhMbUZoWVc5dTNiMTl6Y2ZQNzgrYVJUaDZ5c3JKT1RrNTZlbnJLeU1yM2FxS2lvYmR1MjNicDFxMU9uVHZURWh3OGZNdHQycTZtcDhUZEZxYSt2bnpObmpwU1VsTFcxOWZIangwbU0rek03T0hEZ1FIRnhjWjVpK2RiSXlzbzZlL2JzNU1tVHlkc1VHQmc0YTlZc0pTV2w3MTJQdUxpNGxKUVUveGlWNUcwbGpWRDI3Tm56N05relpqZVYvZnYzVDUwNmRmZnUzZHJhMmgwN2RxUW9xckt5c3FxcTZzNmRPem82T2lTdExpd3NURTFOcmE2dXZubnpacTlldmNnNGpTSWlJdkh4OFlhR2h1cnE2cEtTa3BtWm1XdzJPekV4c1YrL2ZzeW00VHliUWJlM0JnQUFhQmJTYWdBQUFBQUFnTitrc3JJeU9qcWFvcWkwdERRNnRqTXdNS0JIV1d6OXFzNmZQNzlueng1RlJVVjNkM2RtUzJzZUJRVUZGRVYxNzk0OU9qcDZ6NTQ5YkRiYnlzcHErL2J0bHk5Zjl2ZjNKOHMwTlRWUkZCVWZIMDhIblJvYUdpNHVMaG9hR201dWJxdFhyOTYyYlZ0WldSbXpFM1RyZGU3Y21WUUtLeW9xbmp0M3p0ZlhOejQrM3NEQXdOblorZXZYcjErL2ZrMUxTMnRxYXNyS3lqcDU4cVNCZ1FIcDlTRWlJcEtkblcxZ1lKQ2JtOHRpc2ZMejh6OS8va3hSVks5ZXZZcUxpNHVMaStuMWYvcjBpYUtvbHk5Zk1tdkFSVVJFNU9Ua25qeDVRbEZVang0OTZHcHVHb2ZEMmJKbHk1czNiL2JzMlROMzdsenk3UFgxOWV2WHIyKzJXWFpyU0VoSURCNDgrT0hEaHl3V1MwWkdSc0NTaFlXRm1abVpQWHYyVkZGUlliRlltemR2N3RDaHc1WXRXeWlLc3JPelMwcEsyckZqaDcrL1AybUVMVmh0YlcxQlFVRitmbjZYTGwxTVRFeE1URXpvbHRhMHBLU2s5dTNiNitqb0JBVUZSVVZGVFp3NGNjMmFOZlJjQlFVRlIwZEhPenM3UjBmSDdkdTNVeFQxK2ZObjBzK0VmdDNxNnVxc3JhM0pQcEpNWDBwS1NsdGJPeVVscGJHeFVVUkVKQ0Vob1Z1M2JsZXVYS211cnA0K2ZYcXptNXFhbWtwUmxMNitmcXRmVVFBQStCTWhyUVlBQUFBQUFQZ2RXQ3pXa2lWTDB0UFRGUlFVN096c2poNDlxcWVuTjJqUUlDMHRMWE56ODVLU0VrVkZSYnBBV0VKQ29xVTJGTG01dVU1T1RyZHUzZXJaczZlL3Z6OXBmeXdxS3Nxc0pxYWxwYVVKQ1FtcHFLalUxZFZKU0VqczM3K2ZsRE5Qbno2ZFRoVVRFeE50YlcxUG5UcWxxNnZMZk95U0pVdjA5ZlZkWFYxbnpKaGhZV0dSazVQekEzdXRyS3hNOTdVUUVSRlp1blJwang0OWxpNWRXbGhZU05wMlcxaFkvUFhYWHlZbUpxUlZCYW5DMXRMU3VuWHIxdFNwVSt2cTZucjE2aFVlSG43cTFDa0J6MExHTFd6Vyt2WHJWNjllelp6eSt2VnJSMGZIdExRME1wUWlhYWdpTEN6czcrOS82OWF0clZ1M2podzVrcjlDdVRYTXpjMGZQSGdRR3h1N2NPRkNlaUpwblhIanhvM2s1T1FQSHo0OGUvYnMyclZyRkVXNXVibkp5TWdzV2JJa016UFQxZFdWdkkrOWV2V3l0cmIyOS9mZnMyZlB3WU1IZWRaZlZGUVVFUkZCOHZyTXpFeUtva2FPSEVsZU1WdGJXN3JKUm41K1BwbElVVlJ5Y25KQlFjSGt5Wk5KQjVJaFE0WWNPblNJNS9TR2lZa0pXYVpMbHk2U2twTFBuajBqUjRLcXFpcFpRRVZGWmN1V0xZMk5qVnBhV25RUXYzZnYzaTVkdXBCbU1xUWMvdEtsUzZLaW91UUE0MUZYVjNmMTZsVlZWVlZ0YmUwZmVHRUJBT0RQSWRUS3k4MEFBQURndjF2OCs3VjFqUlVVUlJuM1BpWWhLcWdpREFBQWZzeTBhZE15TWpKMjdkcWxyNisvYU5HaTR1SmlUVTFOSFIwZGVYbDVNVEV4TVRFeEVSRVIwcU81dnI2ZTg3OVpXVm1wcUtpOGVQSGl3b1VMY1hGeGRYVjFwcWFtZS9ic29jY2hkSFIwREE4UE56SXk2dE9uRDUxRjV1WGx4Y1hGNmVycUJnY0hrOGJCelRhaEptbDFjSEF3VDFyTlZGaFkyTkRROEFON0xTb3EycTFidHlkUG5xU2xwVDE3OXV6Ky9mdFZWVldqUm8zYXRHbFR2Mzc5U0haODllclZ1TGk0TDErKzlPblRaOGFNR1ZaV1ZyR3hzYnQyN1JvMGFOQ0xGeTl1Mzc0dEp5ZlgwclBIeE1UczNyMzczcjE3cElzRlAvTENrcWozM3IxN01URXhEeDQ4YU4rK3ZZT0RBMmt3UW5DNTNMQ3dNSGQzOTZxcXF1N2R1MCtiTm0zdzRNRWFHaHJNc1JDL3FhR2hZZEtrU1EwTkRZbUppYVFUUzNsNU9kMXpRMEZCWWNDQUFacWFtdjM2OVZOWFYvLzgrZlBPblR0emMzTjM3dHpKN0pyZDBOQmdiVzM5K1BGalkyTmpaMmRuOHBidDJMR0R2UHRHUmtaZHUzWlYvUjg5ZXZSUVVsTHEycldya0pDUW82TmplWG01cUtqby9mdjN5OHJLNHVMaTFOWFZaOHlZa1o2ZUhob2FPblRvME5ic3dwWXRXNktqbzhYRnhZV0VoTWdMWlc1dXJxS2ljdXpZTWJKQVptYm14WXNYK1IvSTVYSkRRMFBsNU9RbVQ1NU1wbGhiVy9mbzBZUGNEZ3NMMjd0M3I3T3o4NHdaTTFyL2VnSUF3QjhJdGRVQUFBQUFBQUMvUTU4K2ZRd05EZWZQbjA5YVRvZUVoS1NrcENRa0pGUlZWWEU0SEFFUDdOU3AwOGFOR3hNU0V0YXZYMDlSbEphVzFvWU5HM2c2S2l4ZHV2VERodytwcWFrM2J0eWdKMHBKU1JrYUd1N1pzNGZjL1pueEV2a0hCdnd1bno1OWNuZDMxOUxTV3JKa2lZbUpTYytlUGVsWldscGFXbHBhbXpadHVuWHJWbVJrNUpNblQ1WXNXVEpyMXF6TXpNekl5TWlGQ3hlUzBRdDV4bHFra1hZWlltSmlkRHR2Zm41K2Z1SGg0YVFwaW95TXpPTEZpNWN1WFNvdkw4OWNSa2hJYU42OGVTWW1KaUVoSVJjdVhLQzdzb1NGaFEwWk1xU1Z1eWtxS21wdmI3OXg0OGJRME5ERml4ZVRYdHNPRGc1S1NrcmEydHAwOFRoRlVUZHYzbHkxYXBXNHVQaStmZnZtekpuRHM1Smp4NDR0WGJvMElTRkJYVjJkMmJXamZmdjJwSjlHczFnc1ZrSkNBdG5IdFd2WHFxdXJrM0p2SlNXbFZrYlZKSzMrOU9sVFZsYld4bzBibXoxZ2NuTnpMMXk0ME94ajI3VnJWMTFkVGM4MU5UVWxhWFZsWmFXdnIyK2ZQbjNNek14YXVSa0FBUERIUW0wMUFBQUFVS2l0QmdENERRUzNNeWIxMUkyTmpWd3VseFJIQ3drSmtSdWlvcUlraXZYeThobzZkQ2hkcS91cnRLYTIrdWMxTkRTMGxEai9ERExLNHFOSGo1aWpMUEo0Ly83OTd0MjdCdzRjT0hMa1NGMWRYVkwxTEVCVFU5T3paODlTVTFQYnRXdTNmUG55NzkyazdkdTN4OFhGblQ5L25tN053YSt4c1hIZnZuMldscGFrd0p6ZjE2OWZRMEpDbGk5ZlRnckRTVzMxbFN0WHZ2bnM5UEZEcTZxcW9tdndmd0JQYmZVUHNMT3pTMGxKaVl5TTVCL3JFZ0FBZ0FmU2FnQUFBS0NRVmdNQUFQd3FiRGJieDhmbnI3Lyttamx6Wmx0dlM5dkx6ODhQRHc4Zk5td1lHVUlUQUFCQU1LVFZBQUFBUUNHdEJnQUFBQUFBZ0RiM0k4TWNBd0FBQUFBQUFBQUFBQUQ4V2tpckFRQUFBQUFBQUFBQUFLRHRJYTBHQUFBQUFBQUFBQUFBZ0xhSHRCb0FBQUFBQUFBQUFBQUEyaDdTYWdBQUFBQUFBQUFBQUFCb2UwaXJBUUFBQUFBQUFBQUFBS0R0SWEwR0FBQUFBQUFBQUFBQWdMYUh0Qm9BQUFBQUFBQUFBQUFBMmg3U2FnQUFBQUFBQUFBQUFBQm9lMGlyQVFBQUFBQUFBQUFBQUtEdElhMEdBQUFBQUFBQUFBQUFnTGFIdEJvQUFBQUFBQUFBQUFBQTJoN1NhZ0FBQUFBQUFBQUFBQUJvZTBpckFRQUFBQUFBQUFBQUFLRHRJYTBHQUFBQUFBQUFBQUFBZ0xhSHRCb0FBQUFBQUFBQUFBQUEyaDdTYWdBQUFBQUFBQUFBQUFCb2UwaXJBUUFBQUFBQUFBQUFBS0R0SWEwR0FBQUFBQUFBQUFBQWdMYUh0Qm9BQUFBQUFBQUFBQUFBMmg3U2FnQUFBQUFBQUFBQUFBQm9lMGlyQVFBQUFBQUFBQUFBQUtEdElhMEdBQUFBQUFBQUFBQUFnTGFIdEJvQUFBQUFBQUFBQUFBQTJoN1NhZ0FBQUFBQUFBQUFBQUJvZTBpckFRQUFBQUFBQUFBQUFLRHRJYTBHQUFBQUFBQUFBQUFBZ0xhSHRCb0FBQUFBQUFBQUFBQUEyaDdTYWdBQUFBQUFBQUFBQUFCb2UwaXJBUUFBQUFBQUFBQUFBS0R0SWEwR0FBQUFBQUFBQUFBQWdMYUh0Qm9BQUFBQUFBQUFBQUFBMmg3U2FnQUFBQUFBQUFBQUFBQm9lMGlyQVFBQUFBQUFBQUFBQUtEdElhMEdBQUFBQUFBQUFBQUFnTGFIdEJvQUFBQUFBQUFBQUFBQTJoN1NhZ0FBQUFBQUFBQUFBQUJvZTBpckFRQUFBQUFBQUFBQUFLRHRJYTBHQUFBQUFBQUFBQUFBZ0xhSHRCb0FBQUFBQUFBQUFBQUEyaDdTYWdBQUFBQUFBQUFBQUFCb2UwaXJBUUFBQUFBQUFBQUFBS0R0SWEwR0FBQUFBQUFBQUFBQWdMYUh0Qm9BQUFBQUFBQUFBQUFBMmg3U2FnQUFBQUFBQUFBQUFBQm9lMGlyQVFBQUFBQUFBQUFBQUtEdElhMEdBQUFBQUFBQUFBQUFnTGFIdEJvQUFBQUFBQUFBQUFBQTJoN1NhZ0FBQUFBQUFBQUFBQUJvZTBpckFRQUFBQUFBQUFBQUFLRHRJYTBHQUFBQUFBQUFBQUFBZ0xhSHRCb0FBQUFBQUFBQUFBQUEyaDdTYWdBQUFBQUFBQUFBQUFCb2UwaXJBUUFBQUFBQUFBQUFBS0R0SWEwR0FBQUFBQUFBaXFJb0xwZmIxcHNBQUFBQWZ6U2sxUUFBQUFBQS81Y1VGaFkrZWZMazY5ZXZiYjBoL3pxbHBhWDUrZm5mK3lndWwvdjU4MmY2N3NlUEg0T0NnZ1EvcEtHaG9hVlZYYmh3NGU3ZHU5KzdEYzJxcmEzTnk4dGpzOW0vWkcyMHhzWkdmWDE5TnpjMy9sbGZ2bnhadEdoUmZIejh6NnkvdnI3K2wyL3pMOVRRMEZCU1V0TFNYQmFMbFpXVjFkTDdTN0RaN09qbzZGKzRqd1VGQlFJMjZRZXdXS3k4dkx4ZnVNTFdxSzZ1cnF1cmEya3VsOHNOQ3d0Ny8vNzk3OTBvM20wSUR3Ly8rUEVqejNRMm14MFVGSFQvL3YwMjJxNGZ3V0t4Z29LQzB0UFR2K3RSQ1FrSk1URXgvOXpIODU4NzhOaHN0cCtmMzVjdlgzaW1jemdjZjMvL3BLU2s3MTFoWGw1ZVZsWVcvd3FiOWVIRGgvajQrS0tpSXY1WnVibTU4Zkh4di8vajFpYTJiZHQyOWVwVjVwUUxGeTQ0T1RsOTg0RmNMdmZVcVZPbHBhWDhzN3k5dmQrOWV5ZjQ0Zm41K1ZldVhLbXNyUHorVGY3Rk1qSXlmdkx2NHkvWEp0LzJ2NGRvVzI4QUFBQUFBTUIvbFpLU2twczNiMzd2bzdwMzd6NXExQ2lLb3JLenMxTlRVM25tamhvMVNsVlZsZHlPam81MmQzZS9jT0hDd0lFRGY5RW0vNWZZdm4zNzdkdTNNekl5dnV0UjU4K2YzNzkvdjZlbnA1R1JFVVZSb2FHaHdjSEJHaG9hZW5wNnpTNGZIeDkvL1BoeFQwL1BQbjM2OE13cUtpbzZkT2lRdUxoNGRIUjAxNjVkVy9Qc2JEWTdMeSt2UTRjT2lvcUtQTE5TVWxMczdPeUNnNE4xZFhXL2E0OEU0M0s1cGFXbFZWVlYvTFBFeGNYZnYzKy9lL2Z1UVlNR2RldldyYVUxSER0MkxEMDkzZGZYbDM5V1UxUFQ5T25UOWZYMWQrelk4UXUzK1ZjaG15Y3NMQndaR1NrbUpzYS93T1hMbDUyY25PN2V2YXVnb05EU1NxS2lvdmJ1M2R2WTJHaGhZVkZaV1huMjdObVdsdXpldmZ1MGFkTyt1VldUSjAvVzF0WStjK2JNOSt3S1ZWRlJrWmVYcDZLaTByRmpSNTVabnA2ZVlXRmhiOSsrL2E0VkN0YlkySGpvMEtHeFk4ZnE2K3Z6enkwckt4c3hZb1NWbGRXZVBYdWFmWGg2ZXZyZXZYdFhyVnBsWjJmM3ZVOWRWMWUzYytkT09UbTViZHUya1NuMTlmVWNEdWViRDVTUWtCQVJFYUh2dm56NTB0SFIwZERRa09mUXJhbXBjWFoybmpselpyTzc5dTlVV2xycTdPenM0T0RRdjMvL1ZqNmtzYkhSMmRtWncrRVlHeHYvekZQLzVnT1B1SGp4NHRHalJ4VVVGS1pQbjg2Y1hsdGJHeFlXVmxaV0Zoa1oyYnQzNzFhdTdkR2pSMHVXTE9Gd09JY1BIelkzTnhlOGNFMU56ZkxseSt2cjZ4TVNFdmpuN3RxMTYrblRwemR1M0dqOXZyeDQ4VUx3QXYzNzkyLzIyNm5OWGI1OHVYUG56cE1uVDZhbnZIang0czZkTzd0MjdSTDh3TnpjWEY5ZjM2aW9xS0NnSU9aZnhvaUlDRTlQenc4ZlBodzVja1RBdzU4OGVlTGc0QkFYRi9mdzRjTy8vLzViOEhOSlMwdlBuVHUzMWZ2MGZiWnUzWnFUa3pONDhPQlcvbjNuOGNOdmZadDg2Tm9jMG1vQUFBQUFnRi9wNDhlUDMvenh4cy9RMEpDazFTOWZ2dVF2Vm5KemM2UFRhb0tad3NBUEt5NHVkblYxN2R5NU01MU5yMWl4SWlJaXd0M2QvZno1ODgwK3BIUG56dVhsNVRObnpuUjBkT1NKVHJwMTYrYm82TGhwMHlZSEI0ZWdvQ0FoSWFIRXhNU1NrcEpaczJhSmlvcVN6QzQ1T2Jta3BLUzB0TFM0dURnL1A1OFU5MDJhTk9uWXNXTy9mTy9TMDlNWEwxNDhmZnAwT3VZVHJGT25UanQyN05pd1ljT2hRNGM4UER6NDE4YmhjSFIwZEdwcWFraVpXM1oyZGxwYW1wYVdWbGxaR2IzWXNHSERRa0pDdExXMW1YbDMvLzc5SlNVbEN3c0xaODJhTlhqd1lFOVB6MSszbDk5QldGall3c0xDMmRuNTlPblRxMWF0K29FMU5EUTBCQVFFcUttcGtSaTZzckpTd0w0TUh6NjhOV2wxYXlRbUpxYW5wMy81OHFXa3BLUzR1RGd2TDQrOEJidDI3Wm8vZi80dmVRcW1zTEN3STBlT0hEcDBhTktrU1dSS1NVbEpmSHg4UkVURXFWT25oZzhmenJNOGFTQWpMTnppcGRzcEtTbmtXNDUvVms1T1RuRnhjYk9QR2pCZ2dJU0VSSDE5L2J0Mzc4aFpLSElrT3pzN2g0V0ZmWE12QWdNRG1RSDA5ZXZYS1lyNlpqclo3TWJiMjl2YjJka3RXclRvZXgvYkpqSXpNL3YwNmNQek55SXhNYkd3c05EQ3d1S2JlUitocUtnb0l5UFQ1Z2NlL2FGVFYxZm5mKytrcGFXUEhqMDZmLzc4eE1URVZxYlZuejU5V3J0MnJaaVltSlNVMUlFREIvcjM3NittcGlaZytjT0hEK2ZrNUV5Y09ERXVMbzQ1ZmVUSWtZV0ZoYW1wcVpxYW11VHdacG8xYTlhNWMrZkt5OHQ1cHMrY09YUHUzTGxOVFUwQ25wRStXOWFHQjE1ZFhSMy9XZEw2K3ZyQXdFRG0rYm42K3ZyR3hrWWRIUjJlSlI4K2ZOaXVYVHY2cnJLeXNwZVgxN0pseTZLam8xZXNXRUVtdm43OWV2LysvZnI2K2djT0hPRGZnSnMzYnpvNU9RVUVCUFRzMlpPZWVQMzY5Y1RFUlBwdVUxTlRYVjJkaElTRWtKQVE4N2xhbVZhZlBYdld5Y25Kd2NIQnhzYW1OY3RURkxWbHk1YkZpeGNmT1hMRTFkVlZ3R0xoNGVFLzg5Yi81Zy9kdnhiU2FnQUFBQUNBWCsvdzRjUGp4NDl2ZHRidDI3ZFZWRlJVVkZUb0tmdy93b09DZ29ZTkcwWlIxUDc5KzhQRHc1bGx2Q1FZUWxyOTg1cWFtclp1M1ZwVlZlWGk0dEtoUXdjeVVWNWVmdjc4K2FkUG4vYjM5Mi8yUit6dzRjT2pvcUpXcmx5NWRldldWNjllMGNXa2x5NWRvaWhxK3ZUcE4yN2NpSStQRHc4UHQ3S3lPblhxVkhsNU9mM2p1YUtpd3N2TFMxWld0bE9uVGg4K2ZORFYxWjAzYjE3Mzd0M0p3WER5NU1tM2I5OGVPSENBM3BpZlVWVlZaV2RucDZDZ1lHOXZMMkN4MU5UVU4yL2VNS2ZJeWNuSnlNajQrL3ZUVStUbDVjM056UzlkdXZUdTNUdG1DWEIwZFBUTm16Y0hEQmdRSFIzTnM5cU5HemN5NzhiRnhhbXJxM2ZyMW0zNzl1MTJkbmFCZ1lHTEZ5Lys2VjM4RWZQbXpZdUppYW10cmYyeGgxKzRjT2J1cHZRQUFDQUFTVVJCVkNFM045ZlB6NDk4QVAvNjY2OW1pOXIyN2RzWEdobzZZOGFNbjk3ZS8waFBUejkxNmxUbnpwMkZoSVFLQ3d1blRadld0MjlmUlVYRmZ2MzZjVGljdFd2WERoNDhlTm15WmN6VTVtZWV5OW5aZWVyVXFjekVzR3ZYcnFkUG41NC9mLzdLbFN1RGdvSjRMdXdnWDBya2xFeXpidDY4U1U3ZThEUnRzTGEyRGd3TWJDbDZ2bnIxYXUvZXZhV2twQUlDQXViT25Sc1VGQ1FtSnJacDA2Wng0OFl4aTk4Ykd4dTl2THpVMWRWTlRFeVlEMWRXVnFadk56VTFKU1FrU0V0TGp4czM3anRmRDhyUTBORGMzUHp3NGNQYTJ0cjh3ZHp2Y2ZYcTFlM2J0OU4zeVF2dTd1NSsvUGh4ZXVLY09YTzJiZHYyK3ZYckJRc1dHQnNiSHpwMGlKN1YxTlJFbHJ4NDhlTEZpeGRiODR6T3pzNHpac3hvOHdPUGZPank4dkw4L1B6STZaRG56NS96ZkhzME5UWDUrUGo0K1BqUVU1U1ZsV05qWS9tZklqczcyOGJHcHFLaTR1VEprNHFLaWdzWExseTZkR2x3Y0REelVHRzZlUEZpZUhpNG5KeGNXbHJhbzBlUDJyZHZUOCtTa1pGeGMzTVRGeGRuc1ZpdXJxNDhYOW9XRmhZUkVSRWZQbndnQmVCaVltTGswMEZPMkppWm1TMWJ0b3pVeUZ0Ylc2OWN1WExLbENrVVJWMjVjb1c1RjIxNDRJbUtpaktQTjhMUjBWRmZYMy9DaEFuMGxPam82UGZ2MzIvYXRJbi80UlJGOFd4elEwUER5Wk1uVDU0OFNlNlNwUHZwMDZmTXMxOHJWcXdnNXhGcmEyc0xDZ3A0THFIZ0tjRk9URXkwdGJVOWMrYk1qNzA0RVJFUlltSmlQS2VjQmRQWDF4ODllblJjWE55OGVmTUdEUm9rWU0wLzg5Yi96Zy9kdnhuU2FnQUFBQUNBWDA5Y1hMeWx6TkhPem83bmluaitYeDNDd3NLaW9xSmNMamNwS2FsUG56N3E2dXIwTEZLYkl5QVkrcTlYVkZUVWJDVnlabVptVTFOVHN6MG9wa3lad24rWnY3dTcrNzE3OXl3c0xFZ1BFTnJhdFd0VFVsSmNYVjAxTlRWSGpCakJ2elpGUmNYUTBOQU5Hell3cTg5Q1FrSklXcjF6NTg3SGp4OVhWRlFVRmhhK2ZQbHkrZkxsOURJalJveElUMDhYRVJISnk4c3pNakl5TVRGaFZvR3BxcXI2K1BqTW5EblR5OHVyOVZlMXQ4VE56UzBuSitmOCtmTVNFaEprU2t4TVRIbDVPY201M3I1OUd4UVVwS3FxZXV2V0xmNnNNRHc4bkhtM2YvLys1dWJtRXlaTUNBME5aZllldlhuejVvUUpFejUvL3F5dHJVMy8waTRyS3dzSkNaazNiNTY4dkR5OVpLZE9uY2dORXhPVEsxZXV1THE2VHBndzRhKy8vdnJKZld5OW1wb2E4Z2FSU25ZaElTRmZYOThCQXdaOCtQQ0IvMUlHY3BVRExUVTFWVTVPanJSbTl2YjJIakZpaElHQkFadk5GaFlXRmhjWDUzOHViMi92ME5EUXVYUG44dVFnRHg0ODRDblBKT3JyNi8vKysrOW1qMXRiVzF2U0lzYlcxbmI5K3ZWQ1FrSlJVVkhidG0xYnZudzVmWVJ3dVZ3MU5iV2pSNDgrZi83OHlKRWovSmVLZnhjdWw3dGx5NWFPSFR2dTNMbVRaNWFHaHNheFk4ZVdMbDI2Yk5teXVMaTRMbDI2MExOSXArK1dUcUY5L1BneFBUMWRYRnc4TkRTMHRyWldTRWlJUGlicDJ2UGp4NDh6TDRGUFNFaGduZ0tSazVQejlmV2ROV3ZXNWN1WEZ5MWFOSHIwNkdIRGh0RXJZYlBaNUNPemV2VnFNb1hENFlpSWlEQnJ2ZS9jdVpPZm43OWd3UUpoWWVIcTZtcm01cEZURncwTkRUelRLWXFTbEpRa0s5bTZkZXVOR3plMmJ0MTY5ZXBWQVNYay81eWVQWHN5eXlvcktpb2lJaUlHRHg3TVBHMHdhTkNnckt5czVjdVhDd3NMTDFpd2dQbnc4K2ZQdjMvLzNzYkdocHdFcFNVbUpsNjhlSEhuenAzOEg4WisvZnI5R3c2OG1wb2FiMjl2UFQwOUF3T0RtcG9hY25LaXRyYld5c3FLK1dlUktUSXlzdGtleHk5ZXZGaXhZa1ZGUllXTGk4dllzV01waXZMejg3TzJ0cDQ5ZS9hSkV5ZUdEQm5DczN4b2FPaStmZnVHREJrU0VCQncrdlRweU1qSTRPQmdKU1VsOHJmbTl1M2JIejU4OFBUMEhEaHc0SlFwVTJ4c2JIanFYc241UzlJa1o5T21UZGJXMXZRc0dSa1pzdkdGaFlVVVJTa29LSkM3ang0OTR0bUd0anJ3UkVSRVpzK2V6VFB4MWF0WG8wYU5ZbmFTRVJFUnljcks0bCtTYVBiNmxWZXZYaVVsSlMxY3VKRDVCNExHL3k3OFE1NC9mLzcyN2RzcFU2YVE3M1lCS2lvcUFnTUR0YlcxeVRGaloyZDM1ODZkSTBlT0NMaTg0eWZmK3QvMm9mdVgrM1AveHdVQUFBQUErSmQ3OXV6Wmx5OWY1czJieDV3b09CajZFMVJVVkpDK3d6eVJQUm5rN2NxVks4eUpYQzZYeldiMzZkT0hKNjJPam83MjgvUFQwTkRZdlhzM3ovb2xKQ1E4UFQwdExDeldyMTkvNHNRSm5ueUg2Tml4bzUrZlg3T2JKeTh2ZitQR0RRa0ppY0RBUUpMUDByT0VoSVFFdkhFbUppYkt5c29yVnF5d3RMUmtsa3orZ0tLaW9zakl5SkVqUnpLTHp2ejgvT2hoN3A0K2ZmcjA2ZE5Ka3laMTd0eVpCTmt0ZFVwZHQyNGR1VEY0OEdCSlNVblNUb0ZjeC8zKy9mdWpSNDhHQmdhS2lJalUxOWVUc1o3eTh2TE9uVHVucmExTmx5dHFhbW95OTNyMTZ0V0ppWW0rdnI2dEdaN3JWNm11cnVZZldOTEt5b3FrQUx0MjdTSlZrNm1wcWJHeHNkdTNiNWVTa3FMdjBzdDdlWG14V0N4U1RYL3MyTEdyVjYvNisvc3p6eXR3dWR3VEowNGNQMzdjMk5pWXZ4M1ErL2Z2SXlNamVhNWJKK2xiU1VrSnozSGIwTkRBNFhEbXo1OVAwbW9CWjZlRWhJUTJiZHFrcHFhMlk4Y09TMHZMbGc3TFZycDI3ZHE3ZCsvczdlMmJQZG1tcjYrL2MrZE9Eb2ZEaktwSk9peGdJMGs5L3ZuejV6VTFOY2VORzllbFM1ZHo1ODd4TERObXpCZzZmYVlvS2lzcmkyY0JWVlhWMDZkUHE2aW95TWpJWExod3djUERJeW9xcXFYdXNYNStmb21KaVo2ZW52UWxMS1N4ajdHeGNVdGRSS0tqby9rdkVZaU9qaWFocllTRWhJMk5qYk96ODVVclYweE5UWnQ5MG45VXYzNzl5SllRMmRuWkVSRVJCZ1lHek9zL01qSXlGaTFhVkZWVjVlZm54K3huWFZoWTZPcnFxcUdoc1hIalJwN3ZIOUlWWk9qUW9jeVZNN1g1Z2VmdDdWMWVYazYrcFUrY09ISHg0c1gxNjllVEE0YWtoL3dlUG56SU0vNGtsOHNOQ1FraDNSczhQRHpvdkZWSFI4ZlB6Mi9kdW5YVzF0WWJOMjVjdUhBaG5RaXpXS3hqeDQ3cDZ1cDZlWGxKU0VoWVdWbGR1blJwNWNxVk1URXhxYW1wUzVjdTNiMTd0NCtQRDlrR2EydHJKeWNuTFMwdGJXM3QxdXhzWldWbGRuWTJLYkFsYlhiSVhmN1JWdHZ3d012TXpIenc0QUZ6aXBxYVdtRmhJYzhveElxS2lqeFRSbzhlVGI0VjZhWWZUR1JVeklVTEY1TGMvM3V4V0N5Nm1RWTV2VlJWVlVXM29oSVdGcGFSa1duTmVzaFgwSnc1Yzc2NVpGVlYxY21USjYyc3JNaDdQV0RBZ0ZHalJ0MjllL2ZHalJzODU3bGJvelZ2L1cvNzBQM0xJYTBHQUFBQUFQaEh2SGp4NHZQbno4M08rdnZ2dittUjVUVTBORnBhdytYTGw0V0VoSGo2aEpENnNtWnJ4LzRvcTFldnBrc3BpWmt6WjM3NTh1WFdyVnZNaVUrZVBPR0orMG1pdlczYk5qazV1V1BIampFek1wcWFtcHFycTZ1OXZmM2l4WXNQSGp4b1ptWkdwcjk2OVNvOVBmMmJiVEVsSkNRYUd4dERRME43OXV5cHFhbEpUOC9PemlieEVQbWwrdmJ0VzlLRnMydlhycVJHc24vLy9tRmhZV3ZXckdsMnExb3ZPRGk0dnI2ZVdkWk5DcjZhbXBxYW1wb0dEUm8wZCs3Y3JWdTNpb2lJSER4NGtFU0JFaElTcWFtcGRDMzVpeGN2TkRVMXhjWEY2ZmFqWW1KaW8wYU5vbjlVcDZlbkR4NDhtRDU2cjErL1R1SmdVcnU5ZCs5ZUlTRWhjcXFBanZ3SVRVMU5mWDM5cUtnb2UzdjdiOWExQ1pDVmxiVjE2MVlIQjRlV3hzTmtVbEJRWUFaWVo4K2VkWFoySnAxbnlUaUhaRXRxYW1waVkyTW5UNTVNR2syUXUrUWhiOTY4Q1E0T1hyVnFWYytlUFQ5OStoUVNFcUtob2NIc3FWcGRYYjExNjlicjE2OTM3ZHAxMzc1OUxaMlc4UGYzSHpwMEtIMjN0clpXUjBmSDFOVDA4T0hEek1XOHZiMlpIYkdmUEhsQ0dxR1N2WGp3NEFFNWtEUTBORWpvTTIzYU5Ca1pHWGQzOTU4OGN2ejkvU1VsSmZrL01qUXJLeXYraWVSRUVadk41cDlWVVZGeDZkS2xmdjM2a1E5Q1kyUGpEMThYUWtlQldscGE1ZVhsTzNic09IMzZOUDlpbno5Lzl2UHpVMUJRb0NQMTdPeHNNdkp0dTNidHhvOGZ6ek9DS0p2Tjl2YjIxdExTWXJZNElKaWgvSnc1Yzd5OHZFNmZQdjJUb2VHbFM1ZENRa0tDZ29La3BhVi9aajA4N3QyN3QyN2RPZzZIYytMRUNlYVpPUTZIczJuVHB1cnE2cjE3OS83QU9jNjJQZkF5TXpPRGdvS1dMbDNhdTNmdi9Qejg0T0JnVFUzTmlSTW5Ta3RMTTc5WGVTeGF0S2lpb29LK1cxUlV0SDM3OXJ0MzczYnAwdVhZc1dNOERSeElaeWRiVzF1U0NEczVPWkh2TkJrWm1mMzc5My81OG9VZVhISDgrUEdrM0pXTVh1RHU3cjVwMDZhSWlBanlCVzVzYlB6MjdWdlNGOGpZMkZqd204dHphb1RaSDROZld4MTRUNTQ4Y1haMmxwV1ZiWDFOZDJOakk0dkZrcFdWSldsMVFVRUIvWDhPN2U3ZHUrVDhxS1NrSk04c0hSMmRiOVpXang4L25tZUk0S1ZMbDlLM3UzYnRldnYyN1c5dVowVkZSVUpDUXMrZVBRV01ZRnhWVlZWU1VzTDhocWV0WExteXNMQ1FuRlloUFhhS2k0dWI3YjdOcnpWdi9XLzcwUDNMSWEwR0FBQUFBUGhIQkFRRVhMdDJyZGxaMTY1ZG8yYzVPRGcwdXd5SHc0bVBqOWZYMSsvZXZUdHordGV2WHltSyt2RGhReXZMdVA0Y0JRVUZQSzlWczhMQ3dweWNuRHAyN0JnWUdNanNIczVqd29RSlhsNWU2OWF0Mjd4NTgrM2J0emR2M2t4YTkxNjdkdTNseTVlT2pvN2toMkpjWEZ4ZVhoNS9oK3ZyMTYvbjV1WTZPVG5WMU5UY3ZuMTcrUERoY25KeVY2OWU5Zkx5b3BjSkR3OG5QVGNtVFpwRU5rbEVSRVJaV1RrbUprWllXTGlsVXgydGtaeWNMQ1VseFZNVlR0cFdrTnA4dWh2RHpKa3podzRkS2lRa3RHWExsdWpvYUZkWFYxTlQwM2Z2M2xsWldmWHYzOS9EdzJQRGhnMzBHanc4UElTRmhVay9YRXRMUzJaaDJzS0ZDeGN1WEVoQ1pGTlQwM1BuenZYcjE0L2M1dCs4Y2VQRzNiOS8vOTY5ZXorVHY5VFUxS1NucC9NUFp0VVNPaVF0S3l2ejl2WTJNaklhUDM0OGM4UXdBWnFhbWpadjNpd3FLdHExYTlmSXlNaTR1TGltcGlZbkp5YzZ4MGxJU0RoOCtIQitmcjZ1cnU2alI0OU1URXhzYlcxbnpaclZVc1U2cmFDZ2dOVGpDMTdNMDlPVGVhbjR2bjM3eUkxZHUzWk5tVEpGVmxhVzlFVWRNMmJNejdRTEtDMHRmZlhxbGFHaElTa3RKejUvL2h3YUdrcmZ0Ykd4SVUvSFJJb2NQMzc4eUwvT2dvSUNGUlVWZXBpNGhvYUc3OHBNcTZxcW1JRVg2VG1nb2FHeGNPSEN3TURBNk9oby9uRXNIUjBkMld6MnZuMzc2RGpNeTh1TG5FUWhnK09OSERtU3VUdzVIdnIyN2R0c0tTaE5VbEp5eElnUjE2OWZMeXdzNU1tN3YwdHhjWEY2ZWpyNUdMWkdabVptYm00dS8wb29pbnIzN2gwNTNmWDI3ZHNUSjA0ME5UVXRXTENndnI2ZUhvbHU5T2pSdnI2K2p4OC9Yck5tVGQrK2Zaa1pMa0ZPTTN6OStwVm5scENRRU1rMDIvREFJNFBhQ1FrSktTb3FSa1pHWHIxNnRiR3hjZS9ldlowN2QrN2V2YnV6czNOTGEydmZ2ajA1Q2NkbXMvMzkvVStkT2xWYlc5dXBVNmRWcTFZVkZoYnk1NmNrNFBidzhIajE2cFc1dWZuNDhlT1hMVnVtbzZOVFZGVGs1T1RFZnpFRWpka1puS0tvVzdkdWtVc2loZ3daSWpnUm5qSmxDbW05WFZwYXVtTEZDaHNiRzNJSlRueDhQSFBBQUtLdERqemkzTGx6UENNOEMvRDY5ZXVaTTJmU2QzTnljdmhINjYydnI2Y295dGZYbC8vaEsxYXNhRTBua05HalIxdFlXRkFVbFphV2R2cjBhWHQ3ZS9KM1BEdzh2Tm12SUg2eHNiRnNObHR3WWZYZHUzZnQ3T3dPSGp6SW4yZ1BHellzTGk2T0hQREN3c0xQbmoxNzhPREJnZ1VMQkZRZTBGcnoxditlRDkyL0g5SnFBQUFBQUlCL2hJdUxDMCt2ZzJ2WHJwSCtBRXVXTEZtNWNpV1pLQ0Vod1g5ZFBDbHVMUzh2WjE3UVRYejU4b1ZFR1Ava3R2L2ZVMWhZV0ZwYVNnWXlhZ21YeTkyOWUzZEVSSVNNakl5dnIrODNmMXNhR2hyNisvdHYyclFwTGk0dUtTbnB4SWtUUjQ4ZWxaR1JPWC8rZkVaR2hwZVhsNUtTMHVYTGw1ODhlY0xUb0pQTDVmcjcrM2Z0Mm5YYXRHazNiOTVjdjM2OWk0dkx0R25URml4WVFQTFpxMWV2ZW5wNnJsdTNqb3l3MUs1ZE8ydHJhMWxaV1RjM054a1ptWi84Q1ZwVVZKU2RuVDErL1BqV3hJTDkrL2Z2MGFQSHFsV3I3dDI3TjIzYU5IS05mSjgrZlp5ZG5YZnYzajFqeG95alI0K1NQczRYTGx3Z2hjWTVPVGxmdjM0bGpYSEplR2lWbFpWMFJWdCtmajdwQ3ZybHl4ZjZ0cnk4UEhOWVBGTDcrWk5wOVEvYnRXc1hoOE5oZG9CNStQQWhLWlFqRjJVL2ZQaVFoRTNrTG9razZ1dnIyV3oyenAwN2hZV0ZtNXFhMXE1ZHE2R2h3ZVZ5SHp4NDRPUGo4K0RCZ3k1ZHVwRE9BRy9ldk5tL2YvL2V2WHZQbkRtelpjc1d3Y1A2cGFXbFVSVFZVZ2RlMnBFalIwamxzck96YzBwS2lyKy9QMmswWEYxZFBXblNwRm16Wm0zY3VGRllXUGduajV6NzkrL1Q3dzd0eTVjdkpOTW5TZHpNbVRQNTAycHl6dURkdTNmODYrelhyMTlNVEF3ZEZ0ZlcxbjVYUFdCcGFTbXpwd3JkSVhmTm1qVXhNVEV1TGk2R2hvYk1GVVpFUktTa3BGaGFXdEo3a1ptWkdSOGZMeUlpMHRqWTJQcm5iWmErdnY3MTY5ZFRVMU8vYTJTMm4zVCsvUG1XT3VSZXVuU0pkTWlsaFlTRTBQM1pTWDQ2ZCs3Yzh2THlOV3ZXYk55NHNkbWdscUlvbm9iTDVNelc2OWV2Mi9iQUk0ZGNmWDM5N3QyN3lZZHUyYkpsNUV1YncrSHdGTmd5a1U0UlZWVlZabVptQlFVRmNuSnlXN1pzY1hSMDNMdDNyNEJ0RUJZV0Rna0pjWEZ4U1VwS2V2bnlKVjFTSFJVVjFmcFJCTTZlUFV2LzBhK3VycTZycXlPbkFXcHJhMG0zQ25JTlIrZk9uYlcwdE9qbXhkMjdkeWQzWDc1ODJleHEyK1RBbzcxNjlZcWNpUlNNNTFDa0tFcFBUNDhjUlRRT2g2T3ZyMC82cS96dzlpZ3BLWkdFbDV5QTFOUFRJdzJ2VWxKU1dwbFduejkvWGx4Y25QOUVGOU9USjA4b2l1SVpUcGJHUE9CWHJWcjE0TUdENDhlUG56aHhna3o1eWJmKzkzem8vdjJRVmdNQUFBREFuNldSVzFkYSs2NnVvYUt1c2JLaHNiYWx4WHJLR3JVVDZmUXpUeVFwS2NtODF2WDkrL2ZPenM3anhvMjdlZk5tdTNidDZISG5XakpreUpDaFE0ZWVPWFBHd3NLQ1dkeEVFclJuejU3OXpMWTFpOTFRL3BHVi9NdFgyeXdKVVZsVm1lYTdqdjRZMGs4NVBUMzk4K2ZQcE5VdlB5RWhvUzVkdXFpcXF1N1lzZVBodzRjUEh6Nzg1bW9uVEpnUUZ4ZDM0TUNCejU4L0R4OCtYRXhNYk4rK2ZVcEtTc2VQSHk4c0xGUlNVc3JKeWVIUE1pNWV2UGo2OWV0dDI3YUppNHZyNit1TGlJamN2MytmWEwxTHVtbytmdnlZL0h4dDE2NGQyVnByYStzZE8zYk1uajNiMTllMzJhdVBXeThqSTRNMDNQam1rbVZsWlFVRkJldldyY3ZQejErN2RxMnRyUzA5eTl6Y1hFMU5iZFdxVmN1V0xkdXhZOGY4K2ZNN2R1eEkyZ1MvZmZ0V1hGeWMzQ2Exa05uWjJYUjdhNUpMdXJpNGtFNGc1TGFjbkJ4emJLN2V2WHVMaTRzM0cyNyswMEpDUXBLU2tqWnYzc3lzVW1RT2VVcFIxTWFORy9rZmVQYnNXVEV4TVE2SE0zMzZkRVZGeFpVclY4Ykh4N3U3dTMvNjlFbENRbUxKa2lXclY2OG1yNGFtcG1aWVdGaE1USXl6cy9PcVZhdEdqUnJsNmVuWjBuQllwQXoyenAwN3hzYkdBbUpjc3JWc05wdGtLTEt5c3AwNmRaS1ZsVzFxYWpJMU5UMTkralRwSWY2VGcyNjllZk9HLzhnWk9IRGdpeGN2U0Rra2YrOXZnb1JFQlFVRi9PV2ZsWldWVDU4K3BlL1cxTlJVVmxZbUovL25lK2FiSTIwcUtTbVIxZ0Z1Ym02a0NRTWhKU1ZsWjJmSC94SG1jRGhxYW1wYnRtd2hkN2xjcnFPakl4a3lUc0NvYUsxRUd0cnc5OVQrUjYxYXRhcloxa1BWMWRXblRwMjZjZU1HYWM5aWFXbkpYd0lzTHk4dktpcnE2T2hJN29xTGkvTWt0cmR2MzQ2UGoxKzdkaTNQVlNsMEVOYUdCeDVwRDBKR0c3YXdzSkNVbEtTL29JWVBIejU4K0hEQjY1U1NrakkzTjYrcHFiRzF0WldXbGg0OWVyVGc1WVdFaEhyMDZCRVpHUmtiR3lzdkw5K3hZMGM1T1RrTkRZMnFxaXIrRmpIOExDMHRiV3hzT25mdTNMOS9mL0pCM3JObkR6MnFxb2VIQjZreS9yRS8zRzF5NEJrWUdIVHQyclZMbHk0c0ZxdTJ0bmJSb2tVOFRWUm9xYW1wNTgrZmIycHFVbFpXOXZMeUl2RnJmbjQrZlk2S2R1dldyY3JLU2kwdExUTElRYk9rcGFWL2JaTWNIaytmUG4zMzd0M1VxVlA1ejdyeExDWWpJNk9tcGtiT3VRcWdwNmMzZVBEZ3BLU2tqSXdNOGs3OTVGdi9lejUwLzM1SXF3RUFBQURnVC9HMXZ1QmRXWHhlNVlOR2J0MDNGMWFVR3ZLVGFUWFR4NDhmYld4c3BLV2xuWjJkQmJSS1pCSVdGdDY3ZCsvVXFWUGQzZDNwRHJZc0Zpcy9QMTlhV2pvdExhMnlzdkxYL3Foak43QXlTM25IR2Z1SHlFajAvSVZwZFZWVmxiKy9mOGVPSGN2S3ltYk1tT0hwNmRsU2xtRnJhMnR0YmYza3laT1djamNlNnVycXZYcjFjbkZ4NFhBNGRGZUhaY3VXbVpxYWR1dldqY1BoNU9UazBGMnRpWXFLaXFOSGo2cXFxbHBhV3BMZjN0cmEyc3hZTFRjM2w0eGVkZmJzMmNPSEQzdDdlNDhZTWNMYzNMeHIxNjZyVjYrMnRMU01pSWdRMEtMa201aVZYUHhJNCtsYnQyNk5IajFhUjBlSHhXS1ZsWlY1ZUhnd1I0TWsrdmZ2SHg0ZWJtTmo0K3ZyTzNYcVZCTVRFeE1UazRxS2lwRWpSMnBwYVpFaHkwamdOV3pZTUxxaWs3OFRDTG5OczNJNU9UblN2UHQzdW5uekpta1JVRmxaT1d2V0xMcGg2SlVyVjhqWm80c1hMN3E3dThmR3hwSlhqOXdseTVCMGZzV0tGZFhWMWE2dXJxS2lvajE3OW1TejJTdFdyRml3WUFHemNwd3dOemNmUFhyMC92MzdSVVZGVzRvVjB0TFNrcEtTbEpXVnIxMjc5dmZmZjN0N2U3ZDBvb1ZJU0VnZ2pZQWNIQndhR3hzREF3TVZGUlYzN2RxbHFLaDQ1TWlSQlFzV1hMaHc0WWU3UXROSERobDQ4N3RrWldXSmlZazFORFE4ZXZTSTUrUHc2ZE1uK2pvUzR0bXpaL1NVWnJ0Z000bUlpSkRYbGovS256Tm5Ecm1XbjlrdmU5NjhlYk5uejZZL3Fpa3BLYytmUDErOGVERXpGcSt1cmc0SUNLRHYxdGJXa2hOZHpLRk4xZFRVK0Q4UkpONmloM1Q3UGJwMDZjSXpwbVYxZGZYNTgrZFBuVHBWVmxhbXFhbTVlL2Z1bG1KRUhpSWlJak5tekdCT0tTOHZqNCtQTnpJeWFtbVVSYUt0RGp3UzI5bmEyaFlYRjRlRmhYMXZsMTdtV2Fodm5oY2htQU5GVEo0OGVmTGt5WVdGaFRrNU9jYkd4Z1lHQnMwK2hGeW9RUzR2SUYrU1pMcVZsZFhvMGFOcmFtb2NIUjNOek16SUZTcGtHSUN3c0xBTEZ5N1E1L1lPSFRwRXZrNWJhdFBSSmdlZWtwSVNjeUJFYlcxdC9rOEV3V0t4eUkxT25UclJ5YjZ4c1RGcCtzSFB6YzFOd04vZkRSczJOTnVUcDZWK0xOK0x0Qm9YM0Fha3VycjY3ZHUzWThlT2JlV1RybGl4WXNXS0ZYNStmdVR2eFM5NTYvL3BEOTIvMzMvenZnRUFBQUFBMEFxL3ZueFVjS3lKeTJubDhseHUwNjk2Nm5mdjN0blkyTlRWMVlXRWhMUnl3SHBDVFUzTjBOQXdNVEd4ckt5TXhHZXBxYWxjTG5mWnNtVkhqeDY5Y2VOR20xd1gvRy9UME5Dd2JkdTJ3c0xDN2R1M2p4OC8zc2JHWnZIaXhUdDM3bXkySUZGSVNFaEtTbXJNbURGMG9kT2xTNWVjbkp5OHZiMTVCdXVMalkxMWRIUnMzNzQ5dWN2VGdKZzBHbjczN2wxRFF3TlBSeEVuSjZleXNqSlBUMDg2V3hrNGNPQ3paODl5YzNQSmovL2c0R0J4Y1hFMm0yMW1acGFZbUxoOCtmSWpSNDRZR3h2cjZla0ZCUVdGaFlVcEt5di96QXRDY2hQK3dyRkRodzZscEtSOCtQQ0I5REFkTW1TSWtaSFJzR0hESGo5K3JLcXFTaXF5K2UzZXZWdE1USXcrYnBPU2tqZ2N6dGV2WHc4ZE9tUnJhOXV4WTBjT2h5TXFLbHBRVUVBS2JFblJIT2xqSTZDQVRsWldsbXpKZDFtM2JoMVBMM2c3T3pzNms5TFcxaVpKUkxOdTNMaGhiMjh2S1NsWlhWMHRKeWVYazVOamJXMU44aGM1T1RueStTS3hzcHljSEVsSWVWSm1mMy8vbEpTVWd3Y1BrdUozRFEyTjVPVGtOMi9lRkJZV2tzdTYrZTNhdGF1bHF5aEtTa3BJVDNBUEQ0K0tpb28xYTlaWVdGaWNPSEZDUVBJWUdCZ29JU0hCWnJQWHJGbXpiOTgrUzB2TGdJQ0EzcjE3TDEyNnRHUEhqbXcyK3lmREM1STZDUzQ1YkZacWF1clFvVU5yYTJzVEV4TjUwdW8rZmZyUW80cjkvZmZmR3pac3NMS3lvaHQ2eU1yS050dkJWb0M0dURoeXNvZEdXbnlrcGFYdDJMR0RaK0d4WThlcXE2dmIyZGxGUmtiU0UydHFhdmdiRVdSa1pEQS9Bc3pZa1VZT2t0YTNTcWZwNnVyU2lSNUJEMmRLem41dDJyU3BOZXZKejgrUGlJZ0lEdyt2cUtoUVVsTGF1bldycWFrcHN5RUFpOFdTa3BMNmdkRVVCV3ZEQXk4NE9KaDhTUTRlUEpoTWVmNzhlV3N1eTVneVpRcHA3MU5SVWNGODl3V3pzTEJvOW0rMHBxWW1UOUJQWTdQWnpMWkN0TUdEQnc4ZVBMaXNyTXpSMGJGLy8vN00wWkoxZEhSSWc2Q3FxcXFUSjA4YUdCaVF2WHYyN0ZsU1VoTC9xdHI4d0NNOXFjbklCL3pJMkpJOGZIeDhtTDEzaW9xS25KMmRxNnVyOSt6WlE4NGMzTHAxNit6WnMxcGFXcmEydHN4am1QL1NJdEwxaGY1Yi9ETllMRlpDUWtLdlhyMEUxK2JmdjMrL3FhbnBtL1g3TkFNREExVlYxWVNFQkh0N2UyVmw1Vi95MXYvVEg3cC92Ly95M1FNQUFBQUFvQ2pxVThXdDU0WC9mL0FpVVdGSmVjbStrbUtkMjRsSXRmUVFDZEh2am15YWRmWHExUjA3ZG9pSmlRVUVCSHl6T3kwL0F3T0Q1T1RrbHk5ZmpoMDdscFRiQ0FzTFcxaFl4TVhGUlVkSC85cTBXa0pVUnFPem9FNk92L1M1ZnMzTFcxbFo2ZURna0p5Y1BISGl4QVVMRmdnTEM0ZUZoYTFZc2NMUjBURTNOM2Z6NXMzTlBrcEVSSVFFR1hTdHNhcXFLajJGSUtWUHpmNUNaclBaNDhhTlc3NThPZm4xenJ5QVBTd3NMQzR1enRMU2t2bERsMXdaL2VMRkN5VWxwY0xDd29pSWlPblRwNGVIaDB0TFM1OCtmWHJldkhtWExsMGlqVElHRGh6WVVxTk1McGZieWpvdkVxeHpPTHduWnU3ZnYvLzE2OWZwMDZkZnVuUnAxcXhaZS9ic0lSUHB0Z2t0Y1hKeW9nZHNqSWlJa0pPVHE2dXJpNG1KK2ZqeDQ4bVRKNnVycXp0MDZKQ1Nra0t1QUNCTlk5M2MzRWlyMlpiV1dWdGJ5K3lUMDBvalJveWd4MkVyS3l1N2VmT21ucDRlWFRYSnJBVGtVVjVldm5idFdpVWxKWHQ3Ky9YcjEvZnExZXZZc1dOMmRuYXRIOG95TVRIeHlKRWpBd1lNRUJZVzl2RHcrUGp4bzRTRXhLNWR1NWlqaXZGemRuWnVOdVI2Ly83OW1qVnJQbjM2dEczYk50S2JQaVFrWk5teVpZc1dMWEp4Y1dtMmhqRWhJU0V6TTNQdTNMbmg0ZUY5Ky9ZOWZmcjBnZ1VMVWxKU1NDTWFVc2pmck84OWNscXFpT1JCWDIyUWtaRlJVRkF3Zi81OERvZmo3ZTNOWXJHWWVaK0VoQVJkdDB1YWRILysvTGx2Mzc0LzNIUTFMUzN0eXBVci9OTUxDZ3I0cCt2bzZJU0VoRFJiazJ0bFpjV2ZicFBkYittRUFhbkMvb0hqMXR6Y25BeEVTYUs5MTY5Zm01bVowZGtmK1g0UWdNMW1wNlNrUkVWRjNiNTltOHZsaW9xS0hqcDB5TlRVbEk2cjZ1dnI3OTI3RnhzYm01U1VkUGp3NFpacVlIOU1HeDU0S1NrcHpzN08vZnYzbnpGalJrcEt5dnYzNzRjT0hacVFrSEQrL0hubVlxUzRudWRkSGpWcUZQbEtMeTh2UDN6NGNDdDMxdERRc05tME9pY25oelRYNXNmL1RTdlloUXNYT25mdVRLNmlLQ3dzUEhueTVJZ1JJMGpyOE9uVHA2OWN1WkkvdFcrckE0OHBORFMwMlFFMjZOTkZQSmhqbWNiR3hycTd1OWZXMXU3ZHU1YytZRWFQSHYzMTY5Zm82T2lBZ0lEdDI3Y0xHRWFDeFBUZldsS3Rrd0FBSUFCSlJFRlViSjdXR2pFeE1kOGNYNUdjMnFRb2FzeVlNYTFjclpDUTBMeDU4dzRjT0JBUUVFQTMzdUhYK3JmK04zem8vdjJRVmdNQUFBREFmN21xK2p3NnFoWVg2ZGhmWVk2U3RMNndrTmkzSHZlenlJL2txS2dvVlZWVkh4K2ZIMnRHVEFJNGtxaVdsSlFrSlNVTkh6NjhjK2ZPRXlaTU9ISGlSSHA2T3Y4d2pEOU1RbFJXUTc3NThyRi9wK1RrWkNjbnAvejhmQ01qb3lOSGpwRDhTMDVPTGlnb2FPblNwZjcrL2lVbEpSWVdGb0pYOHZMbFN3a0pDV1puY0lJRUJNMm0xUzlldkNndExhMnRyZTNXcmR2bzBhUHBNSzZnb01EWjJibHYzNzRPRGc1a1NuMTl2Ymk0K09EQmc5ZXZYMDlLcU56ZDNZV0VoR2JQbmgwZUhrNVJsSXlNVEdCZ29MUzBkRU5EUTJscGFVbEpTVWxKU1dscDZaY3ZYNTQvZjA1UjFNR0RCemtjenBjdlgyYlBudDFTK002REZPTHhYemJ1NCtPanFLalkyTmpJSEE1TFUxTXpPRGlZdnB1ZW51N2k0cko2OVdwbXBUbDk2TDU2OWVyZHUzZG1abVp2Mzc1MWNuSmF0R2pSMmJOblMwdEwrL2Z2YjJWbFJibzZrTzRmd2NIQi9mcjFZN1BabVptWi9LOHQrWFNRK3ZUdndxeVhmL0hpeGMyYk55MHRMVnVUemNuS3lvNGVQWHJmdm4yNXVibGtpcTZ1Ym1KaUlpbjdwUU5OMHFBNU5EU1VCRVBrTGhFU0VzTGxjdFBTMHJadTNTb21KcWFzckR4MTZsUUpDWW5Bd0VCNm1UTm56cVNrcFBqNStkR1YrR3BxYWp4YjB0RFFFQmdZNk9IaHdXYXo3ZXpzcksydHlmUUJBd2FjUFh0MjRjS0Y5dmIyL0VXVTlmWDE3dTd1Z3dZTkdqaHdJRGx5Qmd3WUVCc2JxNlNreEdhelMvNDNjdDNBM0xselMwcEtpb3VMangwNzFsSVRBeDUwQ1NkcGV5SkFkbmIyamgwN1NIcEZva1B5Rk83dTdxR2hvV3ZXckduMlVhU0JkWEp5OHVIRGg3ZHUzZHFhVGVLM2JkdTJiZHUyTWFldzJXeHRiZTJKRXllUy9yQ3QxMnh4WWt2ZEdPalAxQS9Vbm0vZnZwMis3ZXZyUzVyYXQ5U3JoOGZldlh0alltS3FxNnVGaElRTURBeUtpNHR6YzNQSmVjcXlzckk3ZCs3Y3VuWHI5dTNiVlZWVjdkdTNIemR1SE0vbVpXVmxrVEN4cXFxS3krWHlYRUpSWEZ4TVVWUkxWemwwN2RxMVk4ZU9iWGpnQlFVRk5UVTFwYWVuazVONWNuSnlPam82NUFBZ0o4bklZdWJtNXRMUzBxUVpVV05qWTdPbDVhUlhnNEJ0T0gzNnRMZTNkMHR6WTJKaW1qMUg4Z01HREJqUTBpejZJZzhlYlhMZzBUUTBOT0xpNHJwMTY5WlM1ekVXaTFWY1hNeC9zckMrdnY3cTFhdEJRVUVaR1JtaW9xTHIxcTFqbnJvVEVoSmF0R2dSaThXNmZmdjJ0R25UREF3TXpNM045ZlgxK2M4V2xKU1VDT2luOUYwaUlpTGF0V3NuZUh6RnhzYkdsSlFVSlNXbFhyMTZ0V2FkNVB6YzlPblQzZDNkMDlMU21wcWFXam9WMThxMy92ZDgyLy83SWEwR0FBQUFnUDl5ai9ML00xQzduS1NhM2w4YnhJVi94OUEwbno1OWNuUjBaTEZZRXlkTzNMOS9QMTBXUkhKbjBzRlFnUHI2ZWk2WDI5VFVSRVlZSTcvVHZMMjlHeG9hU0NXT2xaV1Z2NysvcTZzck15ejdveFFVRkp3K2ZicXVybTd0MnJWcjFxeGgxaE4xNk5EaDlPblRTNWN1emNyS0lxRnpTMWdzMXVQSGo0Y1BIODRmY0pDcmoza0tyZ25TaUdEVXFGRmFXbHJNd1FQTHk4dTdkT25pNStkSFA4ckZ4ZVh2di84T0RBeGN2WG8xUlZGMzc5Nk5qbzYydHJabS91elB5TWh3Y0hEZ3VWNmJESWxHYnZUcDAwZFBUNCt1YnY0bTB1VzJxS2lJWnpyUFFHcUVqSXdNczVFNkNiYlUxTlNhN2E1KzRzUUpVMU5URXV6cTZ1b2VQSGpRME5EUXk4dkx5TWlvb0tEZzVjdVhwTkxRMXRZMkt5dUxOQVloQmVNODY2bXBxYW1vcUdqTk9KQy8wTW1USjRXRmhlbTBtdG5vZy80UWthUXlNRENRSEU3TTROTFMwbEpYVjFkZFhWMU5UVTFaV1prK1lQVDE5ZWxsU0pjU1hWMWRBUTEyazVPVGc0S0NaR1ZsWFYxZGVVWnY2OTI3OTVrelp4WXRXdlQ2OVd1ZTZNZkx5K3ZqeDQ4T0RnNFZGUlgweEtpb3FPRGdZTkxibElsazVlTGk0Z01IRHBTWGwrL1JvMGNyWHlKeTVCUVdGZ3FvY3lSalF0cmIyN2R2MzU3TlpwZVhsMGRGUlJrWUdKQmNYazlQNzh5Wk0zUG56dVZQeENvcUtoSVNFdFRWMWJ0MTZ4WVlHS2lpb3RKc3I1NS9NOUx2NVp0Ui9xOGxJeU1qS3l1N2VQRmlDd3VMN3QyNzI5blpaV2RuNzl1MzcvSGp4MlRZdmM2ZE80OGZQMzdpeFAvSDNwM0hRN1hHandNL013Wmp5ektVRmxFVVd1Vkd1MVRYTGFtVUVpMjZyVXFXTmxsdUtMcUt0S0NRcUVpaEV0cG9RZHFRU3R0VmhKSWlSZlpsOXZuOThYeC81M3UrTTJNYUtycmR6L3NQcnpQUDJaNlpPV2ZNZk03bmZKNC9KazZjU0tWU256eDVNbS9lUERjM04xUXQxODdPanZqWklqUk90MlhMRnFHNzl2YjIvdno1Y3c4ZWVJc1hMeDQ3ZHF5T2pvNldsdGJBZ1FQeGE0Y2NEc2ZhMmxwTFM0c3Z2aHdYRnhjZEhYMysvSG0rU3Qrb2IwSS96UGs2M3hGbloyY1J3ZTY2dWpveEU1OFRFeE1EQWdMd2gzekZpNUYxNjlieFhlL3BrUU1QZWZyMGFVMU5EZnBLSTNySmQrL2U5ZTNiRndWa0t5c3JqeHc1a3BHUjBkVFVwS2lvNk96czNOTFNFaHdjYkcxdFRieEk2ZVhseGVGd0xsKytmT0RBZ2F5c3JPenNiSFNJQmdZR0VyZjgrUEZqTVFQSG9qMTY5S2kwdEhUZXZIbWlDN0lWRkJUVTE5ZGJXRmlJczgyMnRyWXBVNmJZMmRtNXVibWhQT2lPVXB2RmYrdTc1OVArNXdmUmFnQUFBQUFBOEN1cmJublN6S3pFTUl4TW92eW03dEE5b1dvTXd6UTFOV2ZObXZYYmI3K2hLcTRaR1JsS1NrbzhIdS8wNmRNb0xDVjY5V2ZQbnFIZnF3d0dvM2Z2M2hNbVRIajkrblZpWXVLd1ljTisvLzEzVkRmWjJ0bzZMaTd1MHFWTGZJVmkveVA2OWVzWEhCeXNycTR1dEw0S0NsZ3ptY3l5c2pJUkc0bUppV0d4V0hQbnpoV2MxZFRVSkhSc054U3RVMVpXSm1hMUZ4UVVWRlJVVUtuVXlNaElORElZOHVYTGw2S2lJdnpoeFlzWDFkVFVIQjBkMGNhUi92MzdtNXVicTZxcTBtZzBWVlZWTlRVMVZWVlZWVlhWVzdkdWJkNjgrYSsvL2hKeldFN2NxRkdqcEtTa0hqNTgyS20xdmlvdkx5ODdPL3ZpeFl0NEdXSXJLNnZ5OHZLR2hnWWRIWjJIRHgrNnVibnhoV3c0SEE2VHlVVFo2OFQyL1B4OERNUEVqNzkvRjBMejNkVFYxY2VQSDMva3lCRlVZT1QwNmRPN2QrL095TWhBZGFzek1qTGk0dUpRT0dEMjdObmZwUnRtWm1aRGh3NFZ6SUZGZEhSMHpwOC9yNjZ1ZnZUb1VXTDd4WXNYcDA2ZE9tUEdqT1RrWkx4UlQwOXZ3WUlGTkJvTkhUUG9MNDFHOC9mM2o0K1BqNDJON1d6ZnhvNGRpMkhZdzRjUFRVMU5PMXJtMUtsVENRa0p3NGNQRHc4UHAxS3BBUUVCREFZRFhZekJNTXpSMGRIT3ptN3YzcjFCUVVGOEs1NDdkNjY5dmQzR3hzYlMwdExHeG1iMzd0MkRCZzNpS3hZdnB1dlhyOCtjT2JNTEszNGpkTnlpVjZuYmJOeTQwY1hGaFJnQ1l6QVlxYW1wUmtaR0N4Y3VuRGh4SXQ4SFlFMU5UWEZ4Y1hsNU9ZcFdoNFNFaUNqdGN1UEdqZlBueitPbGhQbm82T2dzV2JLa0J3KzhqazY2Q3hjdWxKV1ZDZFp6TURJeUNnZ0k4UFQwUEg3OHVOQVZ1eXc2T3Jxak9oaEVSNDhlMWRYVkZXem5jcm1QSGoyNmRldlcrUEhqN2UzdDhmYVdscGJqeDQ5UG1qUnA5T2pSZUtQZ0FkWWpCeDV5N05peHpNeE1jV0x4N2UzdGMrZk9SYkZYTlRXMWx5OWY5dS9mZit2V3JaYVdsckt5c3J0MjdVS0RSZ2l1cUtPakV4RVI4ZWJObXhzM2JtUmtaS0NMV05yYTJ1dldyVk5SVWFtcnF5c3BLUkV4SEd0ZFhWMWxaU1dYeXkwcUtoSjlRUUxkQmZMVk1pQ2pSNDhPQ1FrUmMvU0k2dXBxSnBPSlJnd1dlcEd2QzI5OTkzemEvL3dnV2cwQUFBQUFBSDVsN3hydm9na3RwV2x5VW1yZHVXdGZYMTk4K3NDQkEyL2V2RUhUa3lkUG5qRmpodWgxMFZBOGJEWjcwS0JCTmpZMjB0TFNXN1pzNFhLNVhsNWVlTmpDM3Q3Kzh1WExQajQrUTRjT0ZaMEwrYXNTWFZaU1RrNU85Ry9YL1B6OFk4ZU9hV2xwelprelIzQnVaV1dsdExTMDRLL3JMMSsrRkJZV21wdWI0OUhQdExRMER3OFBCb014ZlBod3Zuemg5Ky9mRTRQWE5qWTJNMmJNNk5XckZ6RmFyYU9qSTZMU1pSZFFxVlJEUThNSER4N3dWUkQrUnVmT25iT3dzT0E3MHE1ZnZ5NGhJVEYrL1BnN2QrNmdpRFl4TUoyY25NeFh0QUhKemMzbHkwcnVLYi8vL2p1Ni9DUCszTnJhMnNlUEh4Y1VGT1RuNXg4L2ZyeXp0OVdqa2R4RXpCV2FBcjlxMVNxK1JHd013MmJPblBsOWc3Wmp4b3loVXFuMzd0MFRXbk1HWmV1Zk9YUEd3c0ppejU0OVZDcjF3b1VMMTY1ZE16YzNOekF3UU1zWUd4dFBtalRwMHFWTFk4YU1JUWFZeXN2THc4TEMxTlhWRnk1Y0tDTWpFeDRldm5EaFF1TGdoM2Z1M0NFbXQrS2ZsbnlhbXBvOFBUMmZQMy9lSTlIcW5Kd2NXVmxaL01sMkQ4R2NYM2w1K1FjUEhuUTB4bHBWVlJXR1lYaXNUZlQxQURSYzRaZ3hZL0J5Um54K2hnTVBSU1Rmdm4xYldscXFvS0F3Y2VKRUZFd1VqR0RxNmVuWjI5dUhoNGRmdUhEaHF6V2dPbVhTcEVsbzZJaU9GQllXeHNiRzhsMFlxS2lvdUgzN05vWmgrL2J0UTdtMFptWm0rS1VkRk9zOGZ2ejRsQ2xUMEMxVEhlbVJBdzgzY09EQW16ZHZmblV4NGxWVktTbXBzMmZQRXY4WFBIbnlSRk5UVThSZFpZTUhEOTZ3WWNPR0RSdlFRejA5UGZTL0J0MzRJdUtTYlVGQmdZT0RBNXBldlhwMVI0czFORFJjdjM1ZFIwZm5xMEYvS1NrcDRpMVQ2QnNYZXZzRW9WdUloZ3dad3RmK0xXOTk5NXgwUHorSVZnTUFBQUFBZ0YvWjU5WVhhR0pncjhrOTJJMURodzdWMXRaeU9CeDFkWFdodVZkOEpDVWw4UnFzcUxSQ2FXbnArdlhyZi92dE4zeVozcjE3NzltelorUEdqYXRXclRweDRrUkg0WWIvT0hRWHZHREVKenM3ZS9QbXpXUXllZCsrZllKenE2dXI4L1B6aHc0ZEtsZ2hKQ3NyaThmam9ieEZPcDBlR0JnWUh4K1BNaFB4OGF5UTl2YjJzckl5WWhISmJrdU9zN1Mwek12THUzVHAwb29WSy9obW9SSEp1akFRazRXRmhXQVY1clMwTkNNam8wNFZWR1V3R0dscGFWcGFXc1Njc2k0d01EQW9MaTcrbGkySWo4MW1uejU5K3ZuejU4K2ZQMGUxUktoVTZxaFJvNFNXTmY4dTBIR0xSeVR4OHRZL2xMUzA5S3haczFKVFU0dUtpdmd1UzdCWXJQVDBkQXpETm0zYWhHSXV1Ym01dnI2K21wcWF1M2Z2Smk0WkVCQmdhV25wNStkSG9WQVdMMTZNYnBaM2RYVnRiMjhQQ0FoQVNacGFXbG9CQVFGT1RrNTREcXl6czdQb3ZyVzF0YUYwL3FxcXFzMmJOMy83azYyc3JCUWFneE02WkJ5R1lVVkZSYTlldlZxMGFKSG9raEZmOWRVQ3lxSkpTVW14Mld5aHBabVIrL2Z2WXhqV2hSRjloZXJCQTQvTlpydTd1NzkvLy83ZHUzZm9kRkJTVXJLM3QvZjM5Nit0clkyS2lzTGZpTGEyTnJ6VzF2cjE2MU5UVS9mdDJ6ZHQyclF1WEVucWlMNit2cVdscFlnRlpHVmxpZm10ZERyZHdzTGl3NGNQNk9ISWtTT25UWnMyYmRxMEx2eWIva2tPdk00aWhxb3ZYNzVjVkZTMGJ0MjZ6bTZFVHFkSFJVV3BxcXJpbHdxTWpZMzViazB6TmpiVzFOUmtzVmo5K3ZVVFViSTVOVFdWd1dDZ1Q2Uk9RZi9kbmo5L0xuUUF3NHlNREw1cVY5LysxbmZQU2ZmemcyZzFBQUFBQUFENFpURTRUUndlQThNd2FRbEZKV3BYQmpuc3NoczNiZ2dkdXFxd3NCQU5OMDlFekxUbDA5cmF1bTNidHV6czdPblRwd3ZHYUdiTW1MRjY5ZW9USjA0c1hicjByNy8rc3JhMi9rN2QvM2VMaUlnb0tDaVFrNU9qVUNpb3hqVHg5MjFWVlZWb2FHaEtTZ3FWU28ySWlFQXgwd2NQSHB3NGNVSlpXVmxHUm9iQllOeTZkYXV0clUxb3Z0dU5HemRRcWgyTHhWcThlSEZ4Y2JHcHFXbGdZT0QrL2Z2UG56Ky9hZE9tdm4zN29sU3MvUHo4OXZiMktWT21kTyt6eHpBTW16ZHZYbGhZMlBIangyMXRiZkg2MXdrSkNhOWZ2eTR0TGNWL2dhZWxwYUd4SEhHb1FHcHFhaXB4Z0VFTXcrYk1tU040UTBCeWNuSlJVUkV4TVR3N081c1lSeXNzTEJUczI0VUxGejUvL3J4Mzc5Nk9ocUw2Q1ZFb2xJU0VoTStmUDQ4ZE85YlcxdGJJeUdqNDhPRXZYcnpncTlmeC9QbHpWTjJiK0NMMDdkdjNxL2VlSTVzM2I2YlQ2Ykt5c2x3dU56TXprMHFsZG44UjBnMGJObHk2ZE9ubzBhTjhJeFpLU2twNmUzdS9mLzhlQmJ4UW1Sb3ltUndTRXNKMy8wSHYzcjMzNzkrL2J0MDZiMi92d3NKQ1IwZEhGeGVYRnk5ZTJOblpFVE1XemN6TVltSml4bzBiaDRMZHljbkp4R0JjVWxJU01mYlgxTlNFOHZGWkxOYnAwNmZSZ0tYZjZQYnQyeWo1VVV4SGp4NGxrOG5FZS9sN3hPREJnK2wwK29ZTkd3UXJGZkI0dk5ldlh6OTQ4TURJeUloNFM4ZS9ndUNCUjZGUTJHejI0TUdEWjgrZXJhdXJxNk9qbzZhbXhtYXo5Ky9mYjJOam82ZW5GeFFVSkNzcisrN2R1NHFLQ3J5c0VKVks5ZmIyTGlvcTRxcytkT1RJa1NOSGpuUzVlLy84ODgrNWMrZEVMTUEzZkNXVlNoMDZkS2krdnI2cHFhbXBxU2txMW56djNqMitFaVZvZElUYzNGd0dnMEZzbnpoeEloN2M3UEVEcjYydFRaemNhaGFMSmRoSXA5UFI4Slg5Ky9kZnUzWnRaM2Q5Nk5DaEwxKytiTisrSFUvS0Zod0pzMWV2WHFMdnNrTFErSXFpTHprSWhiTGFuejU5YW1scE9XVElFRHhnemVQeDNyMTc5K0xGaTBHREJoR3ZRMy9IdC80L0RxTFZBQUFBQUFEZ2w5WENyRVlUY2xMZFBUeFJabWJtclZ1M3hGeTRvNUVBdVZ6dXFsV3JuajE3Tm1YS2xPRGdZS0hSUFhkM2QybHA2WWlJaUc3TE0vMzVTVXBLM3IxN0Y5MStxNmlvdUhMbFN2eDIrRmV2WGkxY3VKREQ0UmdZR096ZHV4Y2Z1MGxaV2ZuQmd3ZE1KcFBENFpCSXBBRURCbXpjdUZGd1JMTDI5dlpIang3cDZPaWdZSkM5dlgxVFV4TzZJZDNKeWVuZHUzZFpXVm5vWm5BU2lhU21wclo2OVdvcks2dHVmd0V3Q29XeVpjdVdiZHUyblRselp0V3FWYWp4elpzMzhmSHhLSGEvWU1FQ1ZDZzJKU1dGYjEwWkdabUhEeC95bGIwZU9YSWtYeW8waThVS0NncnEzNzgvOFFsNmVIZ1FseEZNVTIxcWFvcU1qQnd5Wk1pL3J0ajY4ZVBIKy9UcFE0eW92bnIxS2lZbWhtOHhHUm1adUxnNFlzdVlNV1BFakZhM3Q3ZWpjY1pRUVcxWFY5Y2ZsN3Zka1VHREJsbGJXNTg3ZCs3NTgrZDh3MlBpUllSemMzTWRIQndVRlJXUEhUc21OTEF5YWRLa3FLZ29aMmZudDIvZnZuNzkrdG16Wi9QbXplTTdOakFNbXpCaEFqNnRyYTFOREMvU2FEVGlraVFTaVV3bWp4OC8vdENoUTk4cllYYnUzTGw0QVFFaUZvc2xHTko2L3Z6NXRXdlhiRzF0TlRVMXY4dmV1Mnpac21Vdlg3N016ODkvOE9DQjRGd0ZCWVhaczJjTExiL3preE42NElXRWhQQXRScUZRMElGRXA5TlBuanpKNFhBb0ZNcVlNV09JYitYMDZkT25UNS9PdCtMRWlSUFJEVEVkeWMzTnZYdjNia2R6YjkyNkpXSXUrbWZOMXhJUkVjSFhncXFFOHpXU3llU3NyS3lzckN4aW83ZTNOenF6Zm9ZRHI3YTJ0cU1LTFVTQ1gyUGk0K09QSGozNjZkT25rU05ISGo1OHVMTmxxWktTa21KaVlvWU1HYkpzMmJKT2RwbGZmbjUrV1ZuWi9Qbnp1MVlhS3lnb3lOL2YvOW16WjN3cENQTHk4bVptWnU3dTduemZ6YjdMV3c4Z1dnMEFBQUFBQUg1WkxNNy9WR2FRSW5kMzBDY3dNTkRjM0Z6TWhRVnJGQ0prTXRuUjBURXpNOVBiMjF2RVhjQ2JOMjhlUFhxME9PbEZ2NGFCQXdjbUpTWDE2ZFBoRllpMWE5ZXVYYnVXeCtOeHVWeStXK2IxOWZWOWZIelUxZFg1aHZNYU9uUW95aWJtY3JrOEhxK2pHKzFsWkdSdTNicUZTbFdpakdOOGxycTZPbCtZc21mTm1UTW5KeWZuNE1HRDQ4YU5ROVcwZCt6WTRlSGh3ZVZ5OFdOcDU4NmRPM2Z1N05yMkpTVWwvL3p6endFREJoQkxrWDYxYnJXUGowOWpZK1B4NDhjN3FycjcweEljaG03cDBxVWl4djRTTkh2MjdOR2pSK01YU0FSRlJrYWlsRDBlajllRGllZWVucDRGQlFYYnRtMUxTVW1SbHhjeUxPMjRjZU9XTDE5dWEyc3JXQmtHTjJuU3BJU0VoRDU5K2lncEtjWEh4eHNZR0hSVWZFYm9RY2hYdFVCQlFlSGt5Wk1hR2hyZjhiQlJVRkFRT3RvdEtwVkQxTkxTc20zYk5oMGRIY0dBZS9kVFVGQUlEUTN0NlY3OEVGODk4SWlvVkdwaFlTR1h5eVdUeWVMVU5USTBORnl6Wm8ySUJSZ01ob2g0dExPenMrZ3lHamR2M25SeWNoTGRCejgvUHo4L3Y2OTJGZmVUSEhoZHFGdU55TXZMYzdsY0h4OGZXMXRiRWJWck9qSnMyREFkSFowalI0NklNOGFqYUdoOHhTNlVBVUVHRGh5SVBweTdyTE52UGNBd2pOUlJzWEFBQUFBQS9LZWtsem96T0kwWWhzM1NEcVZTdnR1b1hBRDByT3FXSjNtVmh6QU1VNWN6R0Q5Z2EvZnNsTWZqTVJnTUtTbXBmMUdoQS9CTG90UHBSNDhlSFRCZ3dLSkZpNzd2WmprY2pweWNIUG90S1g0SjdNckt5b1NFQkNNakl4SFZSY0hQNE8zYnR4Y3VYSmd5WllxSXdjMytYVGdjRG92RmtwYVc3a0xGOXJ5OHZIdjM3bGxaV1ltNDBnQytpeDl4NEtIL3lCUUtwY3VYT2xDaDhDNGNPZC9vRnpqd1dDeld0NVRiUmxjanZtdVB3TDhHUktzQkFBQUFnRUcwR3Z5cWVpUmFEUUFBQUFBQUFPZ2F1RXdCQUFBQUFBQUFBQUFBQUFBQW9PZEJ0Qm9BQUFBQUFBQUFBQUFBQUFCQXo0Tm9OUUFBQUFBQUFBQUFBQUFBQUlDZUI5RnFBQUFBQUFBQUFBQUFBQUFBQUQwUG90VUFBQUFBQUFBQUFBQUFBQUFBZWg1RXF3RUFBQUFBQUFBQUFBQUFBQUQwUEloV0F3QUFBQUFBQUFBQUFBQUFBT2g1RUswR0FBQUFBQUFBQUFBQUFBQUEwUE1nV2cwQUFBQUFBQUFBQUFBQUFBQ2c1MEcwR2dBQUFBQUFBQUFBQUFBQUFFRFBnMmcxQUFBQUFBQUFBQUFBQUFBQWdKNEgwV29BQUFBQUFBQUFBQUFBQUFBQVBRK2kxUUFBQUFBQUFBQUFBQUFBQUFCNkhrU3JBUUFBQUFBQUFBQUFBQUFBQVBROGlGWURBQUFBQUFBQUFBQUFBQUFBNkhrUXJRWUFBQUFBQUFBQUFBQUFBQURROHlCYURRQUFBSUNmeTcxNzkySmlZZ29MQzhWY25rNm5FeDhXRlJWZHVIQkJjTEdQSHo5MnVVc05EUTBmUG56bzh1cWk1ZVhsdGJXMTRROHpNakx5OC9QRlhKZkJZTnk4ZWJPb3FPZ0g5VTIwdFd2WFJrWkdDcDJWbnA2K2YvLytidThSQUFBQUFBQUE0TitOMHRNZEFBQUFBQUQ0WHdrSkNiNit2bE9uVGwyNmRLazR5Nzk4K1hMZHVuVjc5KzQxTVRGQkxSRVJFVGR2M3RUVzFqWXdNTUFYZS9qdzRhcFZxK3p0N1YxY1hEcmFWR05qNDRjUEh6UTFOZVhsNWZsbWhZU0V4TWZIRnhjWDg3V1BIVHQyOGVMRmJtNXVmTzFidDI1OTl1eFpabWJtVi90ZldWbjU1NTkvbXBxYW9yQXZuVTUzZFhYVjFkVTllL2FzR004ZWUvLyt2Wk9UazcyOXZaNmVuampMNDI3ZHVzVm1zNGt0R2hvYWVucDZGeTllSkliTytkalkySkRKLzV2cjhPalJJeHFOSnJnWWo4ZUxqWTE5OHVTSmdZSEI3Ny8vM3FtT0FRQUFBQUFBQVA3TElGb05BQUFBQUF6RE1Fa0pXUWFuRWNNd05yY053NVM2dndNY0R1Zmd3WVBSMGRHOWUvZWVNMmRPUjZIZUNSTW1LQ245Yi9jR0RScEVvOUcyYnQxNjl1eFpiVzF0RE1OOGZId2VQSGpnN3U2ZWtwSWlLeXVMc3FwZFhGeTRYQzR4Zm4zejVzM0N3c0thbXByYTJ0clBuejkvK1BDaHFha0p3ekJ2YisvbHk1ZUwyZWZtNXViMjluYkI5dGJXVmlhVEtjNFdidHk0Z1dHWXViazVlbmo3OXUzMjl2YTVjK2VLMllGUG56NWhHS2FxcWlybThyZ3RXN2J3OVh6cDBxVTdkKzRNRHcvLzlPa1RsOHRsTUJoVUtwVkVJcUc1TEJhTHcrRXNXYkpFbkkyVFNLUy8vLzdiMHRMUzE5Zlh4TVJFU2txcXM5MERBQUFBQUFBQS9EZEJ0Qm9BQUFBQUdJWmhzcEtxTGN5UEdJYTFzYjdJUy9YcjVyMS8vdng1Ky9idGVYbDVhTnJWMWJXakpaT1Nrb2pSYWhrWm1kRFFVRXRMeTQwYk4xNjZkRWxhV3BwR283bTZ1dTdZc2VQczJiT3JWcTFpczltT2pvNTFkWFdCZ1lGNC9qV0dZWVdGaFZGUlVUUWFqVVFpVlZkWHo1OC9YMWRYdDIvZnZ2cjYraXdXeTluWjJkRFFjTjI2ZFhpNHRsTllMSmFrcEtRNFMxNjdkbzFLcGVJSnlHZlBuaVdSU0VaR1JqVTFOUjJ0b3FhbWhrK2phSFd2WHIxYVcxdkYyUjJaVEphUmtVSFRpeFl0MnJadEc1bzJNek5ERTlldlg4Y3dMQ1VseGNQRDQvcjE2K3JxNnFqZDE5ZjMwcVZMb2pmKy9QbHoxQi9FMk5oNCtQRGh0Mi9meGx2MDlQUTBORFRFNlNjQUFBQUFBQURndndtaTFRQUFBQURBTUF5VHBmeFBTWWVhdHNMZWNpTzdjOWVYTGwzNisrKy8yOXJhdkwyOWhSYU9xS3FxOHZYMUxTb3Fzck96R3pwMEtOOWNMUzB0WDE5ZkdvMG1MUzJOV2hZdVhLaW1waloxNmxRTXd5Z1VpcFdWbGJtNStmejU4NGxyT1RrNWJkcTBpVVFpSlNjbmUzcDYydHZibzlSc1ZNaENSMGZud0lFRFQ1NDhDUW9LRWl3TUloU0R3VURaMlJpR3RiZTNVeWdVWXNTWlFxRW9LeXZ6clZKY1hQejA2Vk1yS3l1MGk3S3lzdnYzNzJNWU5tL2VQQkU3ZXZic0daVktSZFBWMWRVWWhubDRlSGg0ZUlqVHlVR0RCbDI3ZGcxTlMwbEpxYWlvb0dtK29QenIxNitscGFYNzlPbUR0N1MydHVLdlEzcDZla1ZGQllaaGJEYjc5ZXZYcUliSi9QbnpvNk9qVWJBYmw1T1RRM3pZcWJ4MUFBQUFBQUFBd0g4UVJLc0JBQUFBZ0dFWXBpWTNvcnd4RzhPdzhvWnNQZFVGRWlUcGJ0anA2OWV2OSt6Wms1dWIyNjlmditqbzZINzkraWtvS09CQlp4UTRUa3hNREFvS2twYVdQbmJzR0FwQUk1OCtmWm81YzZiNCt3b0xDME1UMXRiV08zYnNvRkE2L0JaRUlwRmNYVjExZEhSMjdOaGhhMnQ3N05neGNiWi81ODRkSnljbllzdmt5WlB4YVZRU21tK1ZoSVFFRk9jbDl0REx5MHRCUWNIZDNkM0V4SVF2d280UUMydDgvdndaRmZGUVZGUVVwNU9DRVhOQkxTMHRGeTVjbURGakJqR0VYVjFkamVkMFg3dDJEV1ZNczFpczR1TGl0Mi9mb2dvdEtOVmQ2TGlMSHo5K2RIZDNGNmVIQUFBQUFBQUFnUDh5aUZZREFBQUFBTU13cksrOG9aU0VQSlBUd3VLMlBmOTBlb3o2bWgrOXgvcjZlanM3dTZhbXBoVXJWbXpldkpsTUpzK2VQWHZJa0NGSGpoeEJBZG5jM056ZzRPQ25UNSthbXByNisvdnpWV2ZtOFhqdDdlMEdCZ1pqeG93UmM0OWNMamMyTmhaVmxINzA2RkY5ZlQwcUNZSmhXRjVlM3BzM2I0alZLdWJQbjYra3BIVG8wQ0U4a1JsWFhWMTk5ZXBWTkYxVVZIVDgrUEhodzRjUEd6WnM5KzdkcURFc0xFeGFXbnJ0MnJYbzRaRWpSd1EzVWxkWGgrTFhLSUw4OHVYTHExZXZUcDgrM2M3T2prNm51N3U3YTJscFdWaFlpSDVHS0xkNjI3WnRZaWFBZnhXTHhkcTBhVk5yYSt1NmRldXlzN096czdOVlZGU3FxNnNmUEhpd1pzMy9IQkloSVNGb3dzREFZT2JNbVlHQmdmanFGQXBsM0xoeGdwc3RLeXY3THQwREFBQUFBQUFBL05vZ1dnMEFBQUFBRE1Nd01va3lsRGJ2bjgveEdJYTlhN3d0SjlsN0tFM2NzZjY2UmxsWitjaVJJN0t5c3NPSEQwY3RmLzMxMTZaTm01eWRuVmV0V2hVV0ZwYWZuNitqb3hNVkZVV3NOODFuOHVUSnpzN09ZdTZSVHFmSHhzYWk2WkNRa1B6OGZIeVduNThmbXZEMjlyYXdzRUFSWkZOVFV4TVRFektaekxlZER4OCs3TnUzRDAwWEZCUVVGQlNzV0xGaXg0NGRpeGN2Um8weE1URnFhbXI0dytQSGp3dU9OSGo4K1BHMnRqWTB6ZUZ3ZHUzYVJTS1JObTNhSk9aelFUNTkraVFuSjllMVVQVzllL2RjWEZ6UU5CcHhzYVNreE12TDYrblRwM3YyN0JrMmJGaERROE9sUzVlWVRDYVZTcDAxYTlhR0RSdTZzQmNBQUFBQUFBQUFFQjlFcXdFQUFBRHdQM1NVWjFVMTU5ZTFsMkpuTVBZbkFBQWdBRWxFUVZRWTlyTDJmRE96U2s5MWdaeGs3eCszUnlNakkrTERLVk9teko0OSsvTGx5eWlsMTluWmVmTGt5WHdwMVVLZFBuMmF3V0NJWHNiVzFsWkNRZ0ovR0JRVVJLZlRNUXpidTNkdmRuYjI4ZVBIQnd3WWdBbzB6NXc1MDlyYWV0dTJiV1F5V1RCVWpXR1lvYUZoUVVFQm1yQ3hzWEYzZDBkaktpWWtKRXlZTUVGTFM2dXRyUTBmekJDVnRKYVVsTHg4K1hLZlBuMk1qWTFSQlk4elo4N2dDNXc2ZGVyWnMyY3JWcXpRMDlQREc1bE1abDFkSGQrdWUvWHFSYXhoOHVYTEZ3a0ppY09IRDMvMUpjSXdiTmFzV1VPR0RNRWZTa2xKNFlWQlVOR1AwdExTcXFvcUR3OFBBd09Ec3JLeVBuMzZuRDkvSGwrK3JxNnVWNjllNHV3SUFBQUFBQUFBQUxvR290VUFBQUFBK0YrLzlkMlErZGFUeTJOaEdQYSs2Zjc3cHZzcU1rUGtKSHZMU05MSW1KQzRMWVpoU3RSQjZ2TGkxdUxveU5PblQxTlNVdExTMHBxYW1nWVBIbXhuWjZlbXB1Ymw1Wldlbmg0ZEhTMTBGUnFObHBxYWltTFp3Y0hCemMzTm9uZGhZV0hScDArZjFOUlVGS0pWVjFkSDJkYVBIajFDaWQ2S2lvckt5c3BjTG5mdTNMblIwZEdscGFVSERod1FtclpNSnBQbDVPVFF0SVNFQkpwKy8vNzlybDI3ZHV6WW9hV2xWVjlmVHl3a3pXQXdaR1Jrb3FPalZWVlZVYlI2ejU0OTdlM3RNMmJNeU16TXhEQnN4b3dadDI3ZDJyeDVNM0V2aVltSmlZbUpmTHRPU2tvYU9mSi94OEJrczlsTlRVMUhqaHdSNHpYR1JvNGNTWXhXR3hzYjc5eTVFMDJqd2libTV1YUdob1ltSmlZQkFRR0NxeXNvS0tEWGlrOTdlM3RPVGc2eFZ6L1U0NDlIMjFsZnhGK2V5V25CZUR3TXcraWNoaC9aTHdBQUFBQUFBTUIzQU5GcUFBQUFBUHd2T2NuZUpnTzk4NnNPdDdGcVVFdGRlMGxkZTRtSVZiUVVUYnNXclc1cmE4dk56VVhGa2RGb2dTWW1KaXRXckpnd1lVSlVWSlNmbjUrRWhJU3RyVzFhV2hyZmlyTm56KzdidDYra3BLUyt2ajVxdVhQbkRvL0hFOXpGdzRjUDkrN2RXMTVlYm1GaG9hU2tSQ0tSOEZXUWE5ZXV0YlMwWUJqbTV1Ykc0WEJPbmp6WnQyOWZiMi92dm4zN0JnVUYyZG5ablQ5L1hzUjRqRVRKeWNsVUt0WFMwcktscFlWT3B4UEhNMlF5bWRMUzBoWVdGb2NPSGFxdHJYMzM3bDE2ZXZydnYvOCtZY0lFRkswZU9IRGdxVk9uK0RZNGVmTGtlZlBtOFRXaW10cTR6TXhNTHBmNzFiNUZSMGVIaDRlTGt4bU5jc2tkSEJ6bXp2MC9kV0FpSWlLeXM3T0pMVy9mdnVWeXVkbloyZVBHaldNd0dJbUppWFE2bmNGZzdOKy9YM0N6alkyTlg5MjFtQ3FiSDZLcktaMUFJbUVZMXM3aVQxUUhBQUFBQUFBQS9Hd2dXZzBBQUFDQS8wT0pxalZqMEo3eWh1eTM5Wmt0ck9xdnIwQWlkVzFIKy9mdlAzUG1ESmxNTmpJeVdyOSt2Wm1aV1o4K2Zjckt5cFl0Vy9iMDZWTXltY3psY284ZE8wWmNCVVZtUjR3WTBiZHZYMks3ckt3czM4YXJxNnYzN2R0MzllcFZIUjJkVTZkT0NSMzZEOE93a3lkUFVxbFVPcDN1Nk9qbzUrZG5hMnQ3NHNRSmJXM3R0V3ZYeXN2TDArbDBNVVBWTEJZck9Ublp3c0pDVVZIeDVjdVhHSWIxNjljUG40dEtQNXVibXg4NGNDQXRMVzMyN05tcXFxcmUzdDRaR1JraXRqbDQ4R0JMUzB2Uit5WFdHeEVCMVR3UnY0NkhxcXFxdHJZMnNVVkJRUUdmOXZiMnZuUG5EaHJna1VxbHpwNDllK3JVcWZyNitrMU5UVXdtOC9UcDA0SWJGSG90QVFBQUFBQUFBQUQ0UUxRYUFBQUFBUHdrU05MYXlqTzFsV2MyME4rMnNXb1luQ1ltcDRYSEU1N0RxMFFkMUxXOWJObXlSVjlmZjhhTUdTb3FLcWhnZEdob2FGUlVWSzlldlk0Y09XSm1aa1pjbU12bEJnWUd4c1RFakJzMzdxdEZKOTY4ZVdObFpVVW1rOTNkM1Zlc1dORlJ4UG5hdFd0RlJVVkxsaXhKU0VqUTFkV05qbzYyczdQTHpzNUdnVnBiVzl1T3RzL2o4VWovTjBhZm1wcGFYVjF0WjJlSFlWaGhZU0ZLbDBhek9Cd09pbFpyYUdnTUdUTGs2dFdySzFhc1NFeE1SS1ZJdWdjcWs4SVhyWDcvL24xNmVqcWFackU2a2EyY201dXJwcVptYlcwZEdSazViZG8wdkd4SWMzUHprQ0ZEcmx5NUlyaksrL2Z2MTYxYjkxM0tYdmRYTU9wc0paQW1aaVdHWVZTS3lyZnZIUUFBQUFBQUFQQkRRYlFhQUFBQUFCMVNvZzdxY2pENnF4UVVGS3l0clZIcThZVUxGdzRmUHZ6bHk1YzVjK1o0ZTNzcktTa1JsMnh2YjNkMWRjM0l5QmcvZnZ6Um8wZFJRbkZxYXVxWEw4S2psbFZWVmUzdDdhYW1wandlTHpZMlZuQUJjM056VlZYVlE0Y09qUmt6WnRTb1VRa0pDU2hsKzlLbFN4b2FHblE2dmZiL1FtTXFMbG15cExhMjl2UG56Nkdob1ZPblRzVzN4dVB4b3FPampZeU1VSm1SKy9mdll4aUdqNWZZMXRhR1ozL1BtREVqSlNXbHVibVpyNkJIcHhRVUZGeTRjRUhNaGZ2MDZlUGk0dExVMUlSaEdOK3JldmZ1M2J0Mzd3cGRLeUFnZ0srZ0I0dkZ3dk80VTFOVFVUbHZZa2x4Rm90VlVWRXhZY0lFb1J2VTBOQzRkdTJhbUgwVzdiZStHenExZkhYTGs3ektReGlHeVZDVXhGZ2NBQUFBQUFBQTBKTWdXZzBBQUFDQUh0UFEwSkNZbUhqNjlPbWFtaG9kSFIxL2YvOXAwNlpkdVhLbG9xSmk0OGFOYUpsWHIxNzk5ZGRmTDErK3RMR3g4ZmIybHBTVVJPMG5UNTRzS2lvU3NYRlVFVnZvTEgxOS9jVEV4UEx5Y2pjM04ySko1ZVRrNUZPblRxRksxa1JvcDFKU1VxTkdqVkpWVmUzZnZ6OXhMb2xFQ2dvS1FsVktHaG9hTWpNemh3NGRpcWRPbzJnMUN2VnUyTEJoOCtiTkpQRnFwOFRIeDU4L2Y1NnZjZE9tVFRRYURRMktLQTRkSFIwWEY1ZTZ1am81T1RrcEtTbmlMQnNiRzNkM2R6Uk5ETDZqRVNrblRweEliRWxOVFgzeDRnV2FGanJ5WkVsSkNaUEoxTlRVRkxOakFBQUFBQUFBQUNBSW90VUFBQUFBNkRGRlJVV0hEaDNTMXRiMjlQUTBOemRIUS93OWV2UW9JU0ZCU1VscDd0eTVvYUdocDArZnBsS3B1M2Z2WHJ4NE1YSGQ4K2ZQZHpUQTRQUG56KzNzN0xadTNmcm5uMzhLWFVCS1NzclQwM1BxMUtrelpzeElUazdHMi9YMDlCWXNXRUNqMGRUVTFGUlZWZEZmR28zbTcrOGZIeDh2TkUwYkdUVnFGSnFJaW9waU1wbXpaOC9HWjdXM3QyTVlKaWNuSjM2WmFXVEVpQkY4UVdRTXcwYVBIbTFvYUNnNCtxSm9YNzU4SVk3NmlHSFlwVXVYU2t0TFpXUmswR3YrNE1FRENRa0pETU5VVkZUUzB0Sm9OQnFKUkZKVVZFUUxsNWVYUzBsSjdkeTVVOFF1OHZQek1RenJxRDQ0QUFBQUFBQUFBSWdEb3RVQUFBQUE2REhqeDQ4L2QrN2N5SkVqVWN3VThmSHhxYTZ1OXZQek8zejRjRjFkM2ZqeDQzZnYzbzJYZ2NieFpRb0x6cUpRS0ZRcXRhTmxWcTFheFZjYUc4T3dtVE5uenB3NXM4dFBwN1MwTkM0dVRrNU9qbGp6bXBoYjNTbWpSbzNDRTh5L0Jadk5ycTZ1MXRYVkpUYTJ0clk2T0RpNHVycXVXN2V1ckt4czNicDFucDZlWm1abUVoSVMydHJhenM3T256OS9QbnYyTEZwNDgrYk5uejU5RWxxUUdwZVVsQ1FwS1dsc2JQenRIUVlBQUFBQUFBRDhaNUhGV0FZQUFBQUE0RWNaUFhvMEhxcm04WGhQbno3ZHRXdFhmbjQrajhkVFVsSUtDd3VMalkwVkRGV0x4bVF5VVlFT0VjdXNYTG1TcjZESE4ycHBhWEZ4Y1dFd0dLdFhyeVltTXI5NjlRckRNRlZWMWUrNHIwNjVlUEZpVzF2YmlCRWppSTBuVDU2VWtwS3lzckxDQjRROGVQQWdoOE5CYy8vNDQ0K25UNTltWm1haWg3dDI3YXF2cjkrMWF4ZHhDeXdXaTgxbW94YzVOemUzcEtURXdzTGl1NHlqQ0FBQUFBQUFBUGpQZ3R4cUFBQUFBUFN3ang4L1BucjBLRDgvLzlhdFd6VTFOUmlHL2ZiYmJ5dFhydno5OTkrSk9kZWk1ZVhseGNYRnljckt5c3JLUG43OEdNT3d2bjM3L3VDTy82L201dWExYTllV2xaV05IRGx5L2ZyMURBYkR3Y0ZCVVZHUnkrVm1aMmRUcVZTOFZNZ1BsWnFhbXBxYTJxdFhMeGtaR1JrWkdSNlA5KzdkdTd5OFBES1p2R2pSSW55eDR1TGlTNWN1TFZteWhFYWpvYXJjNjlhdDI3VnIxNVVyVnl3dExWSGQ2ckN3c0VPSERrMmJObzFNSmhzWUdDeFpzaVErUGo0N085dlUxRFFtSnViVnExY2ZQMzVrc1ZpOWUvZW0wK2s3ZCs0a2tVaXJWcTNxaHVjSUFBQUFBQUFBK0lWQnRCb0FBQUFBUGFPdXJtN0xsaTNGeGNYMTlmV29aZWpRb1RZMk5uUG56dFhTMHVyczFxU2twREl5TXRDMGpJek1uRGx6QkF0OS9EZ2ZQMzRzTEN4VVYxY1BEZzVHUXpKKyt2VHAvdjM3SkJKSlUxTno2OWF0YW1wcTNkQU5GUldWeDQ4ZnMxZ3NIbytIV2lnVXl2RGh3emR1M0tpbnA0Y3ZGaGdZS0MwdDdlRGdnTGNzV0xBZ09EZzRKU1VGUmF2SlpQS2FOV3VPSFR0V1dWbXBvYUdCWVppTGkwdDZlbnBoWWFHcHFXbFRVMU5xYWlxRlFoa3pac3pTcFV0cmEydFpMTmFmZi81SjNBVUFBQUFBQUFBQWRBRkVxd0VBQUFEUU0xUlVWQVlQSHN4bXMvWDE5VWVOR2pWaHdvUnZDZWthR2hvV0Z4ZnplRHd1bDRzR0RPeE9RNGNPM2JsenA1R1IwWUFCQTFETDFhdFhVVzBUMFFWSnZpOFRFNU1YTDE1Z0dNYmhjRkRNbWtxbENuYkF5Y21wb3FLaWQrL2VlQXVWU2oxMTZwUzJ0amJlc21EQkFpc3JLL3lWVkZaV3Zubnpwb0tDQW9wY096czdFemVibUppSUQ4a0lBQUFBQUFBQUFGMUd3bE52QUFBQUFBQUErTVZVdHp6SnF6eUVZWmk2bk1INEFWdDd1anNBQUFBQUFBQUFVV0NVUlFBQUFBQUFBQUFBQUFBQUFBQTlENkxWQUFBQUFBQUFBQUFBQUFBQUFIb2VSS3NCQUFBQUFBQUFBQUFBQUFBQTlEeUlWZ01BQUFBQUFBQUFBQUFBQUFEb2VSQ3RCZ0FBQUFBQUFBQUFBQUFBQU5EeklGb05BQUFBQUFBQUFBQUFBQUFBb09kQnRCb0FBQUFBQUFBQUFBQUFBQUJBejROb05RQUFBQUFBQUFBQUFBQUFBSUNlQjlGcUFBQUFBQUFBQUFBQUFBQUFBRDBQb3RVQUFBQUFBQUFBQUFBQUFBQUFlaDVFcXdFQUFBQUFBQUFBQUFBQUFBRDBQSWhXQXdBQUFBQUFBQUFBQUFBQUFPaDVFSzBHQUFBQUFBQUFBQUFBQUFBQTBQTWdXZzBBQUFBQUFBQUFBQUFBQUFDZzUwRzBHZ0FBQUFBQUFBQUFBQUFBQUVEUGcyZzFBQUFBQUFBQUFBQUFBQUFBZ0o0SDBXb0FBQUFBQUFBQUFBQUFBQUFBUFEraTFRQUFBQUFBQVB4MDNyeDVZMmRuZCtmT0hjRlpiRFk3T0RnNFBUMjlKL3IxVTZ1c3JFeE9UcTZ2cisvQ3VqZHYzdHkvZnorVHlmd0IvUkpMZVhtNWw1ZFhlM3Q3OSt5dXJxN3UxYXRYWEM1WGNGWkRRd09Idytuc0J1L2V2VnRhV3ZxZGV0Y1Z1Ym01OGZIeFlpNWNYbDcrN3QwN3ZrWUdnMUZkWFMzNkxlRHhlTi9ReDg2SmpZMDljdVJJdCsydWE2NWZ2NzUvLy82NnVqclJpM1h0ckNRcUx5OS84ZUpGUjNOemMzT3pzckpFYitHZmYvNTUrUENoNER0WVVsSlNYRndzZXQzTGx5K25wcVlLbmZYbXpadjkrL2NMUFpVNlVsVlZGUndjWEZKU0luVHVzMmZQQWdJQ2FtcHF4Ti9nVjcxNzl5NG5KNGZOWmd2T2V2UG1UVTVPVGx0Ym0rZ3R2SC8vL3VQSGo4UVdPcDMrMWJXRTh2WDEzYmR2bjlET2RFRlRVNU00aTNFNG5PVGs1SC8rK1FkdmFXNXVQblhxVkhWMTlYZnBCb1poZVhsNVZsWldnaDhzUGFXeXN2THo1ODhkemMzSnlYbnk1RW4zOXFnVHZ1VXJrTkQvWC9mdTNYdjU4cVU0dS83MnJ3SHg4ZkhFRDZ2Mzc5L3pIV1k1T1RtQmdZRWRuZU54Y1hHYk5tMFNPcXVnb01EUzBwTHZUUHhWVVhxNkF3QUFBQUFBQVB4U0doc2I4L1B6K1JwSGpSb2xLeXQ3NWNxVmp0WlNWVlUxTXpQREg3YTJ0dWJuNXk5WXNFQnd5WWFHaGpObnp2QjR2TkdqUi9mcjErKzc5djNmN2ZuejU1NmVua2xKU2NyS3lwMWQ5OTY5ZTRtSmlRNE9EbEpTVW55ejZIUTZsVXI5ZnQwVTd1TEZpK2ZQbjJleFdJR0JnYUtYWkxQWmdnZVlhR3BxYWtPR0RDRzJwS1dsN2Q2OXU2Q2dRRTVPam05aEx5K3YwdExTYTlldWliLzltcG9hWjJkblhWM2R4TVJFRW9uVXFiNTlMeWRPbkxoMzc5N0lrU05Iamh6NTFZVWRIUjBwRk1yRml4ZUpqZm41K1d2WHJnME1ESncvZjM1eGNmSFFvVVA1bmt0cGFlbW1UWnQ4ZlgzSGpoMkxXbGdzbHVqSVBwbE14bytvdkx5ODV1Wm1vWXVOR2pXcVQ1OCtmSTBYTDE2c3JxNTJjbkw2NnRQcFRwbVptZHJhMmxwYVd1amhuVHQza3BLU0ZpeFlvS0tpMHRFcTkrN2RjM1IwM0w1OSsvTGx5L2xtc1Zpc3RyYTI5dmIyMXRiVyt2cjZ1cnE2TDErKzRILzkvZjN4NHpNNE9QamV2WHVQSGowU3VvdlEwTkRxNnVycDA2ZDMxQWM2bmI1MTY5YW1wcVlyVjY2b3Fxb1NaKzNZc1lQQllCQVBCaWFUV1ZGUm9hT2pnN2VjTzNlT3dXRE1uejlmY012UG56K1Bpb3JxMTYvZjBxVkxoZTc2NWN1WGFXbHAyN1p0d3crbnFxcXFpSWdJWFYxZGRGWnlPQnc2blM0akkwTW1rekVNS3k0dVBubnlwSldWbFpxYVdrZFBwMU9ZVE9iYXRXdjc5T2t6Y2VKRXZsbE5UVTEyZG5ZMEdxMmpXRHp1d0lFRDZlbnBjWEZ4eHNiR3FHWHAwcVVsSlNVaUxpRUlWVjlmbjVDUU1IejRjQXBGckdCVVcxdmJ0R25URGg4K2pPK1hLQzB0emR2YisvTGx5MEwvRlg3NTh1WHo1ODlEaHc2VmtKQmdzVmllbnA3cjFxMGJNV0lFbW52NThtVi9mMzkxZFhWMWRYWEJkWjgrZlhybzBLR0RCdy9TYUxTV2xwYTdkKzhLTHFPbHBhV3ZyMDk4YW9XRmhRd0dRNXpuOWFOOS9QaHgxcXhaWm1abUJ3OGVGTHFBcTZ1cnRyWjJYRnpjZDk5MXozNEZLaXdzZEhKeWNuZDNuelZyRnQ3STRYQzJiOTgrWXNTSXFLZ28wWjEvL3Z6NXhvMGJmWHg4L3ZqakQzUUpVOHpMSVdReW1VYWpvU3ZCdnI2K2pvNk82RDhSblU2Zk0yZk9va1dMdkwyOThZVXZYYnAwOWVwVloyZG5vWnNxTFMzTnk4c1RPa3RaV2JtNHVQam8wYU8rdnI3aTlPcGZEYUxWQUFBQUFBRGdseVVwSVlzbVdOeXVwSUIxVFVWRmhXQ0FLVGc0ZVBqdzRTZ1F5V0t4Mkd5MmpJd01QcGRPcDQ4Yk40NzRVMDBFVlZWVk56YzNMeSt2Z0lDQTBORFE3OTM5ZjRmZzRPRHk4bksreGsrZlBtRVlkdWpRb1Y2OWV2SE5zcmUzSHpac1dCZDI5UG56WjJ0cmF3c0xDemMzTnpGWFliUFpVNmRPWmJQWmQrN2NrWmFXRm5NdFIwZkhuSnljUjQ4ZTFkVFVpSTVTdGJhMnJscTFpa3FsU2twS2lyUGwxdFpXQ3d1TC9mdjNpMTZzb3FKaTRNQ0JIQTRuTHkrdm82aGZabVptUnptazQ4YU55ODdPRGdrSkdUNTh1T0JjU1VsSlUxTlRjWHBMdEhYcjFnY1BIaVFtSm1wb2FIeDE0WjA3ZDg2Wk15Y3BLVW1jYUxWUUtObVRSQ0s5ZXZYSzJ0cDZ3b1FKUVVGQlNrcEsrQUprTXJtMnR0YmUzdjdreVpPalI0L0dNR3p0MnJVZGhSVVFZMk5qUEI2MGUvZnVqdExQZzRPRHpjM05NUXlycmExRjU3amdNZ2NPSEVoTVRJeU9qa2E3N2hFZlAzNTBjbklhTldyVTJiTm54VjlyNE1DQm1wcWF1M2Z2ZnZEZ2diKy9QNFpoYytmT1JSRnFFUW0yWkRKNTVjcVZCZ1lHMzZYbklTRWg3OTY5aTRpSVVGVlYvZkxsUzIxdHJhNnVydUJpSEE3bjRzV0xodzhmYm05dlQwdExFeEdDeDFsYVdzYkV4T1RuNTNjVXJZNkppYmw0OFdKcmErdk9uVHVGTG5EanhvM05temVmT1hNR3Z3clNaVUpQbVdQSGpsVlVWRXlmUHAwdkhYWFdyRmtoSVNHMXRiVi8vUEhIOWV2WGliTVVGUldKb2UzbTV1WmJ0MjcxNzkvLzIzdVlrWkhCNC9GbXo1NHRlckcydHJZYk4yNVlXbHJ5ZUx5R2hnWjBuS1NtcHVycDZiVzB0T0NMS1NrcGtVZ2tMeSt2alJzMzRvM0t5c3JhMnRvWWhpVWxKUjA4ZURBL1AxOVJVVkZ3RjJmUG51M2J0KytNR1RPRWRxQ2hvZUh4NDhlMnRyWXhNVEYwT24zejVzMkN5eXhkdW5UbnpwMm5UcDFxYm01MmRIVGttOXV6SjJ6ZnZuMU5URXl1WHIyNmF0V3FMbndrTGxteTVPblRwNTFhUlZOVEUxM2o3Tm12UUlxS2lyMTc5OTYwYVpPNXVibVBqdzg2aFcvZXZGbFhWNmVrcEhUdTNEbWgyeVNUeVlzV0xVS3J5OG5KT1RzN3U3aTRPRG82M3JselI4enJoVXBLU2c4ZVBNQXdEUDNGLzk5UnFkU0pFeWRldlhyVnc4TUQvNWVkbTV0clpHUWtLeXY3MWMxKytmS0Y3ODZQRVNOR1hMdDI3WTgvL2lCZVROWFYxVVd4OGw4SlJLc0JBQUFBQU1BdlMxYnlmNEkrYmF3djNienJQWHYyVEpzMkRkMW12bUxGQ2hTeVFULy9QRHc4SGo5K2ZQUG1UWHhoQ3d1THIvNXV1WDM3Tm42RHFxS2k0dURCZzhlUEgwL2N5SVFKRStUbDVYL1lFL3E1NU9Ua1ZGZFhHeG9hZm5YSjV1Ym1lL2Z1V1ZwYUVxUFZhV2xwZi8zMUYzRXg5TnBPbWpTSjJIajE2bFVuSjZmcTZtb1UreEJUWm1abWJXM3R5cFVyaFlhcXQyL2ZUbnpYaURnY0RvbEU2dWdYZTFKU0VqSFowOC9QejlMU1VweisyTm5aNGRPdlhyMUN0eVNqc09tZE8zZW9WT3FBQVFQb2RMcXRyZTNmZi8rdG9hSFIzTnpNOXpyZ25KeWNSRmM4aUlpSUVOcXVvS0RRVVZac1IwNmZQbjMxNnRYQXdFQytVUFdEQncvV3IxOHZkQlU2blg3eDRrVytqR2tVdmJwMTZ4WjZoU1VrSkRyYUk0dkZRbUVMUFQyOTFhdFhSMFpHV2x0YlIwUkU0Qy83NE1HREl5SWkvdnp6VDN0Nyt6Tm56cUIyR28zV1VZcGNlSGc0WDh2Z3dZTmRYRnlJTGNYRnhjUVg3YzgvLzBRSG51RFduSnljN3Q2OXUzbno1cFNVRkdJTXZUdWRQWHVXeStVdVdiS2tVMnNOSERqdzdObXpIaDRlMTY1ZHE2cXFTa3BLbWpScEVvdkZrcEdSa1pHUmtaV1ZmZnYyYlhwNit0cTFhNDJNakJRVkZSVVZGWldVbEpTVWxGQ3VzU0FPaDhOWGU0VE5abk81WEw0NzYrWGw1VkZFTERjMzk4U0pFOHVXTFpzK2ZUcVB4MXV4WWtWTFMwdEtTZ294R04zYTJwcVNraElYRjFkZVh0NjNiMThuSjZlT1BwTXJLaXJtelp2SHQvZnk4bkppWUIwLzVOQ3BXbGxaR1I4Zkx5OHZ2MjNidGs2OWRKMGk5SlI1L1BoeGVIaTRsSlRVMmJObithNHgwR2kwK1BoNFNVbkpsSlNVbEpRVTRpeGRYVjFpdFByeTVjdDBPdDNHeHFhamR3VGhjcm1CZ1lFMk5qYURCdy9HR3hNVEU0bHZGZ3BvZnZqd1FmRHNRSWZLbkRsejBMbnM2ZW5adjM5Ly9ITzdwYVhGeTh0cjgrYk5RVUZCZkd2ZHYzLy8vdjM3K01PWk0yZCs5VHJ1N2R1M2k0cUtSbzBhSmRnTmVYbjVWYXRXbVpxYWhvYUdPams1TFZ1MkRPV3hPam82RW9QMVc3ZHVSUlBvRXFOZ3RMckhUMWhuWitlc3JLekhqeDkzSVZxTmJobXhzcklTZnhXK2FHbFBmUVVhTUdCQWZIeDhhR2pvMGFOSERRd01WcTVjeWVWeUl5TWp5V1R5elpzMzBmTHQ3ZTBVQ2dXUEhiZTN0MHRJU0tCb3RhYW1abUppNHRxMWEwTkRRMGtrRXJyN3dkM2RuWGhPSFRseXBLeXNiTisrZmNRTHh2ZzlOSm1abVpLU2ttL2V2SG43OWkyR1lRWUdCbVptWmxsWldUazVPUzlmdm95TWpFUjdySzJ0Slg1aUJBVUZDZjNYbjUrZkwvUkt5ZXJWcTRrUDhldWR2eEtJVmdNQUFBQUFnRjhXVlVLRmhKRjVHTGVkL2FXRitVbGVpdjllK3g5SFZsWVdoVUlFODN4TFNrcjRBbkF0TFMwS0NncG8rdVRKazB3bUU2VUozNzU5dTZhbWhrS2hyRm16eHMzTnJhR2hnYmdXMzYyZ2x5OWZIanAwNkE5N1FqK2RFU05HQkFjSEUxdlMwOU1MQ2dxMmJObEMvSEgrNnRXcmUvZnU4YTJycTZ2TDl3dncyclZyVDU0OGNYUjB4SDkvTmpZMmJ0eTRzYWlveU4zZGZlSENoZUozRElXRWJHeHNoTTVsTUJnTUJrT3dKSUlJLy96elQwRkJBVitZZU5ldVhYdjI3QkZuOWVibVpqeVQ4Zmp4NDVjdlg4Wm5vUmZCeXNycXlaTW5XbHBhczJiTlFyZU5mL2p3SVNFaGdiaVJnUU1IVHBvMENlVkY0bzJYTDE4T0RRMGRPSENnbjU5Zi8vNzk4WFkybTUyZG5mMzc3Ny9qTGFLRFhJS3FxNnNEQXdOTlRFeUl0UmZxNit1VmxaVTVIRTU3ZTd1Wm1kbUFBUVBFM0JxS2cyemJ0bzNKWkI0K2ZMaWp4VkNBaGtLaGtFaWtyVnUzYW1obytQbjVsWmFXRWk4U0dCb2E3dHk1YzhlT0hWZXVYRUd2WHE5ZXZUcUszcDQrZlpxdlJVbEppUyttSUZpSnBTUFMwdElCQVFHV2xwYjc5Ky8vKysrL3hWenJPMEkzNENzb0tKaVltTFMydHFKR2xQUktwOVB4Rmh5SlJNSWpVREl5TXNIQndRY1BIaHcvZmp5SlJPSTdkQzlldkppZW5qNTI3RmpCQlB6cTZ1cFhyMTZoYWpOc05odUZnSldWbFlXZVg1TW5UeVkrZEhOelc3Tm1UVWxKeWFaTm13d05EVDA5UFZHdjNOemM3TzN0WFYxZG82T2owWkg1L3YzN3FWT25OamMzNitqbytQdjdXMXBha3Nua2ppNXNLQ2twdWJxNm9pTG1mTFZpME5sQklwR0lWNnFvVkdwWVdOakNoUXVQSFRzMmJkbzBjYTZ4ZFlIUVUrYnQyN2VPam80YUdocG56NTdsY0RqZTN0NE9EZzdvNDdHNnVucmh3b1UwR2kwNU9ibXhzZkh2di8vZXVYTW5NY3FNNDNBNEowK2VsSk9UczdXMUZkMkhnSUNBMk5qWUZ5OWVFQ3ZJeDhYRkNkNVMwRkdKK2NtVEo2Tm90WXFLeXRpeFk5UFQwL0ZvOWQyN2Qwa2trb21KU1ZCUVVHaG9xSkdSRVdwUFMwdmpjcmxvTFVTd21oTWZIbzhYRmhaR29WQXFLaW9FVDlMZXZYdXZXclVLdzdEcDA2ZnYzYnMzTmpZVy9STWZNbVFJTVlMLzFiMzAxQW1MRjYrZzBXZ29mN3ltcHFaWHIxN2kzK2lEVUNnVWRDZEVTMHRMUnhmQ201cWFNakl5aEFhMWUvQXJrSVNFeEpZdFc4ek16RkRWbC9qNCtKY3ZYL3I3KzZONGRFbEp5Wnc1Yy96OC9OQy85Zkx5Y2dzTEMrSi9LMlZsNVppWW1MMTc5OXJhMmo1Ky9CakRNQ01qSS94TFJXTmo0NXMzYjZ5c3JJVGVIMENuMDdPenMxa3NscnU3TzJyWnZYdTNtWmtabVV5K2Z2MzYvUG56N2UzdDc5Mjc5L2p4NC9YcjF4T0w0UXdlUExpaG9RRlZTaWtwS1dFd0dPaklIRGx5SktwZTh2ejU4MUdqUmhIM3hlVnlIejU4T0c3Y09BekR1bmJyMkU4T290VUFBQUFBQU9DWFJTS1JWR1gxYTlvS01ReDcyNUF4c3ZleW51NFI5dWpSbzMvKytXZlhybDE0QzRQQnFLdXJ3Ky85ajRxS2FtdHJRMUdQckt5czI3ZHZTMHRMcjFtekJrWEtoR2JaWkdWbHhjVEVkT09UK0NrVUZ4ZnovVmg5Ly80OWhtSFIwZEhFbEVtaHc3dHBhMnZ6cFV1L2ZmdjJ5Wk1uUzVjdVJkSEQ5Ky9mMjl2Ymw1ZVgrL2o0TEZ2V2ljUG0vZnYzOSsvZk56WTJGaHIzUVNnVXlvNGRPOFRmWm1Sa1pFRkJBVi9qOHVYTEoweVlJTTdxQVFFQitMUy92ejk2MGM2ZE94Y1FFSEQvL24wWkdSazNON2RQbno2ZE8zZU9TcVdpZ2dDQ21Za3paODZjTkdrU0hwS3VyYTNkdTNmdmxTdFhsaTVkNnVibVJyeW5HOE93OCtmUDc5Mjc5OG1USjM1K2ZrTHZ3ZitxWThlT01abE00dDM5bVptWkxpNHVlTkx4d29VTFVlS2UrSlNVbEU2ZlBpMzRteCtIY3F2eElKUzF0ZlhVcVZONzkrN050OWlpUllzME5EUlFqS0NiNmVucFRaOCtQU1VseGNIQmdYaDVvSHVjT0hFQ1JjRUVEenloNFNveW1Zd0N6UWlKUk9wQ1puRk9UZzZLTWlNYk5tekFNR3p2M3IyN2QrOG1MaFlkSGQzWTJNaTMvZEdqUnhjV0ZxNWN1Ykt0clczdTNMa1hMMTVzYkd5c3I2K3ZyNitYbDVlL2YvOStiR3dzaWt1aTRzZ3JWcXpBbjVxTmpjMkVDUlBXcmwyTEFtVG9JdE9IRHg5UVh1Znk1Y3ZqNHVMUzA5TmpZMk9KK1pVcEtTbm56cDN6OS9mbk8vMlZsSlRDd3NKZXZYcjFnMExWUWsrWmlvcUs1Y3VYUzBoSVJFWkdra2lrWHIxNk5UWTJybG16NXN5Wk0wT0dEUEh4OFdsc2JEeDkrblR2M3IxbFpXVWJHaHFXTDErZW1KZzRjT0JBdmkxZnUzYXRvcUppelpvMW9zL2x4TVRFMk5oWUZSVVZ3ZHpuY2VQR29Sc0l5c3ZMcmF5c2ZIeDhVRWc5TWpJeU1qSVNmUW9KSGtWVHBreUppNHZEVTVoVFUxT25UcDJLcm44b0tDSUhVZThBQUNBQVNVUkJWQ2k4ZS9jT1hWNjZjZU1HaDhQQm8zVktTa3JFeTB0Q0pTY25QM3Yyek12TGkzamZpVkNXbHBZV0ZoYkVnUk10TFMyMXRMUkNRa0pFcjRqMHlBbWJsWlVsK0QyaHk3bTM3OTY5czdPenM3Q3cyTDU5dStCRlJ3OFBqOHpNVEFhRElmNzlGdDMyRldqRWlCSEp5Y21xcXFyNzl1MGJOV29VZm5TZE9YT0dPRGpub1VPSE9Cd08zLzB4Q2dvS2ZGZlU2SFE2S3NiOTZORWpKcE9wcDZkSEhBRlNSMGNIVmRCT1MwdHJibTRPRHcvSEsvdXJxYW4xNnRYTHpzNXU5T2pSeHNiR3hzYkcxNjlmTnpRMHRMT3plLzM2OWNpUkkvRkxlcTlmdnlaK3JLSHBxS2dvRXhPVC9Qejh3NGNQZTNwNnJseTVFbDhnTWpJeU9qcDZ3SUFCbmIzWjVkOENvdFVBQUFBQUFPQlhwcVUwRFVXcnkrcHY5RmNZcnlMVGlaSU8zMTExZGJXcnEydmZ2bjBYTEZodzRzU0o2dXBxQlFXRng0OGZNNWxNZkFpcG5Kd2NETU5ldkhpeGFORWlYMTlmNGc5NFpXVmxvVEd5TjIvZWRPT1QrRm0wdGJYeFBYRjB2M2xWVlJVeEE2dTl2YjJ6Vzg3S3l2THc4R0F5bWVIaDRaME5pWjQvZjE1RVlqVXFaOW0vZi84N2QrNDhlL1pNekcwT0dUSmt4WW9WZkVOSDZ1am9USnc0a2NWaXNWZ3NKcFBKWkRKUlFJM0paTkxwZEFhRDBkN2Vqa29EbTVxYTRpbXIwdExTS01NT2hkaGtaR1JPbmp5WmtaRVJGaFkyWk1pUW5KeWNUNTgrQlFRRW9MaEdmWDI5cWFtcGw1ZVh0YlUxbm1mNjdObXpVNmRPM2J4NWs4RmdMRml3WU5pd1lSY3ZYdVR4ZUR3ZWo4UGhjUCsvWWNPR1hidDI3ZG16WndjT0hQanR0OTg2OVJvMk5EUWtKU1dOSFR0MnpKZ3hlS09CZ1FHUHgwdE1URFF4TWVuVTFuQ3JWNitPajQ4L2V2UW9mdTkvWGw0ZU1lKytwS1FFSmVnOWVmS0V1T0xVcVZQeFJFNmt5NkhxdXJvNnZrSWxmRFZKdjJyZHVuVlpXVm14c2JGOHBXeCt0RGR2M3B3OGVWSkZSWVh2UG9NN2QrNFVGeGN2WHJ4WU1KU0pqcG0ydHJhZE8zZXVYYnNXcnhOTnA5UDVocVpFTi9nTEptaVRTQ1J6YzNPVTBPcnI2NXVmbjQ4dVZ5Z3BLZkVOZkpxU2tzSmlzUll2WHN6WGgwK2ZQclcwdEhDNVhIU1JSbHBhV2xsWldVbEphY1NJRVVWRlJZY09IVUtIazY2dUxsOFJtNHFLQ21WbDVkVFVWR0w4Q05VNFJpbmJHaG9hang4L0Rnb0t3dCtJOXZiMjRPRGdob1lHb2RWeTlQVDA5UFQweEhpbHUwTG9LZE8zYjkrWk0yZXVXTEVpTnpjM1BEdzhMaTR1TkRRME5qYVd5V1MrZnYzYTN0N2V4TVJFVmxiMjlldlhHSVp0MmJJbElTR2h1Ym41OWV2WDh2THkrT0IxVENZVFJXWkZWNU80Y2VQRzd0MjdaV1Jrd3NQREJjT3lKQklKWFFWRTc1cWtwQ1I2aUg4S29ZZDhpZXFUSjA5T1NFajQvUGt6UHU0bG5xK0s2bkswdGJXaFdDZXFJSSttcDAyYkpyVEdDSzYydG5iLy92MDZPanBMbGl5cHFxcnk4dkxhc1dNSDM4VkxEb2R6OXV6WnhZc1hVeWdVdnRFZzJXdzI4ZjZTcityK0UxWmZYNTk0Z1NjOVBmM3AwNmNxS2lwODV4MzZ4Q2FlY2NTYklYQzllL2ZXMWRVOWNlTEV1M2Z2OXUvZlQxd2dPam82TXpQVDJOalkydHBhekw1MTIxY2dCb1BoNysrUDNzUWpSNDVvYUdpZ1VQdWxTNWNTRWhLMHRMU0Nnb0xVMWRYTnpjMmRuWjJuVHAyS3JuQXdHQXd2TDYvbHk1Y0xsaHF2cmExZHQyNGQvcER2U3JtM3QvZnk1Y3Q1UEY1TVRJeUJnWUZnTVhUODNTOHJLeXNxS3ZMeDhYbjY5T21HRFJ1SXQ4VHA2T2lneTlKNzl1ekp5TWpJeXNyQ1R4bGpZK05aczJidDI3ZHYyTEJoNklVcUtTa0pDd3ViTUdHQytDLyt2dzVFcXdFQUFBQUF3SytzdjRKeGtWVC9abVlsaHZIeXEwSW1hYmdwU0lsYlFPQmJ4TVRFb0NHdDhCU2V6TXhNWDEvZmxwYVdoSVFFS3BYYTJ0cDY3dHc1Rm91bHBLVGs0T0RRaFRIby9zdGNYVjJscEtUNFJtQkxUMC9mdkhtemo0OFBNYkRTMU5UMDRNRUR2Q1VsSllYdmR5WkNyRnVOQXR6b2JtTGlNdXZYcjNkd2NCRFJLeGFMZGVIQ0JXVmxaUkdqUmFIZjNudjM3ajExNmhUZWlLSzlIVlhNeU1qSW1EVnJsbUM3bVpsWlJVV0ZZRHVKUktKU3FTZ0dKQ3NyS3ljbnA2T2pZMmhvZVBMa1NUd2xFQlZ3bURScEVucXlycTZ1Zm41K04yN2NRSEZoOUF1NXVia1p3N0ErZmZvUUk0TU1CZ1Bkcll4ZVRMemNMWVZDa2ZqL3lHUXlpVVJTVVZGcGFtcGF2bnk1bzZPamc0T0RpSUxSZkhKemN4a01CdDlJanpRYWJlTEVpWmN2WDhacmFnY0ZCYUVzdWE4NmUvYXNycTV1Ly83OVRVeE1idDI2VlZWVmhkb0xDZ3JRVGRaRWZDUFJvUkFKbVV6R3l4QVBHRERncXlVUk9sSmVYaTcrY0oxQ2pSa3pSbGxaK2ZidDI5MFpyZVp3T0R0MjdHQXltVDQrUG53Wm12WDE5Y1hGeFN0WHJ1eW90dnY5Ky9ldlhMbVNscFptYjIvdjZPaElvVkFXTGx3b2RMUkp3YXhKbEoyTkVtK2xwYVZKSkpLNnVucW5ldDZuVDUrVEowOUtTMHVycUtpb3Fxb1M2NjRrSlNYRnhjV2hDclo4ZDJBME5EVFUxZFZwYUdoTW1USUZsUnM2Y3VRSW04MUdQVVJCWjFOVDA4V0xGOGZHeHBxWW1LQUtKQkVSRWRYVjFUdDM3c1J6ZTh2THkvSFJDd2NNR0dCaFlkR3B6b3RQNkNraktTbnA0K09EcXMxRVJVWFoyZG5GeGNXdFdiTUdEd3NLeXM3T1JrRjVQT0FiRXhORHpDd1dLaWtweWR2Ym0wS2hoSWVIRThQbDMyallzR0ZaV1Zrb0pDMGxKWldlbnM3ajhTb3JLOUZjRk5QRU1NekZ4WVhOWnFNT28ya1IyK1R4ZUtpZ0JLb0VVbDFkL2ZMbHk4V0xGd2NHQmhKclFkeTRjY1BYMXpjakl5TTRPRml3a0VXbmRQOEpxNldsaFdmZ1ZsUlVIRHAweU5qWWVOeTRjWXNYTCthN1JGcFhWMGRNOXBlUmtSRWNXVkZHUmlZaUlzTFQwL1BTcFV2TGx5OC9kdXdZU29MT3pzNCtjT0NBdXJwNlNFZ0lYMEFmNmNHdlFHL2V2Tm0yYmR2TGx5L056YzNkM054UWpaR21wcWJEaHcrZk9uVnE3Tml4SjA2Y1FEWFE4L1B6bloyZDhZRDQyN2R2YjkrK25aYVd0bjM3ZG1JV004N1B6NC92bjN0N2V6dCszdDI5ZTdlNHVOakt5Z3F2TjlXL2YvOC8vdmdEZmJ1UWxaV2xVcW1YTDErV2tKQXdOemNYdkZ4TkpwUFJCeFI2UGVYazVMaGNMbjdwSFgwYlVWVlZyYXVyNDNLNTI3WnRvOUZvdTNidFFpK3ZoSVJFMTI1aitwbEJ0Qm9BQUFBQUFQeml4dmJiY0t2Y0c4TXdPcnNodTl4M1ZKOWxHcjBta1VtU1lxemFkYkt5c2lnWkZzOFh5OC9QbDVXVjlmSHhvVkFvWldWbHMyZlBKdFk5cks2dTdtd2c1cjlNYU5sVFZPbnkwS0ZEZ3ZFRk5wdU5vbXpEaGczcmFFeTg3T3hzZEt2dnZIbnpoR1pCZmpVUWs1R1JVVnRidTNyMTZxOVdDUFgwOU1UVDN3b0tDclp2Mzg1a01xT2lvZ1QzSytMQWlJaUlvTlBwVWxKU1VsSlNLR202cGFYRnpNenM5T25UeE5IQWNPUEhqeWZHblcvZnZuM3IxaTFMUzB2MHZHZzBHa3JtS2k4dkh6Um9FS3BlaldFWTM5N0hqaDBiR1JtcHJxN2VxMWN2S3BVcUxTMHRLU25aVVFuWDF0YldiZHUyUlVkSHo1Z3hRMTlmWC9ScmdrTnhLTUdSSG1mTW1ISDM3dDEvL3ZrSFBUUTBOT1JMMFcxc2JFeE9UcDQwYVJKZkFYZDhpRE5yYSt1OHZEeThQTVhHalJ1SmxST0NnNE1qSWlLMmI5K084alNKNHVQalVSVlJPcDF1WkdUVXRXaTFpb3FLaVluSmpoMDdDZ3NMOWZUMDBPZERRVUdCajQ4UFg2YXdDQ1FTYWZ6NDhlbnA2WldWbGQxV1crREFnUU1GQlFXelpzM3FRakVCTXpPeitQaDRWMWZYOFBEd3UzZnZSa1pHMnRyYWZ2bnlmNGE5ZmYzNmRXWm1wcm01T1g3N1BDSmlsTVZ6NTg0UlcycHJhOXZhMm9qRjFxZFBuOTZuVHg5VWNoMGQySHpRNklKa01ubklrQ0dQSHovZXVYTW5TaWptY3JtM2I5OUc1N3VtcHFhbXBpWTZBQmdNQm5yNlg3NThRY001b25qV29FR0RhbXBxUG43OGVPTEVpZkhqeDV1Wm1hRzVNakl5SlNVbHFCQThPdnY0b3RWOHFjVGZvcU5UQmxGVFV3c1BEN2UzdCtkeXVRb0tDcG1abVNJMmhVb3VJSldWbFVlUEhoVzk2K2pvNktDZ0lGbFoyYkN3TUdKWjUyL0U0WERReTR2TzhZQ0FBQlNNOC9iMlJvbTNlRlM2dHJhV3crR2dzZ3hvK3RHalIwSS9BQkVqSXlORFEwTVVwVFUwTkx4dzRjTEdqUnNkSFIwM2J0em80dUtDM2hSemMvUHk4dkxnNE9BbFM1Wjg5UlVRclVkT1dJVE5abnQ0ZUxEWmJCUW9uenQzTGpFMm5aQ1F3RmRHdjZOL1d4UUtaZCsrZlNvcUtqRXhNVFkyTnRIUjBYUTZmY3VXTGJLeXNrZVBIaVhXM1NMcXFhOUE4Zkh4Z1lHQlBCN1B6OC9QeHNhR3grTTlmLzc4eXBVcnljbkpMUzB0eTVjdmQzZDNsNUtTMnJkdm42YW1abGhZV0hKeXNwV1YxUjkvL1BIYmI3L3A2ZW1kUDM5KzQ4YU5lL2Z1ZmZyMDZiNTkrd1NmRk4rM0MyS2szc0RBWU5La1NZcUtpaEVSRVNRU1NWNWUzdERRTUNNakE1MXhxSTVIV2xyYXhJa1RPM3JSK0ZSVlZmR2xhYU5CU25Felo4NUVFM3A2ZW9MREMvL2JRYlFhQUFBQUFBRDg0aFNsTmZWbzg0dStwR0lZeHVFeG5sU2ZlUEU1UVZWV1Q0YWlJaTJoME5GYVdrclRxUlNsTHU5MDhlTEY2SGZncTFldjBBOE1UMC9QRVNOR09EbzZDbDJlbU01R1ZGdGJtNU9UTTIvZXZDNzNSSHgwZG4xNXc2MXUyQkdHWVZTS3NwWlM1NHBzRUtXbnB3OGRPclNqZEU3QmhmRWxkWFYxOFlvRXVOTFMwb0NBZ1B6OC9ONjllL3Y1K1hXMitnY09qYThvV0k2Z0k5WFYxZUhoNGVmUG41ZVNrbEpVVk9UTFBtNXNiRHh5NU1pWk0yY0NBZ0tFSGdBNk9qcWJObTFDa1RVRUpXaXZXYk9HR0Fnek16TkRsV1QxOWZYeGtIRmlZdUx0MjdmdDdPeTh2THhReTY1ZHU5QVA3QmN2WHFCWDRKOS8vcEdVbE9SN3VjaGtzcmEydHVpQUY1R0hod2VId3hIem5VSmV2bndwSVNFaCtEYVptNXRQbWpRSnhkQkpKTktNR1RQNGZzbVhsWlVsSnlmUG1qV3JvN2ZBMU5UMDFxMWJLaW9xZUF5UkNPVmM1K1RrQ0Vhcmx5NWR1blRwVWd6RHZpVTlOaTR1RHFYQmJ0MjZOU29xQ3IwbXYvLytPekdwVXh6Nit2cnA2ZWtsSlNYZEUvejY4dVhMNmRPbjBmQ0RYZHZDbURGamtwT1QzZHpjNkhTNnNyS3lZTEhnaXhjdlptWm1XbHBhZnZYVXE2bXB5Y2pJTURJeUNnd01aREtaSEE2SFdETTlNREFRM2VMQVpyTzF0YlZSdExxMHRIVDM3dDFLU2tyRVlGeGpZeU9WU2tVVmV4d2RIYXVycTY5ZnYwNm4wOUVScnFLaTR1RGdJUFNHQmd6RFpzK2VUYXcxUkl5YjUrWGw0U005cmxxMXl0M2R2YkN3RUJVN0ptNEJsUW9oRnJ6K1JoMmRNaGlHL2Zubm4rcnE2b0dCZ1dscGFiS3lzbHd1VjJoTUVBKzY0Uk5jTHRmRHc2TzF0ZldQUC81QWQxMElZaktaUVVGQk5Cb3RNakpTZEttUXppS1JTT2p0UTljZ2xaV1YxZFRVOExsaFlXSDRsUXhVQ2NURnhRV2Y5dmYzeCsvNUVOd3MzLzB4L2Z2M2o0K1BkM0p5Q2c4UGIydHJ3eThpT2pnNHlNaklCQVlHdm56NThxdUZzRVhyNWhNV3QyL2Z2c2VQSDIvWnNnVjk3UE9kZDVjdVhSbzRjS0NIaDRjNG15S1JTSjZlbmpRYTdjQ0JBN2EydHBLU2trd21Nem82V3NRMXlCNzVDbFJSVVJFWUdOaTdkKy9RMEZEVXQ2U2tKQzh2TDJscGFUTXpNd2NIQi95dEpKRklUazVPYUdEaGhJU0UrUGo0elpzM096ZzRhR3BxeHNmSHU3aTR5TW5KU1VsSm9WTVZQOWhjWFYzUkNLdEM5ZXJWS3p3OG5FcWxGaFlXa3NuazJOaFlsSEE5Y2VKRVZGRG96WnMzNzk2OW85Rm8vdjcrNkI5WlZGUVV1cGdxT0pRRmw4dXRxYW5odTFqeTdObXpVYU5HQ1Y3bzZtZ1l6SDgxaUZZREFBQUFBSUJmbjU3cUFqSlo4bFZOTWcvallCakc1clpYdHp3UnZZcTYvSmh2aVZZTGhYN3pSRVJFb0h3OUhESEJFMldUbFplWFl4aDI4T0JCVDA5UFNVbkplZlBtMGVuMHNyS3kvZnYzQzI2V09KVFp0NkN6RzFCTXZ4c29VUWQ5UzdRYXhTNzVYcmYwOVBTQ2dvSXRXN2J3eFUzd20vRUZ2WDM3Tml3czdNcVZLendlYjl5NGNjN096dkx5OG55dnA1YVdGdDhvZ2tKVlZGVGs1dWFPR3pjT0pTYUx3R0t4Y25KeWtwT1RzN0t5RkJVVjkrelpNMnpZc1BuejV5OWJ0dXpjdVhOYVdscnQ3ZTBKQ1FuSGpoMXJiR3ljUDM4K1g5RmtGSkpHUVNVNm5XNXNiSXlYYzYydnIxKzJiTm5mZi8rTmp6bm03KytQSWpqb09NRURGcWpLUjJwcWFtcHFLb1poMjdadFMwMU50Ykt5YW01dXpzM05SYUdmKy9mdkR4OCtYRERocnJTMGRPL2V2ZExTMGgybHZpSmNMcGZCWVBUdjMxOUVYUlNoNnVycWxKV1ZCWCtRS3lrcEtTa3BvU0lTNHRjVklhSlFLQ29xS2p3ZWo4VmlDZDY5amtwSVAzejRzS21wU2Z6Yi85KytmY3RYa1FaSHA5TUZjK2pRMnlGK01yVWd0RTIrOU9RZmgwYWo3ZDI3ZCtUSWtkOFNFRkZVVkR4NjlHaHJhNnZvWTBZb0hvOVhXRmo0NGNPSDV1Ym1LVk9tOEhpOCtQajRwMCtmUmtSRWhJU0VYTHQyalMvOHVtVEprcmR2My9LTnBibHIxeTVpR3FtTGk4dURCdy9ROUpVclZ5WlBuaHdaR1NsbWYwSkNRdEN0L2FJTkdEQ0FSQ0lKTFpLQThvS0Z6dXFhams0WkZPeERCNXU4dkx5TGkwdEhINGJFK3JuSTJiTm44L1B6bHk1ZHFxK3ZMeGl0ZnZIaXhjZVBIMUUrYVVoSXlIZS9NWWhNSnFOL2R2djI3Y3ZQejErL2ZqMUszRWIvR2FPaW92RDZ4WUtWUVBDZzU2eFpzNFlPSFVvcy95S1VuSnpjc1dQSERodzRnSWJjeEsxY3VYTHExS21EQmcwcUt5dkRHOWxzZG1lUDRXNCtZWkdZbUJnMEJPaVNKVXNlUG56STkwK2thK3p0N1hrOEhyclV0MmJOR2pHSCtTWDYwVitCQmc0Y2VPellNWDE5L2FxcUt2eU1Iak5takpHUmtieThmR1ptcHVCMTFpbFRwbmg1ZVdWbVp1SmpGU29xS2taSFI2T3pDUldpd1M4c3JWMjc5disxZDU5aFRkMXRHTUFEaVd4U1FhWlYzTEU0QU5GYUZ3SldvWFhpYWhWNGkxUkJVQUZCeFlXcklpRFdnU2lDb2pJYzBBbzRLbUtWS1ZRWkZRUVhCU0dvbEtnTlF3UVRJTW43NFg5ZDV6cFhDRU9sVGNmOSs1UWNEbG5rbklUN1BPZDVwTXIyQlFJQnZZVlIreDI3aFlYRnA1OStTdEpxc1ZqY3QyOWZIby9INC9ISXNiRTdkKzZRL1FDVlZnc0VndHJhMmpkdjNreWVQSm5GWXQyNmRZdTZxWUtDZ21QSGpybTd1OHNjTmZudmc3UWFBQUFBQVA0TEZEamFjd3cxekovVVhuLzIrclpJSXV6NkZ4VGVPVlhwcG43OStrbVZtbEt4UlUxTmpiKy9mMjV1TGdrVFZWUlVuSjJkcmF5c1dsdGJCUUxCczJmUFNEc0NLVkw5RVA0akNnb0twQUltTWlVdktTbUphbWxLeUJ5S2xaZVhGeDBkblpxYVN2MDBOemVYQ3JEbzR1UGpPNG9qNlVpSlplYzlJcHFhbXJ5OXZmUHk4dDYrZld0a1pMUnUzYm9sUzVZOGUvYk0xZFZWUTBPRHlXVDYrUGpNbmowN01qS1N6K2RiV1ZuNSt2cTJyMG9tYzdHNmpHRGFNekF3OFBiMlBucjBLSi9QZDNaMjVuQTRRcUh3MEtGREVvbkUzTno4d29VTEdob2FtWm1aMjdkdnI2bXBFWWxFUlVWRm5WVGVoWWVIZDM3aWYyNXU3amZmZlBPdUQ1Sms3djM2eVdndUx4UUtUNTgrVFdyTlNPK1I4dkx5K2ZQblMwM2k2bHhUVTlQR2pSdXJxcXFrbXE2OGVmT21yS3pNek15c3FLZ29OVFYxL3Z6NTNieEJMUzJ0anA0bUthWW0xcXhaVTF4Y1RLWFZYbDVlOU5KYVoyZG5xYVNzRXlUOGttcTEvS2NpRmVXelpzMml1Z1pUU0c2N1lNR0M5bEhwMXExYjZSUEFTT1UrdVV4R2cwcmRpTlNVUldWbFpSYUxkZWJNbWFOSGo1SUJxcjE2OVZxL2ZyMjF0VFdKdXViTW1YUG8wS0VMRnk2c1diT0crcTJpb3FLN2QrKzZ1N3RMeFVhbHBhWDBUZWFQUC82Z0xpY2tKS2lycTlNclR4ODllblQ0OEdGZlgxK1pSNTRtVEpqUXZaZXRReVFDNjhGeXlJNDJtZmFHRHgvKzNYZmYwWmVVbEpUNCsvdTNYM1BJa0NHREJnM3k5Zlc5Y3VVS2ZYbFRVMU5JU0Voc2JLeFlMTzdWcTFkc2JHeEhqWUErbkVRaUlXVzU2ZW5wZkQ1L3pwdzU1SzNTcTFldjNOeGM4c0hINS9ORkloSFo1L1A1ZkhyMzNnRURCdlR1M1p0c0tXS3grTUNCQTRhR2hxUlBTM3ZMbHk5dmYyU3UvUnVndWJtNXkwWlBVdjc2RFRZcUtpb3dNSkJzZE9IaDRXZlBubzJLaXFLM0FYay9UNTQ4SVQyNFdDeFdURXpNNk5HajM2TTEwSi85RllnY3hraEpTVGx3NElDS2lnclpMejErL0ZqbUl4RUtoZjM2OVZ1NmRDbDk4Mjl0YmVYeGVQMzc5eWVmQy9RTWVzU0lFVkxuZjlCM1dVVkZSYVFkQjVmTFZWUlVKQk15dnY3NmE2ckIwZENoUTZuNUIrbnA2VzV1YmlkUG5xU09FcFdVbElTRWhPVGw1UW1GUWdVRmhaRWpSMzcrK2VmMFkrZkJ3Y0hLeXNvVEpreG9YNkNncWFuWnpUM0FQd2pTYWdBQUFBRDRyOUJVK3RqTTROdlIrZzc4dDJYQ3RnYWg2SFdiNkcxSEszOWdZVFUxUW9jYTZkWWRZckU0S3l2cnM4OCtHeng0Y0hSMDlLcFZxMGdNUjhLYUpVdVdrS2xaVXBLVGt3OGZQdnpoa1lFS3EvY25mZXcrOEVhNmZWOWFIM2dMRHg4K2xIcHR5ZitONmVucFVta0NQYTJ1cTZ1N2N1WEtoUXNYU0NFdG1aOG1WZWRGU1UxTkpUUFd1a1RtSzJwcmEzZmUxVUZkWGQzVTFOVEF3R0RtekptZmZmWlpXMXZieVpNbnc4TEM5UFgxNCtMaXNyS3lnb0tDSGoxNlpHMXRuWmFXTm1USUVKa05OTWpUVkZOVEkxZXpzN05KdTIzcW1mcjUrVkhSb1ZBb3BFcWJlVHhlYkd5c1FDQTRldlRvOU9uVG01cWFWcTFheFdReVQ1MDZSZlVRc0xhMlZsSlNPbi8rZkdOakk0dkY2dVQ4NjRLQ2dvYUdoazZlTEwwZzhaMG9LU20xdHJaS0xTd3VMdmIwOUt5cHFTRi9YSkpKaWNYaWxwWVdxYmxxS1NrcEZSVVYxRlV6TXpPcXBVTlZWZFhxMWF2THlzcmFsMmJmdW5WTEpCSXRYNzQ4SkNRa0xpNnVtMm4xOE9IRGRYUjBwQW9ES1Z3dWwwb2tUVXhNeUdNdUx5OHZLaXFhT0hFaUtkaC84K1pOU2tvS3FiUHJKaklZc3p2MS9qM0x3c0tpZmVKV1ZGVEU1WEtuVEpuU1Buc2xjUS9sNHNXTExCYnJpeSsrSUZGWCs1NndVZ1dEdTNmdi91cXJyOTYrZlR0bXpCZ2JHNXZrNU9TN2QrL1NSNS8xNjlmUDF0WTJPanJhMGRHUm5FMHZGb3YzN05tanJhMU5iNzVNbkRwMUtpb3Fpcm9xRkFwbGxzK1hsNWNmT1hLRVRJY2JObXlZajQrUHpKZWl0TFEwT3p0YjVvL0l0a25WYWNwRUJxUDE0RlEwbVp1TVRPcnE2bExIM2toMDN0NzQ4ZU1qSWlMb2J6T0JRRURPK2FpdHJUVTJOcTZ0cmEycnEvdnpvbXF5Y3lQdjl1TGk0dlBuejMvODhjZWtPRmROVGMzZDNaMDhjckkvSkRQb21wcWFwazZkU3IrRnpaczNkNzl0MFp3NWMraWx1eEtKSkNRa2hQNm5iRzF0L2VPUFA2ZysrTjMwRjIrd3NiR3hnWUdCWm1abXZYdjMvdVdYWDFhdlhwMmVudTd1N2g0WEY5ZmxlVCtkS0NrcGNYRnhxYSt2RHdnSStPaWpqN3k4dkx5OXZWKy9mazNhNmJUM2QvZ0tGQjBkVFgrMy8vTExML3I2K3ZSUFZTY25wL1lQcjdTMDlLdXZ2anAyN0ppbHBTVkpxN1cwdE1pSDNhWk5tOXEzN0tDOGVQR0M3QllhR2hvVUZCVEk1Umt6WmtpMTQrOElqOGU3ZmZ2MnhJa1RHeG9hbmo1OUdoa1orZWpSSXpzNzZhOWtUazVPN1gvWDF0YjI4T0hEM2JtWGZ4Q2sxUUFBQUFEdzM4SlVVTlpURy9WbjM4dnAwNmM3K3RIaXhZdWw2aEFGQWdFSlRQdjI3WnVibTZ1bXBsWlNVa0thSGhJaytDTkR3TnFUbWxiMDNsUllXcC9vZExkR1ZiN3M3T3hzYlcyblRadEdMWkZJSkpjdlgvYjE5VDE4K0xCVUo1QXRXN1pRaGJTN2R1MjZkdTJha3BJU3FRWk5TRWd3TmpidXFDaUpHdWpYcFpzM2I5YlcxaTVmdnJ6TDdJWjA3UlFJQkhGeGNWRlJVVnd1ZDhtU0pldldyU3N0TFQxMjdCaUR3WmcwYVZKWVdOaVdMVnVpbzZObHpuc2svemFUck0zUHowOVJVWkZxaC9ycTFhc3BVNmFjUEhtU09sdVpOTWNrZUR3ZWs4bjg4Y2NmeWIvclc3WnNlZkxrU1V4TWpFUWlTVTVPSGpwMEtJZkQwZFBUVzdCZ3daa3paMXBiVzcvNjZxcytmZnAwOUVTT0hqM2F6UmZuWFdscGFaRnNnazRvRkw1Ky9YcjkrdlZDb1RBME5GUkhSNmVqWDgvUHo3OTc5eTc5RjBsYWZmUG16YzJiTnpjMU5lM2F0WXRlOVV4Y3VuU0p4V0pObWpTcHZMdzhKQ1RrN3QyN1haWWlOalEwa1BGbEVvbWt1cnFhL2k2cXI2L3YzYnMzUFpCMWRYVWxGNEtEZzB0S1N2YnUzVXRxcXlzcUtsSlNVdDZwV3BPOE9OMmMwOVdEWkJiYWI5MjZsY3ZsK3ZqNGRObWFQRDQrL3U3ZHUvMzc5emMxTlNWTDNOM2RaUVovdi8vK083WDNjM0Z4SVJjeU1qTGFyN2xtelpxYk4yL3UyYk9IZEdZUENRa3BMaTdldDIrZnBxYjBRSUs5ZS9kMjFBbUUvQVV6TWpKaVltSnljbkpJZjNNM043ZE9wcXJldTNjdk9EaVlxdHlrRXdxRnVycTZIYVhWUXFGUVVWR1I5R0ltZlpsN2hNeE5ScWJDd2tLcHRKcDA1cFZKNmpCZWNIRHcyYk5uRFF3TWdvS0M3T3pzRmk1Y0tMTmVXQ2dVdm12MWNVZGlZMk1YTEZnUUdSbnA0ZUVSR1JucDdlMjlZY01HMGhTSXFsR2xkLy9nY3JudHo2VFIwZEVoM2ZtYm01dTNiTmt5Zi81OFMwdEwwam5xK3ZYcjFQSEk5aW5rNDhlUGp4MDdWbGRYUjUwOFVWWldKaGFMMzdYOTlGKzh3ZXJyNjF0YVdvYUVoT3pjdVpPVThJZUdobTdkdXZWRHBucW1wNmY3K1BpMHRMUWNQSGlRYkVlSERoMWF1M2J0OXUzYm01dWJaWjRYOG5mN0N0VGEydXJzN096bzZFZ0dkWGFpdUxoWUpCSVpHaHFTZDVTYW1wcW1waWI1MkowL2YvNm9VYU5ldm53WkdocnE2T2c0ZlBqdzF0Wlc2bVFGVzF0Yk12YndmLy83SDlXM21qdzdjaUV4TVpISDQ1SExsWldWWks5SVBtUk5UVTAvKyt5em5KeWMzcjE3NzlpeDQrblRwNlMwbjdUcWV2NzgrZHExYTYydHJhbXUzMjF0Ylc1dWJqbzZPa0ZCUWFTMnV2TW45VStFdEJvQUFBQUFvT2NGQndlVE10dmZmdnROcWp2RXFsV3JwTHA4VWpQZkZCUVVxSnBaT2pLcXE2TVM0UCtnSlV1V2tNd2xMQ3hNVjFkMzhlTEZ4NDRkaTRtSldiZHVuZFNvTVlsRU1uNzhlQXNMQzNMVjI5dDc4T0RCRGc0T1pESVlnOEhJeXNyUzBwSmQ2RjFTVXRMTnh4TVhGOWVkK1lwaXNUZ2pJK1BubjM5T1QwK3ZyNiszc3JJS0RnNDJOVFZOVEV6Y3VYTm4vLzc5aHcwYlJpSnliMi92OVBSMEZ4ZVhjK2ZPU2RXb2xwZVhLeWdvR0JrWmJkaXc0Y2FORzFKUHR2MlVSZEpVSVRjMzE5cmEydHpjdkxxNk9qazV1YUtpNHU3ZHV3ME5EWFBuemhXSlJDd1c2OGlSSStTVTVHWExsc1hGeFNrcEtYbDRlSFR5WEk0ZlAwNjFqcFdwb0tDZ2ZZbHJkK2pyNjNPNTNPYm1adnEyWUdKaWN2MzZkVjFkM1EwYk5xaXBxWFdTVm0vYnRxMzlIeUl2TDIvMTZ0V2FtcHFSa1pHVEprMlNTcXU1WEc1R1JzYThlZk0wTkRRV0xWb1VFUkh4L2ZmZmszUGVPNUtmbjc5Ky9mclUxRlFXaTdWLy8vN1kyTmhqeDQ2UjFpZ2hJU0ZuenB5SmpZMXRmNlNCZEprd01qS2kyb0NRemdidjFNYWE1QjE2ZW5yZC94VzVxNit2THlvcTB0WFZwYmVUdHJPemsxbDFXRlJVUkErcU9zSGhjRnhjWE1MRHcwZVBIczFpc2NMRHd4Y3RXaVR6aElDR2hnWXFKNkxuUjBSeGNmSEtsU3ZWMWRXWExsMXFiMjh2MWNHWjdzbVRKNlJIQVlQQitQSEhIOXV2NmVucFdWUlVKUE4zeWRrTWdZR0JWVlZWMnRyYVBSZ3d5ZHhrWkJvMmJOaU9IVHZvUys3ZnYwKzZSblRKMDlQejQ0OC9kbkJ3Nk9UdDJ0cmFPbkhpeEVXTEZwRURPUi9pL3YzN3QyN2QyclJwVTJSa3BLS2lZbUJnWUdGaElaL1BWMVJVMU5IUnljcktJbFhWNXVibUVvbUVsTU9UQmlaU3Q2T21wa1lDVnBJYWYvTEpKK1FxT2IyR09vWkJzbDA2OENIbi9BQUFHVjlKUkVGVWNqeGp5cFFwcXFxcTQ4ZVA3OU9uVDFwYUdta0hRYm9oZDc5bTlxL2NZSzJ0cmFkTm0wYnZpajVzMkRENkxOQjNJaEtKRGgwNmRQejRjUlVWbGFOSGoxcFpXWkhsTTJiTU9IandvTGUzZDFCUVVGTlRFNzBiRC9GMyt3cEVOdHZ1YkhUMzd0M1QwTkFnOHhnZlAzNXNaR1JFK21oZHYzNmR6V1pyYTJ2Lzl0dHZvYUdoVTZaTXNiYTI1dlA1a3lkUDd1YWhpSXNYTDVKK1VOUlJvZ3NYTHBBUGF3Y0hoOG1USjB1dHI2S2lZbXhzTEJBSU5tL2V6R2F6L2YzOXFjTjdNVEV4Zi96eHg1NDllem9aZFBsUGg3UWFBQUFBQUtBbmNUaWNwS1Frb1ZCSTJxU09HVFBtd1lNSDVGOUhTMHZMNU9Sa2ZYMTlKcE5KblJlY2s1TVRIQnpjK2I5aHVibTVDZ29LUFRJbzZWL2c3dDI3UzVjdTNieDU4N0pseXk1ZnZzemhjQll2WG14cmE1dVRrN04vLy83VTFOVDkrL2YzNjljdk5qYVd5V1NhbVpsdDJyVHB6cDA3cEFScHdJQUJaSVFnWmUvZXZSMFZuWFd6SVRpWHk3MXo1ODZFQ1JPNkRDOFVGUlVqSXlPcnFxcm16Sm16ZVBIaTRjT0g4M2c4VjFmWHpNeE1hMnZyNzcvLy92ang0d1VGQmE5ZnY5YlYxUTBKQ1hGMmRyYTN0OSszYngrOVZXNXBhZW1BQVFQVTFOU0VRdUdJRVNQSStDYUNQbVV4S3l2THlNaG80TUNCbHk1ZEltVnVMMTY4SUtmSms3QmJJQkQwNjlmUHk4dHI2TkNoQXdjT0pHOVJpVVJDVGlodWFXazVkKzVjK3d5Qzh2VHAwODViR1pEcXNQY3dkdXpZM056Yy9QeDhVZ0pKS0NzcjYrcnFrdHo1UGY0Ly8vVFRUNWN1WGVybzZFZ3lDQ21rTXBlVThlcnA2ZG5iMjU4NmRlcUhIMzdvNlBCRFZGUlVjSEJ3Ly83OUJRTEJ6ei8vZk9MRUNWTlRVNm9VMTl6Y1BEdzhmTVdLRmVmUG41YzYwc0RsY20vZnZ1M2c0RUF0SVdlYVV3Rk5kOW9GNU9YbHFhaW9qQnIxYmllSXRMYTIwanRsLzhWKytlVVhzVmc4YmRxMER5bndsTW5EdzZPa3BHVFBuajBNQm1QNjlPbnRNMGRDS3FJbDlibjB5OTdlM25QbXpLRjZXL3Y2K280WU1ZSTBIcW1ycTJ0c2JIeisvTG1scFNXUHg1czllM2JueDJsa2FteHNYTFpzMmNPSEQwVWlVVWxKeWNpUkk5LzFGam9oYzVPUlNVTkRRMnBNWEhjbVJoSzllL2Z1OHZoVFhWMWRVMVBUZTNjQm9nc0tDcG8rZlRwVmdXNW9hR2hvYUxoKy9mcEJnd2F4V0t6ZHUzZi8vdnZ2VW0vcHQyL2Z1cmk0ckYrLy9zUHZuV3hvTEJacjRzU0pHaG9hc2JHeDlmWDFYbDVlNUNpRnNiRnhTRWdJV1UxWldibnpvMDEvOFFiYmc1dDVZMk9qdTd0N2ZuNitvYUhoc1dQSHBIYThOalkyQnc0YzhQYjJEZzBOSFRwMEtOVnc2ZS81RllpOEo3dHpRc085ZS9kTVRFd1VGUlhKWEVkeTlJdkZZdjMyMjIvQndjRW5UcHlnMXN6SXlQRHk4anB4NGtSSEgvMFJFUkZUcDA2bEdyREV4TVJRUHlKOXEyVWU4Wkx5NHNXTEFRTUdsSmVYT3pnNDJOblp6WjA3OTlkZmZ3MEtDcG8vZno1MThPQmZDV2sxQUFBQUFFQlBVbFpXenN2TEN3d00vT0dISDB4TlRWTlNVbmJ2M3AyWW1LaXZyMDhtNlgzeHhSZHo1c3doLzFHL2V2VnExYXBWcHFhbW5kUVN2bnIxS2pNemMvVG8wZS9hTHZQZjZ2TGx5NHFLaWxMem5ZWU1HWExtekptelo4OWV2WHFWeEpvM2I5NnNyS3pNeXNweWRuWStkZXJVbURGalpIYll2SHIxYWtlZFFCSVRFemR2M3R6bDR5RmxhNTEzcXFXRWhZVnBhbW95bVV3ZWp4Y1FFQkFmSDYraW9oSVlHRWk2YzVMaWFJRkF3R2F6eDQ4ZmYrREFBVjlmMzJYTGxpMVlzR0RGaWhXREJ3OW1NQmkzYjk4bXhYMGszS1RYRXBJQllvYUdob01IRHc0SUNORFIwZG03ZHk5VjlxV3ZyeDhRRURCa3lKRGh3NGVycXFyKzczLy9VMUpTb2lJR2NyOGJOMjVNU1VsWnRXcFZSVVZGYUdob1UxUFRoZzBiU0s5WUtUSW5zL1VJMGdzbEp5ZW5mZlJXVWxMQzQvSG16WnYzcnJlcG9LRFFVWTZaa3BKeTgrYk51WFBuVWtHMnE2dHJZbUppWUdDZ2lZbUpWSDEwWFYxZFJVVkZYbDZlcmExdFFFREEvZnYzdDIzYlptUmtGQjRlVG9VdkZoWVdXN2R1M2IxNzkvTGx5K1BpNHVobGR3Y1BIcFJJSlBSS1E2bUt2d3NYTG5UK1JPcnI2Ky9mdno5cDBxUjNhcmJBNC9HY25Kd2NIUjNwdzhUK1NqLy8vRE9Ed2FDMzd1a3BYQzZYOUFVbU9WMWpZNlBNT3NjZE8zYlFPeHJ2MnJXTEtuSWtCN0dreWo4TEN3dXJxNnMxTlRWalltTElpRFoxZGZVUkkwYXNYTG5Td3NMaTl1M2I3L1FnK1h4K1hWMmR1cnI2OGVQSGhVSmhlWGw1TjNjWDNkVEpKaU9scnE3dTZ0V3I5Q1ZrT0cxUDRYSzVEQWFEbEtOK2lNckt5bDkvL1ZWcXdHTkxTMHRHUnNiQ2hRdkpWV2RuWjZsZ1dtb0Mzb2NRQ0FSMzd0d1pNMllNYWNndUVvbTJiTmxTVzF2NytlZWZwNlNrL1BycnIvdjI3U01IcU1peHJvNzhRemRZUWxOVGMrVElrV0t4T0RRMFZHWlhLRnRiMi8zNzkyZG1adHJZMkZBTC81NWZnWktTa2hnTXh2bno1d1VDd1pkZmZpbFYzRTJwcmEydHJLd2szeTdTMHRKYVcxdkowWjNtNXVZOWUvWW9LeXNiR2hwU0IyTE56YzM3OU9uajdlMTk4ZUpGOHEyRGJ2LysvY2VQSHpjeE1TSEY5ZlJ6Tzk3SmdBRURRa0pDYW10ckV4SVM0dUxpOXUvZlQ3cjJ5MnpoL1crQ3RCb0FBQUFBb0NlMXRiWEZ4c1lhR3h1VDlxd2NEb2ZQNTRlR2hwSjBUMVZWZGVyVXFiR3hzVTVPVHJxNnVycTZ1aDRlSHZ2MjdUdHo1Z3o5LzFLU3Y1QTZ4TE5uejRwRUlxa3c1VC9yMWF0WFNVbEpscGFXcEVoS1NVbUp5cW9VRkJRY0hSMGRIUjFKcnZIbzBhT0pFeWVTNlcxWldWbisvdjRtSmlZOWZ0cHNTMHRMVWxLU3RyYjI1NTkvM3AzMVZWUlUwdExTa3BPVGI5eTR3V1F5di83NmF6YzNONUt2aWNYaTI3ZHZxNmlvVUcwdWJHMXQ5ZlgxTjI3Y21KQ1E4UExseThqSVNETFVqb3dVbzJ6ZnZwM0w1UW9FQWhKOXVycTZ2bjM3Vml3V001bE1VZ3hJb1lJZWNuZjBHTHE4dkh6RGhnMFBIejUwZDNmMzh2SnFhV2xSVUZBNGRlclV2WHYzL1AzOVNWQk90Mi9mdnM0N094Y1VGR3pjdUxIOVBNTXVtWnViR3hrWkpTY25yMXUzVGlyaUlZUHlPaDlsK1U3S3lzcjgvUHowOWZYcFhXdTF0TFNDZ29MYzNOeGNYVjFQblRwRnBkaDM3dHpoOC9sTUp0UFgxM2Y1OHVWNWVYbHVibTVzTnZ2RWlSTlNDYW1qbytPVEowOUljZnJwMDZmSnN3Z1BEMDlKU1prMWE5YXdZY09vTlVuakY1bkhTOGlnUzZtRlY2NWNrVWdrNzVyWHMxZ3NEUTBOZjMvL2lvcUtiZHUyeVR6ODBCR0pSTkxSSUQ2eXV5UFJIbW5MMEo2YW1scGpZMk5hV3BxYW1oclpIdCtQUUNDUXFzdXVxcW82Y2VKRVltS2l0cmIyd1lNSFMwdExqeDgvZnV2V0xTY25KM3Q3ZTZsZU1WcGFXdlFYV1VsSmlYb1JtRXltVkgyeFFDQ29xYWt4TnpkWFZsWnVhV241OXR0dkxTMHR4NDRkUzFXdGtyUzZ2cjZlSEIraUV3cUZVa3N5TWpMcTZ1cTB0TFJPbmp3NWN1UklIeDhmVFUzTjJiTm52L2RMMFY0bm00eVU2dXBxK2lCQm9tL2Z2dTlSa0t1dXJ0N1MwbEpiVzB0Lzg1T0pyNlJjbEx3bEpCS0pSQ0lobDBrRGx0YldWbktWVElha2R1QVNpVVFrRXBFZkRSbzBhT1BHalVPSERxVy9yekl6TXhzYkczdHc4Ky9FclZ1M21wcWFwa3laUXA3SXBrMmJVbE5USjB5WUVCb2FXbDVlN3VIaDRlRGc0T25wdVhMbFN1cHRTVFlUcVkzcnI5OWdlMUJUVTVPSGgwZGJXMXV2WHIwNjJzQ25UcDA2ZGVwVWFwS2tvcUxpMytFcjBQVHAwNDJOamNtaDNQcjYrdERRMElTRUJETXpzN2EydHFDZ29LQ2dvTEZqeDg2Y09kUFQwMU9xTndoNUE1TStZNG1KaVlxS2lxUitlZS9ldlR3ZUx6bzZtbDVIejJhekR4dzQ0T0RnNE92cmUrclVLZXFkOFByMTY3S3lNaExabTVpWUxGbXlSRlZWTlRvNmV2RGd3VjIyQ3lQN2tQYm5vTHg4K2JLdXJ1NzE2OWZLeXNxbXBxYTV1Ym5UcGsyYk4yL2U0c1dMWlo0dzlDK0F0Qm9BQUFBQW9DZkZ4OGMvZi82Y09rMTQ4T0RCWDN6eFJXSmlvcHViRzRsTDNOM2RFeElTd3NMQ3lNbnB6czdPbHk1ZE9uVG9rSzJ0clo2ZTN2YnQyMXRhV3U3ZHU4ZGdNSFIxZGN2S3lpSWpJL1gwOUhvMjNmam5DZ3NMRXdnRWJtNXU1T3F3WWNPdVhic1dHQmhJWmlJUmJXMXRXVmxaRFEwTnBIQllXVms1T0RqNGh4OStrSG11OGF4WnN6NmtFd2lacitqaTR0S2R1S2V0clczV3JGblBuejgzTURCWXNXTEZOOTk4VTF4Y0hCUVVwS0dob2FDZ2NPL2V2WktTa25uejV0R3pDVE16c3l0WHJzVEZ4ZG5aMlRFWWpNaklTRTFOVGFuemY3VzF0WVZDb1lHQmdiNit2cDZlSHB2TlpyUFpIMzMwa1plWDE5T25UOFZpTWZVRW01cWFRa0pDMU5YVlcxdGJpNHVMeVRuT0RRME5FUkVSc2JHeGlvcUtBUUVCSk5GV1VsSTZjT0RBd0lFRHc4UERaOCtlYlc5dlR5YVZVWFIwZE5wbnJEVTFOZUhoNFpxYW1rcEtTcVNuTm5VU2RQY3htVXhYVjFjL1A3K0VoQVI3ZTN0cStiMTc5NUtUazBlTUdHRmlZbUpyYS92aXhRdFNpcjU3OSs2QWdBQ3FNcDI2U3BreFk0Yk0rc2ZLeXNvVksxYThlZk1tTkRSVXFtclAydHA2eFlvVmtaR1JEZzRPdTNmdkpwV0RvMGVQSGpkdW5JdUxpNVdWMVowN2QxYXVYRWt5Q0ptbmdmdjUrVDE5K2pRN08zdnIxcTFCUVVIQndjSFIwZEVmZi96eHpwMDdnNEtDWHIxNnhXYXpHeG9hcmwrLzNxOWZQNnBBZnRldVhlcnE2aW9xS3VYbDVVK2ZQcFU2SHREUzBoSVpHV2xrWlBTdWV3TWRIWjNZMk5pMWE5ZWVPM2VPeitkLy8vMzNYWTREcFZSWFYzZDVKSWFjR1NCVGRuWjJXbHFhVUNpMHNiR1JDbExuelpzbmM5T2pEOG9yS2lvNmZmcTBSQ0xKenM0bTd6ZUJRSkNSa1pHVWxKU1ptVWxhMlB2NCtMRFo3Smt6WjA2Yk5tM0xsaTFIang2TmlJaXdzTEJZdUhEaGpCa3o2TGRjVkZURTUvT2JtNXNMQ2dxbyt0OEJBd2JjdkhuenlKRWpwSHFVM0ZkcmE2dXBxZW5zMmJNN2VhazdxbnVWNmpZd2ZQand3WU1IaDRTRWNEaWNsSlNVcTFldmJ0bXlwV2RQbE9sb2s1RkNYaUt5SituSTI3ZHZ1MWtGYkdabWxwZVhaMjl2UDI3Y09ISlFxcTZ1N3ViTm04ckt5dGJXMWcwTkRlUEhqeWRyUG5ueWhQNU8vdTY3NzZqQmRBd0dnOTZ1bDh2bGtqVWZQSGhBMnJCUWhFTGgvdjM3OWZUMHhvNGRTNVpVVlZWSk5lNm4ycEUzTlRXUmpnMVBuanhwYUdnZ294UkpBSnFabVZsZlgwL2xrdFNVUllGQThQanhZM0oxNWNxVktTa3A1RHlKdkx5ODdkdTNWMVpXVHBreUpUUTBsTWxrRGg4Ky9NS0ZDOTdlM2djUEhodzBhRkJKU2NtYk4yOFVGQlJ1M0xqQllySG9uMFJ5MldCbGlvbUpvWjlNUUhvUWxaZVhTeFduVzFoWVVNRjZTMHRMbDVObXBWeThlTkhZMlBqdjhCVklRME5EU1VucDZ0V3IyZG5aR1JrWkFvSEF5c3BxMzc1OWJEYTd2THc4S1NucDh1WEx1M2Z2WnJGWWxwYVdkbloyVmxaVzVCWE96ODhuTXc4TENncXlzN050Ykd5MHRiVVRFeFBqNHVMczdlMUpTeTdTY3BwOFRKdVptYm02dW9hRmhjWEV4RGc1T1pHSmlPWGw1YVFadDYydDdhcFZxOHJLeXM2Y09YUDkrdlZ0MjdiRnhNUk1tRENoVDU4K0lwRm8wYUpGYVdscG1abVpRcUhReU1qSTNOejg0TUdEdlhyMVNrbEpJWk04aTRxS2lvdUw3OSsvbjVlWFYxTlRvNnFxYW1kbjUrYm1abUJnVUY1ZUhoa1plZmJzMmFpb0tITnpjeTh2TDNxN3NIOEhwTlVBQUFBQUFEMm11Ym41eUpFanhzYkdaRFE4NGV6c2ZPM2F0U3RYcnJpN3U1TkN0bG16WmxWVVZKRGlWaWFUdVhYcjFqVnIxang2OUVoUFQ2K2lvaUkvUDE5VlZYWHUzTG1USmszS3lzcGlNcGs3ZCs1OHAvT0kvOFhzN2UwTkRBeEk2Uk9Ed2ZEeDhYbjU4dVg1OCtlbFNob05EQXpXcmwxTGRRc1pPWExrcmwyN1pON2c2dFdyTzBxT0Nnc0xFeE1UTzM4OFpMN2k0c1dMdS9QZ1dTeVduNStmc3JMeWhBa1R5UCs2S2lvcWx5OWZKdkdjdXJxNmpZM054bzBicFg1TFNVbnBtMisrWVRBWU4yN2N1SEhqaHB1Ym0xU2IxTFZyMTdhL3I1OSsrc25lM3I2dXJ1N1NwVXZVZ0M5VlZkVkxseTRKQkFKRlJjVlBQdmxreFlvVjVFMmJrSkF3ZXZUbzc3NzdqbDZscGFpb3VIYnQyc21USisvY3VaUHFQZEk1TFMydEN4Y3V0TFcxS1Nnb0dCb2E3dGl4NHozU2FqSi9MeW9xS2lJaVl2YnMyV3cybXl5OGVQR2lXQ3dtZGVYejU4OG5IWis3UTJaajBMYTJ0dVhMbC9ONHZNREFRSmsxdit2WHIyOXJhNHVLaXZyOTk5L0pFblYxOVRObnppZ29LQWdFZ2cwYk5xaW9xRVJGUlhYVWRaVEpaQjQ4ZUhEcDBxV1ptWm5wNmVueDhmRURCdzZNaUloZ3M5a3FLaW81T1RsdjM3NWxNcG1tcHFaK2ZuNVVEWFZlWGg1Sk9zamRyVjY5bW42Ylo4K2U1ZkY0Qnc0Y2VJK0tkVFUxdFNOSGpuaDRlRnkvZm4zV3JGbjBIVlRuMkd5MlZJWCtPMUZYVjc5ejV3NkR3V2dmZVM5WXNFQm02M01lajBkTzJ5Y1BtK1NHZW5wNlBqNCtKTkQwOWZWbE1CaGZmLzIxczdNei9WQ0JxYW5wNWN1WFUxSlNJaUlpc3JPelhWMWRwVzc1MGFOSE1URXhpb3FLeHNiRzVOWVlESWFYbDFkMWRYVllXQmgxZEVwRFEyUE9uRG1kUlBERXpwMDdTYWhFRng0ZS92ejVjL29TUTBQREsxZXVzRmlzOHZMeWpSczMydGpZa00yWk1tVElFQmNYRjNySytSNWtiakpTNkcxLzZLS2pvL2w4dnFxcWFsVlZWWFYxZFRlN2xLeGN1YksydGpZN08vdW5uMzRpUzNyMTZqVml4QWhQVDA4REF3T0JRRUErNzk1UCsycmkrUGo0eXNyS1hidDJVVDlLUzB1N2Rlc1dmUjJxVFB2dDI3Y25UNTZrbGxPWGxaU1VDZ29LQ2dvS3FLdjAxYXFxcXNoVkp5ZW5RWU1HR1JrWkRSczJiTUdDQlRVMU5UNCtQaTR1THRSZHM5bnM0OGVQcDZhbTJ0allKQ2Nuazdlb3RyYTJuNThmMWZwY1hodXNURVZGUlZMSlBnbXNyMSsvVGwraXE2dEwwdXI1OCtlVG1iSHZSRWRIcDdHeFViNWZnYlp0MjVhVGsxTlRVME15WlJVVkZTc3JxeVZMbGxBNythRkRoMjdZc01ISHh5YzdPenMrUGo0akl5TTFOYlZmdjM3WHJsMVRVbExLejg4Zk9IQ2dtcG9hT2R1R0hCZlB6TXdjTVdMRXBrMmJybDY5S2hLSnNyT3pHUXdHdGUyN3U3dW5wYVZSKzNCZFhWMXpjM043ZS9zdnYvenl4WXNYK2ZuNXk1Y3ZIemR1M0xoeDR5WlBubnp1M0xuazVHUStueS8xc1AzOS9kbHNOdG1VZEhSMHlDNzM5dTNiaHc0ZFlyUFpuMzc2cVllSHg0d1pNNmhOZStqUW9VRkJRVjVlWGhFUkVVbEpTZi9PTm5FU0FBQUFBQURvSVNLUjZPclZxL241K1ZMTDc5Ky9UNzhxRUFpa1ZuajkralYxV1N3VzAzOVVXVm41Snp4U2tJU0hoM000bkdmUG5uVzBRa0pDQW9mREtTd3M3R2lGeXNwS0RvZmo1T1QwZ1kra3RiVzFwYVdseTlXcXE2dnQ3T3lhbTV2SlZROFBqMisvL2JhamxUMDlQVGtjRG9mREdUZHVIRGtidlJPZHZBams0ZEd2dm43OSt1SERoMi9ldk9sb2ZaRklKQktKT3IvSExwV1ZsWm1hbW5wNmVsSkxoRUpoVEV6TUI5NHNNWFBtekxsejU2YWtwSnc3ZDY3ek5kUFQwenQ2ZUE4ZlB1enlqcDQ5ZS9iMDZWT0pSSEw3OXUzYTJ0b3UxNitvcUNnc0xDd3NMSHp3NElIVUsvemd3WU5SbzBadDNyeTV5eHZwaEZBb1RFbEorWkJiZUE4dExTMHhNVEgwcHg4WkdjbmhjRHJhc3hVV0ZuSTRuUGo0ZUhKVmFuOG9rVWp5OHZMNGZING45eWdXaTdsY2JrODhkdG5pNCtNNUhFNXBhV243SDNsNGVGaFlXSFQwaTVXVmxlMTMvajJsL1NaRDN1cXVycTZkLzJKQVFBRFpWNWlZbUhoNWVUVTFOZEYvU3A1c2NuTHluL09vdS9EbXpSc09oNU9UazhQbjg1Y3RXOWJXMWthV1Q1OCtmZCsrZlZJcmsvclpucnByc3QvamNyblYxZFdkcnlrV2k2a0hScEg3QnV2cjZ6dHExS2dQdWZmMzBOYldKdCt2UU9ucDZRc1hMbHkzYnQySkV5ZHljM083M054ZXZIZ1JGaFoyL3Z4NWNqVXdNSkM4aGZ6OS9ZT0Nnc2hDa1VoRWRqaXVycTRjRG1mTW1ER0JnWUdkUEIzNnAzbDJkbmI3eHlBV2k1dWFtdXJyNjJ0cmErdnE2aG9hR21SK1lqWTNONWVXbHJiZkFVcHBiR3pzZklWL0tBWDZXVFlBQUFBQUFBRHd0eVVVQ3FrU3M5cmFXckZZTE5XZmwwNGtFclcxdGYxenEvS3pzckpJcTRHK2ZmdksrN0hJMzQ4Ly9saGRYZDIrc2g3K2VpVEFhdDlWWE80K1pKTnBiVzFsc1ZnZHRVV1NvNGFHQm5WMWRSYUxKUktKM3FOSVdWNnd3ZjZqa1V6NUgvUisrL2RCV2cwQUFBQUFBQUFBQUFBQThpZWYwYUlBQUFBQUFBQUFBQUFBQUhSSXF3RUFBQUFBQUFBQUFBQkEvcEJXQXdBQUFBQUFBQUFBQUlEOElhMEdBQUFBQUFBQUFBQUFBUGxEV2cwQUFBQUFBQUFBQUFBQThvZTBHZ0FBQUFBQUFBQUFBQURrRDJrMUFBQUFBQUFBQUFBQUFNZ2YwbW9BQUFBQUFBQUFBQUFBa0QrazFRQUFBQUFBQUFBQUFBQWdmMGlyQVFBQUFBQUFBQUFBQUVEK2tGWURBQUFBQUFBQUFBQUFnUHdoclFZQUFBQUFBQUFBQUFBQStVTmFEUUFBQUFBQUFBQUFBQUR5aDdRYUFBQUFBQUFBQUFBQUFPUVBhVFVBQUFBQUFBQUFBQUFBeUIvU2FnQUFBQUFBQUFBQUFBQ1FQNlRWQUFBQUFBQUFBQUFBQUNCL1NLc0JBQUFBQUFBQUFBQUFRUDZRVmdNQUFBQUFBQUFBQUFDQS9DR3RCZ0FBQUFBQUFBQUFBQUQ1UTFvTkFBQUFBQUFBQUFBQUFQS0h0Qm9BQUFBQUFBQUFBQUFBNUE5cE5RQUFBQUFBQUFBQUFBRElIOUpxQUFBQUFBQUFBQUFBQUpBL3BOVUFBQUFBQUFBQUFBQUFJSDlJcXdFQUFBQUFBQUFBQUFCQS9wQldBd0FBQUFBQUFBQUFBSUQ4SWEwR0FBQUFBQUFBQUFBQUFQbERXZzBBQUFBQUFBQUFBQUFBOG9lMEdnQUFBQUFBQUFBQUFBRGtEMmsxQUFBQUFBQUFBQUFBQU1nZjBtb0FBQUFBQUFBQUFBQUFrRCtrMVFBQUFBQUFBQUFBQUFBZ2YwaXJBUUFBQUFBQUFBQUFBRUQra0ZZREFBQUFBQUFBQUFBQWdQd2hyUVlBQUFBQUFBQUFBQUFBK1VOYURRQUFBQUFBQUFBQUFBRHloN1FhQUFBQUFBQUFBQUFBQU9RUGFUVUFBQUFBQUFBQUFBQUF5Qi9TYWdBQUFBQUFBQUFBQUFDUVA2VFZBQUFBQUFBQUFBQUFBQ0IvU0tzQkFBQUFBQUFBQUFBQVFQNlFWZ01BQUFBQUFBQUFBQUNBL0NHdEJnQUFBQUFBQUFBQUFBRDVRMW9OQUFBQUFBQUFBQUFBQVBLSHRCb0FBQUFBQUFBQUFBQUE1QTlwTlFBQUFBQUFBQUFBQUFESUg5SnFBQUFBQUFBQUFBQUFBSkEvcE5VQUFBQUFBQUFBQUFBQUlIOUlxd0VBQUFBQUFBQUFBQUJBL3BCV0F3QUFBQUFBQUFBQUFJRDhJYTBHQUFBQUFBQUFBQUFBQVBsRFdnMEFBQUFBQUFBQUFBQUE4b2UwR2dBQUFBQUFBQUFBQUFEazcvOEtFdmV0MG1RT1dRQUFBQUJKUlU1RXJrSmdnZz09IiwKCSJUaGVtZSIgOiAiIiwKCSJUeXBlIiA6ICJtaW5kIiwKCSJVc2VySWQiIDogIjMwOTEwMjcwNSIsCgkiVmVyc2lvbiIgOiAiMTA1Igp9Cg=="/>
    </extobj>
  </extobjs>
</s:customData>
</file>

<file path=customXml/itemProps112.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1992</Words>
  <Application>WPS 演示</Application>
  <PresentationFormat>宽屏</PresentationFormat>
  <Paragraphs>83</Paragraphs>
  <Slides>26</Slides>
  <Notes>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26</vt:i4>
      </vt:variant>
    </vt:vector>
  </HeadingPairs>
  <TitlesOfParts>
    <vt:vector size="44" baseType="lpstr">
      <vt:lpstr>Arial</vt:lpstr>
      <vt:lpstr>宋体</vt:lpstr>
      <vt:lpstr>Wingdings</vt:lpstr>
      <vt:lpstr>Wingdings</vt:lpstr>
      <vt:lpstr>Times New Roman</vt:lpstr>
      <vt:lpstr>BlinkMacSystemFont</vt:lpstr>
      <vt:lpstr>Segoe Print</vt:lpstr>
      <vt:lpstr>-apple-system</vt:lpstr>
      <vt:lpstr>Inter</vt:lpstr>
      <vt:lpstr>微软雅黑</vt:lpstr>
      <vt:lpstr>Arial Unicode MS</vt:lpstr>
      <vt:lpstr>Calibri</vt:lpstr>
      <vt:lpstr>Sitka Subheading</vt:lpstr>
      <vt:lpstr>汉仪君黑-45简</vt:lpstr>
      <vt:lpstr>Ink Free</vt:lpstr>
      <vt:lpstr>黑体</vt:lpstr>
      <vt:lpstr>WPS</vt:lpstr>
      <vt:lpstr>Package</vt:lpstr>
      <vt:lpstr>元分析导论</vt:lpstr>
      <vt:lpstr>PowerPoint 演示文稿</vt:lpstr>
      <vt:lpstr>元分析的概念</vt:lpstr>
      <vt:lpstr>医学领域的元分析</vt:lpstr>
      <vt:lpstr>元分析的重要性——循证医学</vt:lpstr>
      <vt:lpstr>PowerPoint 演示文稿</vt:lpstr>
      <vt:lpstr>PowerPoint 演示文稿</vt:lpstr>
      <vt:lpstr>元分析的类型</vt:lpstr>
      <vt:lpstr>PowerPoint 演示文稿</vt:lpstr>
      <vt:lpstr>PowerPoint 演示文稿</vt:lpstr>
      <vt:lpstr>PowerPoint 演示文稿</vt:lpstr>
      <vt:lpstr>元分析的核心步骤</vt:lpstr>
      <vt:lpstr>确定效应值</vt:lpstr>
      <vt:lpstr>文献检索与筛选</vt:lpstr>
      <vt:lpstr>文献编码</vt:lpstr>
      <vt:lpstr>文献质量评价</vt:lpstr>
      <vt:lpstr>文献质量评价</vt:lpstr>
      <vt:lpstr>数据分析与处理——异质性分析</vt:lpstr>
      <vt:lpstr>数据分析与处理——异质性分析</vt:lpstr>
      <vt:lpstr>数据分析与处理——敏感性分析</vt:lpstr>
      <vt:lpstr>数据分析与处理——发表偏倚</vt:lpstr>
      <vt:lpstr>元分析的核心步骤：案例分析</vt:lpstr>
      <vt:lpstr>元分析的预注册</vt:lpstr>
      <vt:lpstr>PowerPoint 演示文稿</vt:lpstr>
      <vt:lpstr>PowerPoint 演示文稿</vt:lpstr>
      <vt:lpstr>文献检索与筛选</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刘畅屿</cp:lastModifiedBy>
  <cp:revision>195</cp:revision>
  <dcterms:created xsi:type="dcterms:W3CDTF">2019-06-19T02:08:00Z</dcterms:created>
  <dcterms:modified xsi:type="dcterms:W3CDTF">2025-09-13T12:30:25Z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ICV">
    <vt:lpwstr>9C16675F23D7497FA388424EE8E67A8E_11</vt:lpwstr>
  </property>
</Properties>
</file>